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840" r:id="rId3"/>
    <p:sldMasterId id="2147483852" r:id="rId4"/>
  </p:sldMasterIdLst>
  <p:notesMasterIdLst>
    <p:notesMasterId r:id="rId93"/>
  </p:notesMasterIdLst>
  <p:sldIdLst>
    <p:sldId id="258" r:id="rId5"/>
    <p:sldId id="264" r:id="rId6"/>
    <p:sldId id="419" r:id="rId7"/>
    <p:sldId id="267" r:id="rId8"/>
    <p:sldId id="265" r:id="rId9"/>
    <p:sldId id="266" r:id="rId10"/>
    <p:sldId id="319" r:id="rId11"/>
    <p:sldId id="274" r:id="rId12"/>
    <p:sldId id="270" r:id="rId13"/>
    <p:sldId id="445" r:id="rId14"/>
    <p:sldId id="284" r:id="rId15"/>
    <p:sldId id="285" r:id="rId16"/>
    <p:sldId id="286" r:id="rId17"/>
    <p:sldId id="442" r:id="rId18"/>
    <p:sldId id="443" r:id="rId19"/>
    <p:sldId id="257" r:id="rId20"/>
    <p:sldId id="293" r:id="rId21"/>
    <p:sldId id="444" r:id="rId22"/>
    <p:sldId id="296" r:id="rId23"/>
    <p:sldId id="297" r:id="rId24"/>
    <p:sldId id="298" r:id="rId25"/>
    <p:sldId id="299" r:id="rId26"/>
    <p:sldId id="256" r:id="rId27"/>
    <p:sldId id="301" r:id="rId28"/>
    <p:sldId id="441" r:id="rId29"/>
    <p:sldId id="314" r:id="rId30"/>
    <p:sldId id="316" r:id="rId31"/>
    <p:sldId id="430" r:id="rId32"/>
    <p:sldId id="323" r:id="rId33"/>
    <p:sldId id="324" r:id="rId34"/>
    <p:sldId id="331" r:id="rId35"/>
    <p:sldId id="333" r:id="rId36"/>
    <p:sldId id="418" r:id="rId37"/>
    <p:sldId id="335" r:id="rId38"/>
    <p:sldId id="336" r:id="rId39"/>
    <p:sldId id="345" r:id="rId40"/>
    <p:sldId id="347" r:id="rId41"/>
    <p:sldId id="349" r:id="rId42"/>
    <p:sldId id="350" r:id="rId43"/>
    <p:sldId id="424" r:id="rId44"/>
    <p:sldId id="355" r:id="rId45"/>
    <p:sldId id="354" r:id="rId46"/>
    <p:sldId id="356" r:id="rId47"/>
    <p:sldId id="359" r:id="rId48"/>
    <p:sldId id="360" r:id="rId49"/>
    <p:sldId id="364" r:id="rId50"/>
    <p:sldId id="328" r:id="rId51"/>
    <p:sldId id="325" r:id="rId52"/>
    <p:sldId id="327" r:id="rId53"/>
    <p:sldId id="425" r:id="rId54"/>
    <p:sldId id="422" r:id="rId55"/>
    <p:sldId id="365" r:id="rId56"/>
    <p:sldId id="428" r:id="rId57"/>
    <p:sldId id="378" r:id="rId58"/>
    <p:sldId id="423" r:id="rId59"/>
    <p:sldId id="375" r:id="rId60"/>
    <p:sldId id="429" r:id="rId61"/>
    <p:sldId id="380" r:id="rId62"/>
    <p:sldId id="376" r:id="rId63"/>
    <p:sldId id="431" r:id="rId64"/>
    <p:sldId id="448" r:id="rId65"/>
    <p:sldId id="433" r:id="rId66"/>
    <p:sldId id="434" r:id="rId67"/>
    <p:sldId id="435" r:id="rId68"/>
    <p:sldId id="436" r:id="rId69"/>
    <p:sldId id="438" r:id="rId70"/>
    <p:sldId id="439" r:id="rId71"/>
    <p:sldId id="391" r:id="rId72"/>
    <p:sldId id="392" r:id="rId73"/>
    <p:sldId id="426" r:id="rId74"/>
    <p:sldId id="393" r:id="rId75"/>
    <p:sldId id="394" r:id="rId76"/>
    <p:sldId id="446" r:id="rId77"/>
    <p:sldId id="397" r:id="rId78"/>
    <p:sldId id="398" r:id="rId79"/>
    <p:sldId id="404" r:id="rId80"/>
    <p:sldId id="408" r:id="rId81"/>
    <p:sldId id="405" r:id="rId82"/>
    <p:sldId id="409" r:id="rId83"/>
    <p:sldId id="406" r:id="rId84"/>
    <p:sldId id="410" r:id="rId85"/>
    <p:sldId id="411" r:id="rId86"/>
    <p:sldId id="415" r:id="rId87"/>
    <p:sldId id="414" r:id="rId88"/>
    <p:sldId id="416" r:id="rId89"/>
    <p:sldId id="412" r:id="rId90"/>
    <p:sldId id="413" r:id="rId91"/>
    <p:sldId id="447" r:id="rId92"/>
  </p:sldIdLst>
  <p:sldSz cx="12192000" cy="6858000"/>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FFF"/>
    <a:srgbClr val="FFFF99"/>
    <a:srgbClr val="FFFFAF"/>
    <a:srgbClr val="FFFFD9"/>
    <a:srgbClr val="FF9966"/>
    <a:srgbClr val="FF5050"/>
    <a:srgbClr val="FFEFEF"/>
    <a:srgbClr val="FFD9B3"/>
    <a:srgbClr val="FFFFB9"/>
    <a:srgbClr val="FFFF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82084" autoAdjust="0"/>
  </p:normalViewPr>
  <p:slideViewPr>
    <p:cSldViewPr snapToGrid="0">
      <p:cViewPr varScale="1">
        <p:scale>
          <a:sx n="60" d="100"/>
          <a:sy n="60" d="100"/>
        </p:scale>
        <p:origin x="10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F:\&#24615;\&#24615;&#24863;&#26579;&#30151;&#12539;&#24615;&#35519;&#2661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F:\&#24615;\&#24615;&#24863;&#26579;&#30151;&#12539;&#24615;&#35519;&#26619;.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F:\&#24615;\&#24615;&#24863;&#26579;&#30151;&#12539;&#24615;&#35519;&#26619;.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369466\&#39135;&#32946;&#12539;&#23398;&#26657;&#32102;&#39135;&#12539;&#20445;&#20581;&#65288;&#24291;&#30000;&#65289;\&#24179;&#25104;31&#24180;&#24230;&#65288;2019&#65289;\&#9632;&#9632;&#23398;&#26657;&#20445;&#20581;&#65288;&#38917;&#30446;&#21029;&#65289;&#9632;&#9632;\01-2%20%20&#30476;&#20107;&#26989;\02%20%20&#12356;&#12398;&#12385;&#12398;&#25945;&#32946;&#12503;&#12525;&#12472;&#12455;&#12463;&#12488;&#65288;&#30476;&#20107;&#26989;&#65289;\&#20874;&#23376;&#25913;&#35330;\&#20874;&#23376;&#21407;&#26696;\&#36039;&#26009;&#12539;&#12464;&#12521;&#12501;\&#24615;&#24863;&#26579;&#3015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690568256199437E-2"/>
          <c:y val="0.1310516122706844"/>
          <c:w val="0.8866850393700787"/>
          <c:h val="0.71065339369751201"/>
        </c:manualLayout>
      </c:layout>
      <c:lineChart>
        <c:grouping val="standard"/>
        <c:varyColors val="0"/>
        <c:ser>
          <c:idx val="0"/>
          <c:order val="0"/>
          <c:tx>
            <c:strRef>
              <c:f>Sheet3!$A$23</c:f>
              <c:strCache>
                <c:ptCount val="1"/>
                <c:pt idx="0">
                  <c:v>男子</c:v>
                </c:pt>
              </c:strCache>
            </c:strRef>
          </c:tx>
          <c:spPr>
            <a:ln w="66675" cap="rnd">
              <a:solidFill>
                <a:schemeClr val="accent1"/>
              </a:solidFill>
              <a:round/>
            </a:ln>
            <a:effectLst/>
          </c:spPr>
          <c:marker>
            <c:symbol val="circle"/>
            <c:size val="13"/>
            <c:spPr>
              <a:solidFill>
                <a:schemeClr val="accent1"/>
              </a:solidFill>
              <a:ln w="9525">
                <a:solidFill>
                  <a:schemeClr val="accent1"/>
                </a:solidFill>
              </a:ln>
              <a:effectLst/>
            </c:spPr>
          </c:marker>
          <c:dLbls>
            <c:dLbl>
              <c:idx val="1"/>
              <c:layout>
                <c:manualLayout>
                  <c:x val="-3.9165150601316867E-2"/>
                  <c:y val="-6.6319636666577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EF-4ECF-B08D-FBBAD255ECF4}"/>
                </c:ext>
              </c:extLst>
            </c:dLbl>
            <c:dLbl>
              <c:idx val="2"/>
              <c:layout>
                <c:manualLayout>
                  <c:x val="-5.297557255666499E-2"/>
                  <c:y val="-7.0870262377612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EF-4ECF-B08D-FBBAD255ECF4}"/>
                </c:ext>
              </c:extLst>
            </c:dLbl>
            <c:dLbl>
              <c:idx val="3"/>
              <c:layout>
                <c:manualLayout>
                  <c:x val="-6.8145090296137217E-2"/>
                  <c:y val="-5.9493698100024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EF-4ECF-B08D-FBBAD255ECF4}"/>
                </c:ext>
              </c:extLst>
            </c:dLbl>
            <c:dLbl>
              <c:idx val="4"/>
              <c:layout>
                <c:manualLayout>
                  <c:x val="-4.680171091059912E-2"/>
                  <c:y val="-6.85949495220947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EF-4ECF-B08D-FBBAD255ECF4}"/>
                </c:ext>
              </c:extLst>
            </c:dLbl>
            <c:dLbl>
              <c:idx val="5"/>
              <c:layout>
                <c:manualLayout>
                  <c:x val="-2.9224810240156114E-2"/>
                  <c:y val="-5.9493698100024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EF-4ECF-B08D-FBBAD255ECF4}"/>
                </c:ext>
              </c:extLst>
            </c:dLbl>
            <c:dLbl>
              <c:idx val="6"/>
              <c:layout>
                <c:manualLayout>
                  <c:x val="-2.796931733512437E-2"/>
                  <c:y val="-7.31455752331300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EF-4ECF-B08D-FBBAD255ECF4}"/>
                </c:ext>
              </c:extLst>
            </c:dLbl>
            <c:dLbl>
              <c:idx val="7"/>
              <c:layout>
                <c:manualLayout>
                  <c:x val="-1.9077264120810539E-2"/>
                  <c:y val="-6.4044323811059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EF-4ECF-B08D-FBBAD255ECF4}"/>
                </c:ext>
              </c:extLst>
            </c:dLbl>
            <c:dLbl>
              <c:idx val="8"/>
              <c:layout>
                <c:manualLayout>
                  <c:x val="-2.2843742835905487E-2"/>
                  <c:y val="-7.0870262377612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EF-4ECF-B08D-FBBAD255ECF4}"/>
                </c:ext>
              </c:extLst>
            </c:dLbl>
            <c:dLbl>
              <c:idx val="9"/>
              <c:layout>
                <c:manualLayout>
                  <c:x val="-1.7821771215778798E-2"/>
                  <c:y val="-5.72183852445067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2EF-4ECF-B08D-FBBAD255ECF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Sheet3!$B$22:$K$22</c:f>
              <c:strCache>
                <c:ptCount val="10"/>
                <c:pt idx="0">
                  <c:v>9歳</c:v>
                </c:pt>
                <c:pt idx="1">
                  <c:v>10歳</c:v>
                </c:pt>
                <c:pt idx="2">
                  <c:v>11歳</c:v>
                </c:pt>
                <c:pt idx="3">
                  <c:v>12歳</c:v>
                </c:pt>
                <c:pt idx="4">
                  <c:v>13歳</c:v>
                </c:pt>
                <c:pt idx="5">
                  <c:v>14歳</c:v>
                </c:pt>
                <c:pt idx="6">
                  <c:v>15歳</c:v>
                </c:pt>
                <c:pt idx="7">
                  <c:v>16歳</c:v>
                </c:pt>
                <c:pt idx="8">
                  <c:v>17歳</c:v>
                </c:pt>
                <c:pt idx="9">
                  <c:v>18歳</c:v>
                </c:pt>
              </c:strCache>
            </c:strRef>
          </c:cat>
          <c:val>
            <c:numRef>
              <c:f>Sheet3!$B$23:$K$23</c:f>
              <c:numCache>
                <c:formatCode>General</c:formatCode>
                <c:ptCount val="10"/>
                <c:pt idx="0">
                  <c:v>1.1000000000000001</c:v>
                </c:pt>
                <c:pt idx="1">
                  <c:v>4.5999999999999996</c:v>
                </c:pt>
                <c:pt idx="2">
                  <c:v>5.9</c:v>
                </c:pt>
                <c:pt idx="3">
                  <c:v>17.5</c:v>
                </c:pt>
                <c:pt idx="4">
                  <c:v>21.5</c:v>
                </c:pt>
                <c:pt idx="5">
                  <c:v>17.5</c:v>
                </c:pt>
                <c:pt idx="6">
                  <c:v>12.6</c:v>
                </c:pt>
                <c:pt idx="7">
                  <c:v>4.7</c:v>
                </c:pt>
                <c:pt idx="8">
                  <c:v>1.3</c:v>
                </c:pt>
                <c:pt idx="9">
                  <c:v>0.9</c:v>
                </c:pt>
              </c:numCache>
            </c:numRef>
          </c:val>
          <c:smooth val="0"/>
          <c:extLst>
            <c:ext xmlns:c16="http://schemas.microsoft.com/office/drawing/2014/chart" uri="{C3380CC4-5D6E-409C-BE32-E72D297353CC}">
              <c16:uniqueId val="{00000000-1349-4216-A7C1-9758F9F92F9E}"/>
            </c:ext>
          </c:extLst>
        </c:ser>
        <c:dLbls>
          <c:showLegendKey val="0"/>
          <c:showVal val="0"/>
          <c:showCatName val="0"/>
          <c:showSerName val="0"/>
          <c:showPercent val="0"/>
          <c:showBubbleSize val="0"/>
        </c:dLbls>
        <c:marker val="1"/>
        <c:smooth val="0"/>
        <c:axId val="-374306896"/>
        <c:axId val="-374303632"/>
      </c:lineChart>
      <c:catAx>
        <c:axId val="-3743068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374303632"/>
        <c:crosses val="autoZero"/>
        <c:auto val="1"/>
        <c:lblAlgn val="ctr"/>
        <c:lblOffset val="100"/>
        <c:noMultiLvlLbl val="0"/>
      </c:catAx>
      <c:valAx>
        <c:axId val="-374303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374306896"/>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ysClr val="windowText" lastClr="000000"/>
          </a:solidFill>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9816545130434"/>
          <c:y val="0.12671247080829459"/>
          <c:w val="0.86979615048118986"/>
          <c:h val="0.71801161801400348"/>
        </c:manualLayout>
      </c:layout>
      <c:lineChart>
        <c:grouping val="standard"/>
        <c:varyColors val="0"/>
        <c:ser>
          <c:idx val="0"/>
          <c:order val="0"/>
          <c:tx>
            <c:strRef>
              <c:f>Sheet3!$A$18</c:f>
              <c:strCache>
                <c:ptCount val="1"/>
                <c:pt idx="0">
                  <c:v>男子</c:v>
                </c:pt>
              </c:strCache>
            </c:strRef>
          </c:tx>
          <c:spPr>
            <a:ln w="66675" cap="rnd">
              <a:solidFill>
                <a:schemeClr val="accent1"/>
              </a:solidFill>
              <a:round/>
            </a:ln>
            <a:effectLst/>
          </c:spPr>
          <c:marker>
            <c:symbol val="triangle"/>
            <c:size val="17"/>
            <c:spPr>
              <a:solidFill>
                <a:schemeClr val="accent1"/>
              </a:solidFill>
              <a:ln w="9525">
                <a:solidFill>
                  <a:srgbClr val="002060"/>
                </a:solidFill>
              </a:ln>
              <a:effectLst/>
            </c:spPr>
          </c:marker>
          <c:dLbls>
            <c:dLbl>
              <c:idx val="0"/>
              <c:layout>
                <c:manualLayout>
                  <c:x val="-8.9166751151814203E-2"/>
                  <c:y val="-8.1337719298245695E-2"/>
                </c:manualLayout>
              </c:layout>
              <c:tx>
                <c:rich>
                  <a:bodyPr/>
                  <a:lstStyle/>
                  <a:p>
                    <a:fld id="{54697283-5320-42BA-857D-B3767975BE86}" type="VALUE">
                      <a:rPr lang="en-US" altLang="ja-JP"/>
                      <a:pPr/>
                      <a:t>[値]</a:t>
                    </a:fld>
                    <a:r>
                      <a:rPr lang="en-US" altLang="ja-JP"/>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3A7-44F7-AEA8-E2452FE9CAB7}"/>
                </c:ext>
              </c:extLst>
            </c:dLbl>
            <c:dLbl>
              <c:idx val="1"/>
              <c:layout>
                <c:manualLayout>
                  <c:x val="-8.6305520822772736E-2"/>
                  <c:y val="-6.1600877192982455E-2"/>
                </c:manualLayout>
              </c:layout>
              <c:tx>
                <c:rich>
                  <a:bodyPr/>
                  <a:lstStyle/>
                  <a:p>
                    <a:fld id="{E882AC43-877B-42C6-B213-F04D8B47793A}" type="VALUE">
                      <a:rPr lang="en-US" altLang="ja-JP"/>
                      <a:pPr/>
                      <a:t>[値]</a:t>
                    </a:fld>
                    <a:r>
                      <a:rPr lang="en-US" altLang="ja-JP"/>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3A7-44F7-AEA8-E2452FE9CAB7}"/>
                </c:ext>
              </c:extLst>
            </c:dLbl>
            <c:dLbl>
              <c:idx val="2"/>
              <c:layout>
                <c:manualLayout>
                  <c:x val="-6.1985063025920148E-2"/>
                  <c:y val="-6.1600877192982455E-2"/>
                </c:manualLayout>
              </c:layout>
              <c:tx>
                <c:rich>
                  <a:bodyPr/>
                  <a:lstStyle/>
                  <a:p>
                    <a:fld id="{73C9985B-27C9-4FC4-A871-F75D4BC19986}" type="VALUE">
                      <a:rPr lang="en-US" altLang="ja-JP"/>
                      <a:pPr/>
                      <a:t>[値]</a:t>
                    </a:fld>
                    <a:r>
                      <a:rPr lang="en-US" altLang="ja-JP"/>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3A7-44F7-AEA8-E2452FE9CAB7}"/>
                </c:ext>
              </c:extLst>
            </c:dLbl>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Sheet3!$B$17:$D$17</c:f>
              <c:strCache>
                <c:ptCount val="3"/>
                <c:pt idx="0">
                  <c:v>中学生</c:v>
                </c:pt>
                <c:pt idx="1">
                  <c:v>高校生</c:v>
                </c:pt>
                <c:pt idx="2">
                  <c:v>大学生</c:v>
                </c:pt>
              </c:strCache>
            </c:strRef>
          </c:cat>
          <c:val>
            <c:numRef>
              <c:f>Sheet3!$B$18:$D$18</c:f>
              <c:numCache>
                <c:formatCode>General</c:formatCode>
                <c:ptCount val="3"/>
                <c:pt idx="0">
                  <c:v>25.4</c:v>
                </c:pt>
                <c:pt idx="1">
                  <c:v>78.400000000000006</c:v>
                </c:pt>
                <c:pt idx="2">
                  <c:v>92.2</c:v>
                </c:pt>
              </c:numCache>
            </c:numRef>
          </c:val>
          <c:smooth val="0"/>
          <c:extLst>
            <c:ext xmlns:c16="http://schemas.microsoft.com/office/drawing/2014/chart" uri="{C3380CC4-5D6E-409C-BE32-E72D297353CC}">
              <c16:uniqueId val="{00000000-03A7-44F7-AEA8-E2452FE9CAB7}"/>
            </c:ext>
          </c:extLst>
        </c:ser>
        <c:ser>
          <c:idx val="1"/>
          <c:order val="1"/>
          <c:tx>
            <c:strRef>
              <c:f>Sheet3!$A$19</c:f>
              <c:strCache>
                <c:ptCount val="1"/>
                <c:pt idx="0">
                  <c:v>女子</c:v>
                </c:pt>
              </c:strCache>
            </c:strRef>
          </c:tx>
          <c:spPr>
            <a:ln w="66675" cap="rnd">
              <a:solidFill>
                <a:schemeClr val="accent2"/>
              </a:solidFill>
              <a:round/>
            </a:ln>
            <a:effectLst/>
          </c:spPr>
          <c:marker>
            <c:symbol val="circle"/>
            <c:size val="15"/>
            <c:spPr>
              <a:solidFill>
                <a:schemeClr val="accent2"/>
              </a:solidFill>
              <a:ln w="9525">
                <a:solidFill>
                  <a:srgbClr val="FF0000"/>
                </a:solidFill>
              </a:ln>
              <a:effectLst/>
            </c:spPr>
          </c:marker>
          <c:dLbls>
            <c:dLbl>
              <c:idx val="0"/>
              <c:layout>
                <c:manualLayout>
                  <c:x val="1.5268323407261915E-2"/>
                  <c:y val="2.1240236211317969E-2"/>
                </c:manualLayout>
              </c:layout>
              <c:tx>
                <c:rich>
                  <a:bodyPr/>
                  <a:lstStyle/>
                  <a:p>
                    <a:fld id="{6B3B1A26-1439-44E5-B344-76E69BCE5904}" type="VALUE">
                      <a:rPr lang="en-US" altLang="ja-JP"/>
                      <a:pPr/>
                      <a:t>[値]</a:t>
                    </a:fld>
                    <a:r>
                      <a:rPr lang="en-US" altLang="ja-JP"/>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3A7-44F7-AEA8-E2452FE9CAB7}"/>
                </c:ext>
              </c:extLst>
            </c:dLbl>
            <c:dLbl>
              <c:idx val="1"/>
              <c:tx>
                <c:rich>
                  <a:bodyPr/>
                  <a:lstStyle/>
                  <a:p>
                    <a:fld id="{9FDF5826-7343-49FD-A259-D2A7068B849D}" type="VALUE">
                      <a:rPr lang="en-US" altLang="ja-JP"/>
                      <a:pPr/>
                      <a:t>[値]</a:t>
                    </a:fld>
                    <a:r>
                      <a:rPr lang="en-US" altLang="ja-JP"/>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3A7-44F7-AEA8-E2452FE9CAB7}"/>
                </c:ext>
              </c:extLst>
            </c:dLbl>
            <c:dLbl>
              <c:idx val="2"/>
              <c:tx>
                <c:rich>
                  <a:bodyPr/>
                  <a:lstStyle/>
                  <a:p>
                    <a:fld id="{F73DE8E2-35C6-4D7D-A23F-F3B7C485361A}" type="VALUE">
                      <a:rPr lang="en-US" altLang="ja-JP"/>
                      <a:pPr/>
                      <a:t>[値]</a:t>
                    </a:fld>
                    <a:r>
                      <a:rPr lang="en-US" altLang="ja-JP"/>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3A7-44F7-AEA8-E2452FE9CAB7}"/>
                </c:ext>
              </c:extLst>
            </c:dLbl>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Sheet3!$B$17:$D$17</c:f>
              <c:strCache>
                <c:ptCount val="3"/>
                <c:pt idx="0">
                  <c:v>中学生</c:v>
                </c:pt>
                <c:pt idx="1">
                  <c:v>高校生</c:v>
                </c:pt>
                <c:pt idx="2">
                  <c:v>大学生</c:v>
                </c:pt>
              </c:strCache>
            </c:strRef>
          </c:cat>
          <c:val>
            <c:numRef>
              <c:f>Sheet3!$B$19:$D$19</c:f>
              <c:numCache>
                <c:formatCode>General</c:formatCode>
                <c:ptCount val="3"/>
                <c:pt idx="0">
                  <c:v>7.6</c:v>
                </c:pt>
                <c:pt idx="1">
                  <c:v>19.2</c:v>
                </c:pt>
                <c:pt idx="2">
                  <c:v>36.799999999999997</c:v>
                </c:pt>
              </c:numCache>
            </c:numRef>
          </c:val>
          <c:smooth val="0"/>
          <c:extLst>
            <c:ext xmlns:c16="http://schemas.microsoft.com/office/drawing/2014/chart" uri="{C3380CC4-5D6E-409C-BE32-E72D297353CC}">
              <c16:uniqueId val="{00000001-03A7-44F7-AEA8-E2452FE9CAB7}"/>
            </c:ext>
          </c:extLst>
        </c:ser>
        <c:dLbls>
          <c:showLegendKey val="0"/>
          <c:showVal val="0"/>
          <c:showCatName val="0"/>
          <c:showSerName val="0"/>
          <c:showPercent val="0"/>
          <c:showBubbleSize val="0"/>
        </c:dLbls>
        <c:marker val="1"/>
        <c:smooth val="0"/>
        <c:axId val="-374304720"/>
        <c:axId val="-374303088"/>
      </c:lineChart>
      <c:catAx>
        <c:axId val="-3743047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374303088"/>
        <c:crosses val="autoZero"/>
        <c:auto val="1"/>
        <c:lblAlgn val="ctr"/>
        <c:lblOffset val="100"/>
        <c:noMultiLvlLbl val="0"/>
      </c:catAx>
      <c:valAx>
        <c:axId val="-37430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374304720"/>
        <c:crosses val="autoZero"/>
        <c:crossBetween val="between"/>
        <c:majorUnit val="20"/>
      </c:valAx>
      <c:spPr>
        <a:noFill/>
        <a:ln>
          <a:noFill/>
        </a:ln>
        <a:effectLst/>
      </c:spPr>
    </c:plotArea>
    <c:legend>
      <c:legendPos val="b"/>
      <c:layout>
        <c:manualLayout>
          <c:xMode val="edge"/>
          <c:yMode val="edge"/>
          <c:x val="0.12555012735080201"/>
          <c:y val="0"/>
          <c:w val="0.32"/>
          <c:h val="9.4923811606882472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a:noFill/>
    </a:ln>
    <a:effectLst/>
  </c:spPr>
  <c:txPr>
    <a:bodyPr/>
    <a:lstStyle/>
    <a:p>
      <a:pPr>
        <a:defRPr sz="2800">
          <a:solidFill>
            <a:sysClr val="windowText" lastClr="000000"/>
          </a:solidFill>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53765522141173E-2"/>
          <c:y val="0.14963293630016147"/>
          <c:w val="0.8866850393700787"/>
          <c:h val="0.66674006943343234"/>
        </c:manualLayout>
      </c:layout>
      <c:lineChart>
        <c:grouping val="standard"/>
        <c:varyColors val="0"/>
        <c:ser>
          <c:idx val="0"/>
          <c:order val="0"/>
          <c:tx>
            <c:strRef>
              <c:f>Sheet3!$A$27</c:f>
              <c:strCache>
                <c:ptCount val="1"/>
                <c:pt idx="0">
                  <c:v>女子</c:v>
                </c:pt>
              </c:strCache>
            </c:strRef>
          </c:tx>
          <c:spPr>
            <a:ln w="66675" cap="rnd">
              <a:solidFill>
                <a:schemeClr val="accent2"/>
              </a:solidFill>
              <a:round/>
            </a:ln>
            <a:effectLst/>
          </c:spPr>
          <c:marker>
            <c:symbol val="circle"/>
            <c:size val="13"/>
            <c:spPr>
              <a:solidFill>
                <a:schemeClr val="accent2"/>
              </a:solidFill>
              <a:ln w="9525">
                <a:solidFill>
                  <a:schemeClr val="accent2"/>
                </a:solidFill>
              </a:ln>
              <a:effectLst/>
            </c:spPr>
          </c:marker>
          <c:dLbls>
            <c:dLbl>
              <c:idx val="1"/>
              <c:layout>
                <c:manualLayout>
                  <c:x val="-5.5235117151449943E-2"/>
                  <c:y val="-5.7966516321382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4F-48AC-AE15-B9D7D0A8F631}"/>
                </c:ext>
              </c:extLst>
            </c:dLbl>
            <c:dLbl>
              <c:idx val="2"/>
              <c:layout>
                <c:manualLayout>
                  <c:x val="-7.6373769195590413E-2"/>
                  <c:y val="-5.796651632138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4F-48AC-AE15-B9D7D0A8F631}"/>
                </c:ext>
              </c:extLst>
            </c:dLbl>
            <c:dLbl>
              <c:idx val="3"/>
              <c:layout>
                <c:manualLayout>
                  <c:x val="-4.2724976856992773E-2"/>
                  <c:y val="-4.07065378963551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4F-48AC-AE15-B9D7D0A8F631}"/>
                </c:ext>
              </c:extLst>
            </c:dLbl>
            <c:dLbl>
              <c:idx val="4"/>
              <c:layout>
                <c:manualLayout>
                  <c:x val="-5.4709567678310859E-3"/>
                  <c:y val="-7.95414893526658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4F-48AC-AE15-B9D7D0A8F631}"/>
                </c:ext>
              </c:extLst>
            </c:dLbl>
            <c:dLbl>
              <c:idx val="5"/>
              <c:layout>
                <c:manualLayout>
                  <c:x val="-1.0277927101916383E-2"/>
                  <c:y val="-5.5809019018253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4F-48AC-AE15-B9D7D0A8F631}"/>
                </c:ext>
              </c:extLst>
            </c:dLbl>
            <c:dLbl>
              <c:idx val="6"/>
              <c:layout>
                <c:manualLayout>
                  <c:x val="-8.3671563941174424E-3"/>
                  <c:y val="-6.0124013624510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4F-48AC-AE15-B9D7D0A8F631}"/>
                </c:ext>
              </c:extLst>
            </c:dLbl>
            <c:dLbl>
              <c:idx val="7"/>
              <c:layout>
                <c:manualLayout>
                  <c:x val="-2.8796780313980412E-2"/>
                  <c:y val="-6.0124013624510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4F-48AC-AE15-B9D7D0A8F63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Sheet3!$B$26:$K$26</c:f>
              <c:strCache>
                <c:ptCount val="10"/>
                <c:pt idx="0">
                  <c:v>9歳</c:v>
                </c:pt>
                <c:pt idx="1">
                  <c:v>10歳</c:v>
                </c:pt>
                <c:pt idx="2">
                  <c:v>11歳</c:v>
                </c:pt>
                <c:pt idx="3">
                  <c:v>12歳</c:v>
                </c:pt>
                <c:pt idx="4">
                  <c:v>13歳</c:v>
                </c:pt>
                <c:pt idx="5">
                  <c:v>14歳</c:v>
                </c:pt>
                <c:pt idx="6">
                  <c:v>15歳</c:v>
                </c:pt>
                <c:pt idx="7">
                  <c:v>16歳</c:v>
                </c:pt>
                <c:pt idx="8">
                  <c:v>17歳</c:v>
                </c:pt>
                <c:pt idx="9">
                  <c:v>18歳</c:v>
                </c:pt>
              </c:strCache>
            </c:strRef>
          </c:cat>
          <c:val>
            <c:numRef>
              <c:f>Sheet3!$B$27:$K$27</c:f>
              <c:numCache>
                <c:formatCode>0.0</c:formatCode>
                <c:ptCount val="10"/>
                <c:pt idx="0" formatCode="General">
                  <c:v>1.1000000000000001</c:v>
                </c:pt>
                <c:pt idx="1">
                  <c:v>8</c:v>
                </c:pt>
                <c:pt idx="2" formatCode="General">
                  <c:v>18.600000000000001</c:v>
                </c:pt>
                <c:pt idx="3">
                  <c:v>30</c:v>
                </c:pt>
                <c:pt idx="4" formatCode="General">
                  <c:v>15.4</c:v>
                </c:pt>
                <c:pt idx="5" formatCode="General">
                  <c:v>13.5</c:v>
                </c:pt>
                <c:pt idx="6" formatCode="General">
                  <c:v>6.1</c:v>
                </c:pt>
                <c:pt idx="7" formatCode="General">
                  <c:v>1.2</c:v>
                </c:pt>
                <c:pt idx="8" formatCode="General">
                  <c:v>0.5</c:v>
                </c:pt>
                <c:pt idx="9" formatCode="General">
                  <c:v>0.2</c:v>
                </c:pt>
              </c:numCache>
            </c:numRef>
          </c:val>
          <c:smooth val="0"/>
          <c:extLst>
            <c:ext xmlns:c16="http://schemas.microsoft.com/office/drawing/2014/chart" uri="{C3380CC4-5D6E-409C-BE32-E72D297353CC}">
              <c16:uniqueId val="{00000000-A00E-4627-B339-A2D9B0892100}"/>
            </c:ext>
          </c:extLst>
        </c:ser>
        <c:dLbls>
          <c:showLegendKey val="0"/>
          <c:showVal val="0"/>
          <c:showCatName val="0"/>
          <c:showSerName val="0"/>
          <c:showPercent val="0"/>
          <c:showBubbleSize val="0"/>
        </c:dLbls>
        <c:marker val="1"/>
        <c:smooth val="0"/>
        <c:axId val="-374302544"/>
        <c:axId val="-374302000"/>
      </c:lineChart>
      <c:catAx>
        <c:axId val="-374302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374302000"/>
        <c:crosses val="autoZero"/>
        <c:auto val="1"/>
        <c:lblAlgn val="ctr"/>
        <c:lblOffset val="100"/>
        <c:noMultiLvlLbl val="0"/>
      </c:catAx>
      <c:valAx>
        <c:axId val="-374302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374302544"/>
        <c:crosses val="autoZero"/>
        <c:crossBetween val="between"/>
      </c:valAx>
      <c:spPr>
        <a:noFill/>
        <a:ln>
          <a:noFill/>
        </a:ln>
        <a:effectLst/>
      </c:spPr>
    </c:plotArea>
    <c:plotVisOnly val="1"/>
    <c:dispBlanksAs val="gap"/>
    <c:showDLblsOverMax val="0"/>
  </c:chart>
  <c:spPr>
    <a:noFill/>
    <a:ln>
      <a:noFill/>
    </a:ln>
    <a:effectLst/>
  </c:spPr>
  <c:txPr>
    <a:bodyPr/>
    <a:lstStyle/>
    <a:p>
      <a:pPr>
        <a:defRPr sz="2600">
          <a:solidFill>
            <a:sysClr val="windowText" lastClr="000000"/>
          </a:solidFill>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4078910193161"/>
          <c:y val="0.10136121066920947"/>
          <c:w val="0.87537233546741233"/>
          <c:h val="0.75026613661602981"/>
        </c:manualLayout>
      </c:layout>
      <c:barChart>
        <c:barDir val="col"/>
        <c:grouping val="clustered"/>
        <c:varyColors val="0"/>
        <c:ser>
          <c:idx val="0"/>
          <c:order val="0"/>
          <c:tx>
            <c:strRef>
              <c:f>Sheet2!$B$2</c:f>
              <c:strCache>
                <c:ptCount val="1"/>
                <c:pt idx="0">
                  <c:v>男</c:v>
                </c:pt>
              </c:strCache>
            </c:strRef>
          </c:tx>
          <c:spPr>
            <a:solidFill>
              <a:srgbClr val="0070C0"/>
            </a:solidFill>
            <a:ln>
              <a:solidFill>
                <a:schemeClr val="tx1"/>
              </a:solidFill>
            </a:ln>
            <a:effectLst/>
          </c:spPr>
          <c:invertIfNegative val="0"/>
          <c:cat>
            <c:strRef>
              <c:f>Sheet2!$C$1:$I$1</c:f>
              <c:strCache>
                <c:ptCount val="7"/>
                <c:pt idx="0">
                  <c:v>10～14</c:v>
                </c:pt>
                <c:pt idx="1">
                  <c:v>15～19</c:v>
                </c:pt>
                <c:pt idx="2">
                  <c:v>20～24</c:v>
                </c:pt>
                <c:pt idx="3">
                  <c:v>25～29</c:v>
                </c:pt>
                <c:pt idx="4">
                  <c:v>30～34</c:v>
                </c:pt>
                <c:pt idx="5">
                  <c:v>35～39</c:v>
                </c:pt>
                <c:pt idx="6">
                  <c:v>40～44</c:v>
                </c:pt>
              </c:strCache>
            </c:strRef>
          </c:cat>
          <c:val>
            <c:numRef>
              <c:f>Sheet2!$C$2:$I$2</c:f>
              <c:numCache>
                <c:formatCode>General</c:formatCode>
                <c:ptCount val="7"/>
                <c:pt idx="0">
                  <c:v>9</c:v>
                </c:pt>
                <c:pt idx="1">
                  <c:v>1159</c:v>
                </c:pt>
                <c:pt idx="2">
                  <c:v>5877</c:v>
                </c:pt>
                <c:pt idx="3">
                  <c:v>5936</c:v>
                </c:pt>
                <c:pt idx="4">
                  <c:v>4773</c:v>
                </c:pt>
                <c:pt idx="5">
                  <c:v>4056</c:v>
                </c:pt>
                <c:pt idx="6">
                  <c:v>3293</c:v>
                </c:pt>
              </c:numCache>
            </c:numRef>
          </c:val>
          <c:extLst>
            <c:ext xmlns:c16="http://schemas.microsoft.com/office/drawing/2014/chart" uri="{C3380CC4-5D6E-409C-BE32-E72D297353CC}">
              <c16:uniqueId val="{00000000-408F-4D15-A27F-3292A4A108F7}"/>
            </c:ext>
          </c:extLst>
        </c:ser>
        <c:ser>
          <c:idx val="1"/>
          <c:order val="1"/>
          <c:tx>
            <c:strRef>
              <c:f>Sheet2!$B$3</c:f>
              <c:strCache>
                <c:ptCount val="1"/>
                <c:pt idx="0">
                  <c:v>女</c:v>
                </c:pt>
              </c:strCache>
            </c:strRef>
          </c:tx>
          <c:spPr>
            <a:solidFill>
              <a:srgbClr val="ED7D31">
                <a:lumMod val="40000"/>
                <a:lumOff val="60000"/>
              </a:srgbClr>
            </a:solidFill>
            <a:ln>
              <a:solidFill>
                <a:schemeClr val="tx1"/>
              </a:solidFill>
            </a:ln>
            <a:effectLst/>
          </c:spPr>
          <c:invertIfNegative val="0"/>
          <c:cat>
            <c:strRef>
              <c:f>Sheet2!$C$1:$I$1</c:f>
              <c:strCache>
                <c:ptCount val="7"/>
                <c:pt idx="0">
                  <c:v>10～14</c:v>
                </c:pt>
                <c:pt idx="1">
                  <c:v>15～19</c:v>
                </c:pt>
                <c:pt idx="2">
                  <c:v>20～24</c:v>
                </c:pt>
                <c:pt idx="3">
                  <c:v>25～29</c:v>
                </c:pt>
                <c:pt idx="4">
                  <c:v>30～34</c:v>
                </c:pt>
                <c:pt idx="5">
                  <c:v>35～39</c:v>
                </c:pt>
                <c:pt idx="6">
                  <c:v>40～44</c:v>
                </c:pt>
              </c:strCache>
            </c:strRef>
          </c:cat>
          <c:val>
            <c:numRef>
              <c:f>Sheet2!$C$3:$I$3</c:f>
              <c:numCache>
                <c:formatCode>General</c:formatCode>
                <c:ptCount val="7"/>
                <c:pt idx="0">
                  <c:v>42</c:v>
                </c:pt>
                <c:pt idx="1">
                  <c:v>2381</c:v>
                </c:pt>
                <c:pt idx="2">
                  <c:v>7684</c:v>
                </c:pt>
                <c:pt idx="3">
                  <c:v>5356</c:v>
                </c:pt>
                <c:pt idx="4">
                  <c:v>3271</c:v>
                </c:pt>
                <c:pt idx="5">
                  <c:v>2071</c:v>
                </c:pt>
                <c:pt idx="6">
                  <c:v>1293</c:v>
                </c:pt>
              </c:numCache>
            </c:numRef>
          </c:val>
          <c:extLst>
            <c:ext xmlns:c16="http://schemas.microsoft.com/office/drawing/2014/chart" uri="{C3380CC4-5D6E-409C-BE32-E72D297353CC}">
              <c16:uniqueId val="{00000001-408F-4D15-A27F-3292A4A108F7}"/>
            </c:ext>
          </c:extLst>
        </c:ser>
        <c:dLbls>
          <c:showLegendKey val="0"/>
          <c:showVal val="0"/>
          <c:showCatName val="0"/>
          <c:showSerName val="0"/>
          <c:showPercent val="0"/>
          <c:showBubbleSize val="0"/>
        </c:dLbls>
        <c:gapWidth val="219"/>
        <c:overlap val="-27"/>
        <c:axId val="-374298192"/>
        <c:axId val="-374294928"/>
      </c:barChart>
      <c:catAx>
        <c:axId val="-3742981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200" b="0" i="0" u="none" strike="noStrike" kern="1200" baseline="0">
                <a:solidFill>
                  <a:sysClr val="windowText" lastClr="000000"/>
                </a:solidFill>
                <a:latin typeface="+mn-lt"/>
                <a:ea typeface="+mn-ea"/>
                <a:cs typeface="+mn-cs"/>
              </a:defRPr>
            </a:pPr>
            <a:endParaRPr lang="ja-JP"/>
          </a:p>
        </c:txPr>
        <c:crossAx val="-374294928"/>
        <c:crosses val="autoZero"/>
        <c:auto val="1"/>
        <c:lblAlgn val="ctr"/>
        <c:lblOffset val="100"/>
        <c:noMultiLvlLbl val="0"/>
      </c:catAx>
      <c:valAx>
        <c:axId val="-374294928"/>
        <c:scaling>
          <c:orientation val="minMax"/>
          <c:max val="8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200" b="0" i="0" u="none" strike="noStrike" kern="1200" baseline="0">
                <a:solidFill>
                  <a:sysClr val="windowText" lastClr="000000"/>
                </a:solidFill>
                <a:latin typeface="+mn-lt"/>
                <a:ea typeface="+mn-ea"/>
                <a:cs typeface="+mn-cs"/>
              </a:defRPr>
            </a:pPr>
            <a:endParaRPr lang="ja-JP"/>
          </a:p>
        </c:txPr>
        <c:crossAx val="-374298192"/>
        <c:crosses val="autoZero"/>
        <c:crossBetween val="between"/>
        <c:majorUnit val="2000"/>
      </c:valAx>
      <c:spPr>
        <a:noFill/>
        <a:ln>
          <a:noFill/>
        </a:ln>
        <a:effectLst/>
      </c:spPr>
    </c:plotArea>
    <c:legend>
      <c:legendPos val="b"/>
      <c:layout>
        <c:manualLayout>
          <c:xMode val="edge"/>
          <c:yMode val="edge"/>
          <c:x val="0.74824875798000845"/>
          <c:y val="0.13674395097024641"/>
          <c:w val="0.21592195677345813"/>
          <c:h val="0.10616975011689526"/>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a:noFill/>
    </a:ln>
    <a:effectLst/>
  </c:spPr>
  <c:txPr>
    <a:bodyPr/>
    <a:lstStyle/>
    <a:p>
      <a:pPr>
        <a:defRPr sz="2400">
          <a:solidFill>
            <a:sysClr val="windowText" lastClr="000000"/>
          </a:solidFill>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8887"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140" y="1"/>
            <a:ext cx="2948887" cy="498475"/>
          </a:xfrm>
          <a:prstGeom prst="rect">
            <a:avLst/>
          </a:prstGeom>
        </p:spPr>
        <p:txBody>
          <a:bodyPr vert="horz" lIns="91440" tIns="45720" rIns="91440" bIns="45720" rtlCol="0"/>
          <a:lstStyle>
            <a:lvl1pPr algn="r">
              <a:defRPr sz="1200"/>
            </a:lvl1pPr>
          </a:lstStyle>
          <a:p>
            <a:fld id="{E7692416-7A63-4FF3-88FF-52927A8B194A}" type="datetimeFigureOut">
              <a:rPr kumimoji="1" lang="ja-JP" altLang="en-US" smtClean="0"/>
              <a:t>2022/3/4</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879" y="4783138"/>
            <a:ext cx="5443856"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48887"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140" y="9440864"/>
            <a:ext cx="2948887" cy="498475"/>
          </a:xfrm>
          <a:prstGeom prst="rect">
            <a:avLst/>
          </a:prstGeom>
        </p:spPr>
        <p:txBody>
          <a:bodyPr vert="horz" lIns="91440" tIns="45720" rIns="91440" bIns="45720" rtlCol="0" anchor="b"/>
          <a:lstStyle>
            <a:lvl1pPr algn="r">
              <a:defRPr sz="1200"/>
            </a:lvl1pPr>
          </a:lstStyle>
          <a:p>
            <a:fld id="{613C336F-4E2C-4B8B-85AB-1FA060D43307}" type="slidenum">
              <a:rPr kumimoji="1" lang="ja-JP" altLang="en-US" smtClean="0"/>
              <a:t>‹#›</a:t>
            </a:fld>
            <a:endParaRPr kumimoji="1" lang="ja-JP" altLang="en-US"/>
          </a:p>
        </p:txBody>
      </p:sp>
    </p:spTree>
    <p:extLst>
      <p:ext uri="{BB962C8B-B14F-4D97-AF65-F5344CB8AC3E}">
        <p14:creationId xmlns:p14="http://schemas.microsoft.com/office/powerpoint/2010/main" val="11410757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　思春期の体の変化は性ホルモンの働きによって引き起こされること、それぞれの変化には理由があることをおさえることで、人間の体の不思議さや尊さを伝え、自分の体の変化を肯定的に受け止められるようにしましょう。</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＊Ｔ：指導者の説明・発問　　Ｃ：予想される生徒の反応</a:t>
            </a:r>
            <a:endParaRPr lang="en-US" altLang="ja-JP" sz="1200"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1</a:t>
            </a:fld>
            <a:endParaRPr kumimoji="1" lang="ja-JP" altLang="en-US"/>
          </a:p>
        </p:txBody>
      </p:sp>
    </p:spTree>
    <p:extLst>
      <p:ext uri="{BB962C8B-B14F-4D97-AF65-F5344CB8AC3E}">
        <p14:creationId xmlns:p14="http://schemas.microsoft.com/office/powerpoint/2010/main" val="395021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思春期に体を大人に変化させるのは「性ホルモン</a:t>
            </a:r>
            <a:r>
              <a:rPr kumimoji="1" lang="ja-JP" altLang="en-US" sz="1200" kern="1200" dirty="0" smtClean="0">
                <a:solidFill>
                  <a:schemeClr val="tx1"/>
                </a:solidFill>
                <a:effectLst/>
                <a:latin typeface="+mn-lt"/>
                <a:ea typeface="+mn-ea"/>
                <a:cs typeface="+mn-cs"/>
              </a:rPr>
              <a:t>（男性ホルモン、女性ホルモン）</a:t>
            </a:r>
            <a:r>
              <a:rPr kumimoji="1" lang="ja-JP" altLang="ja-JP" sz="1200" kern="1200" dirty="0" smtClean="0">
                <a:solidFill>
                  <a:schemeClr val="tx1"/>
                </a:solidFill>
                <a:effectLst/>
                <a:latin typeface="+mn-lt"/>
                <a:ea typeface="+mn-ea"/>
                <a:cs typeface="+mn-cs"/>
              </a:rPr>
              <a:t>」の働きで</a:t>
            </a:r>
            <a:r>
              <a:rPr kumimoji="1" lang="ja-JP" altLang="en-US" sz="1200" kern="1200" dirty="0" smtClean="0">
                <a:solidFill>
                  <a:schemeClr val="tx1"/>
                </a:solidFill>
                <a:effectLst/>
                <a:latin typeface="+mn-lt"/>
                <a:ea typeface="+mn-ea"/>
                <a:cs typeface="+mn-cs"/>
              </a:rPr>
              <a:t>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思春期になると、脳から卵巣や精巣に「性ホルモン（男性ホルモン、女性ホルモン）」を作るように命令が出されます。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これを受けて、</a:t>
            </a:r>
            <a:r>
              <a:rPr kumimoji="1" lang="ja-JP" altLang="ja-JP" sz="1200" kern="1200" dirty="0" smtClean="0">
                <a:solidFill>
                  <a:schemeClr val="tx1"/>
                </a:solidFill>
                <a:effectLst/>
                <a:latin typeface="+mn-lt"/>
                <a:ea typeface="+mn-ea"/>
                <a:cs typeface="+mn-cs"/>
              </a:rPr>
              <a:t>男性ホルモンは精巣で、女性ホルモンは卵巣で作られます。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作られた性ホルモンは血液によって全身に運ばれ、体の色々なところに変化が起き、子どもの頃は男女とも似通っていた体つきが、徐々に大人の男性と女性の体になっていきます。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腎臓の上にある副腎で男子にも女性ホルモンが、女子にも男性ホルモンが作られています。男子はたくさんの男性ホルモンと少しの女性ホルモン、女子はたくさんの女性ホルモンと少しの男性ホルモンを作っていることになります。</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10</a:t>
            </a:fld>
            <a:endParaRPr kumimoji="1" lang="ja-JP" altLang="en-US"/>
          </a:p>
        </p:txBody>
      </p:sp>
    </p:spTree>
    <p:extLst>
      <p:ext uri="{BB962C8B-B14F-4D97-AF65-F5344CB8AC3E}">
        <p14:creationId xmlns:p14="http://schemas.microsoft.com/office/powerpoint/2010/main" val="2636365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422275" y="1243013"/>
            <a:ext cx="5961063" cy="3354387"/>
          </a:xfrm>
        </p:spPr>
      </p:sp>
      <p:sp>
        <p:nvSpPr>
          <p:cNvPr id="3" name="ノート プレースホル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一人ひとり顔や体格が違うように、大人への変化の仕方やその時期、その様子も、一人ひとり違い、個人差があります。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自分の体は自分のものであり、人と比べる必要はありません。</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自分で自分を大切にしてあげましょう。</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（参考）</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女子に性毛やわき毛が生えるのは、少量作られている男性ホルモンの働きであり、思春期に急に性ホルモンが活発に働くと、腕や足などが急に毛深くなることがあります。毛深さは個人差が大きいので、性ホルモンが落ち着いても毛深い女子もいるし、逆に毛深くならない男子もいます。毛は剃ると濃くなったように見えますが、実際には濃くなることはありません。</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男子にも女性ホルモンが少量作られますが、思春期に性ホルモンが活発に働くと、女性ホルモンの働きで、男子の胸にしこりができて痛んだり、少し</a:t>
            </a:r>
            <a:r>
              <a:rPr kumimoji="1" lang="ja-JP" altLang="en-US" sz="1200" kern="1200" dirty="0" smtClean="0">
                <a:solidFill>
                  <a:schemeClr val="tx1"/>
                </a:solidFill>
                <a:effectLst/>
                <a:latin typeface="+mn-lt"/>
                <a:ea typeface="+mn-ea"/>
                <a:cs typeface="+mn-cs"/>
              </a:rPr>
              <a:t>ふく</a:t>
            </a:r>
            <a:r>
              <a:rPr kumimoji="1" lang="ja-JP" altLang="ja-JP" sz="1200" kern="1200" dirty="0" smtClean="0">
                <a:solidFill>
                  <a:schemeClr val="tx1"/>
                </a:solidFill>
                <a:effectLst/>
                <a:latin typeface="+mn-lt"/>
                <a:ea typeface="+mn-ea"/>
                <a:cs typeface="+mn-cs"/>
              </a:rPr>
              <a:t>らんだりすることがあります。しばらくすると、男性ホルモン、女性ホルモンの活動やバランスが落ち着いて、元に戻るので心配はいりません。</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 3"/>
          <p:cNvSpPr>
            <a:spLocks noGrp="1"/>
          </p:cNvSpPr>
          <p:nvPr>
            <p:ph type="sldNum" sz="quarter" idx="10"/>
          </p:nvPr>
        </p:nvSpPr>
        <p:spPr/>
        <p:txBody>
          <a:bodyPr/>
          <a:lstStyle/>
          <a:p>
            <a:fld id="{75580EFE-B856-47C8-B6D5-22D166A93F25}" type="slidenum">
              <a:rPr kumimoji="1" lang="ja-JP" altLang="en-US" smtClean="0"/>
              <a:pPr/>
              <a:t>11</a:t>
            </a:fld>
            <a:endParaRPr kumimoji="1" lang="ja-JP" altLang="en-US"/>
          </a:p>
        </p:txBody>
      </p:sp>
    </p:spTree>
    <p:extLst>
      <p:ext uri="{BB962C8B-B14F-4D97-AF65-F5344CB8AC3E}">
        <p14:creationId xmlns:p14="http://schemas.microsoft.com/office/powerpoint/2010/main" val="308901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422275" y="1243013"/>
            <a:ext cx="5961063" cy="3354387"/>
          </a:xfrm>
        </p:spPr>
      </p:sp>
      <p:sp>
        <p:nvSpPr>
          <p:cNvPr id="3" name="ノート プレースホルダ 2"/>
          <p:cNvSpPr>
            <a:spLocks noGrp="1"/>
          </p:cNvSpPr>
          <p:nvPr>
            <p:ph type="body" idx="1"/>
          </p:nvPr>
        </p:nvSpPr>
        <p:spPr/>
        <p:txBody>
          <a:bodyPr>
            <a:normAutofit/>
          </a:bodyPr>
          <a:lstStyle/>
          <a:p>
            <a:r>
              <a:rPr kumimoji="1" lang="ja-JP" altLang="en-US" dirty="0" smtClean="0"/>
              <a:t>　ここまで学習してきた思春期の体や心の変化は、大人に向かう過程で全員に起こることです。</a:t>
            </a:r>
            <a:endParaRPr kumimoji="1" lang="en-US" altLang="ja-JP" dirty="0" smtClean="0"/>
          </a:p>
          <a:p>
            <a:r>
              <a:rPr kumimoji="1" lang="ja-JP" altLang="en-US" dirty="0" smtClean="0"/>
              <a:t>　今、大人になっている人たちも、この時期を通り過ぎてきました。</a:t>
            </a:r>
            <a:endParaRPr kumimoji="1" lang="en-US" altLang="ja-JP" dirty="0" smtClean="0"/>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この大人に向かっての変化は、子孫を残すために新しい命を作り、産み、育てる体になるという、あらゆる動物で起こる自然な変化です。</a:t>
            </a:r>
            <a:endParaRPr kumimoji="1" lang="en-US" altLang="ja-JP" dirty="0" smtClean="0"/>
          </a:p>
          <a:p>
            <a:r>
              <a:rPr kumimoji="1" lang="ja-JP" altLang="en-US" dirty="0" smtClean="0"/>
              <a:t>　体も心も大人に向かって成長している証であり、これまで親や周りの人たちに守られてきた存在から、自分のことは、自分で考え、守り、育てていける時期が来たといえます。</a:t>
            </a:r>
            <a:endParaRPr kumimoji="1" lang="en-US" altLang="ja-JP" dirty="0" smtClean="0"/>
          </a:p>
          <a:p>
            <a:r>
              <a:rPr kumimoji="1" lang="ja-JP" altLang="en-US" dirty="0" smtClean="0"/>
              <a:t>　つまり、思春期は、自立に向けて準備を始めるときなのです。</a:t>
            </a:r>
            <a:endParaRPr kumimoji="1" lang="ja-JP" altLang="en-US" dirty="0"/>
          </a:p>
        </p:txBody>
      </p:sp>
      <p:sp>
        <p:nvSpPr>
          <p:cNvPr id="4" name="スライド番号プレースホルダ 3"/>
          <p:cNvSpPr>
            <a:spLocks noGrp="1"/>
          </p:cNvSpPr>
          <p:nvPr>
            <p:ph type="sldNum" sz="quarter" idx="10"/>
          </p:nvPr>
        </p:nvSpPr>
        <p:spPr/>
        <p:txBody>
          <a:bodyPr/>
          <a:lstStyle/>
          <a:p>
            <a:fld id="{75580EFE-B856-47C8-B6D5-22D166A93F25}" type="slidenum">
              <a:rPr kumimoji="1" lang="ja-JP" altLang="en-US" smtClean="0"/>
              <a:pPr/>
              <a:t>12</a:t>
            </a:fld>
            <a:endParaRPr kumimoji="1" lang="ja-JP" altLang="en-US"/>
          </a:p>
        </p:txBody>
      </p:sp>
    </p:spTree>
    <p:extLst>
      <p:ext uri="{BB962C8B-B14F-4D97-AF65-F5344CB8AC3E}">
        <p14:creationId xmlns:p14="http://schemas.microsoft.com/office/powerpoint/2010/main" val="274245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　思春期の体の変化は性ホルモンの働きによって引き起こされること、それぞれの変化には理由があることをおさえることで、人間の体の不思議さや尊さを伝え、自分の体の変化を肯定的に受け止められるようにしましょう。</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＊Ｔ：指導者の説明・発問　　Ｃ：予想される生徒の反応</a:t>
            </a:r>
            <a:endParaRPr lang="en-US" altLang="ja-JP" sz="1200"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13</a:t>
            </a:fld>
            <a:endParaRPr kumimoji="1" lang="ja-JP" altLang="en-US"/>
          </a:p>
        </p:txBody>
      </p:sp>
    </p:spTree>
    <p:extLst>
      <p:ext uri="{BB962C8B-B14F-4D97-AF65-F5344CB8AC3E}">
        <p14:creationId xmlns:p14="http://schemas.microsoft.com/office/powerpoint/2010/main" val="2177105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思春期に体を大人に変化させるのは「性ホルモン</a:t>
            </a:r>
            <a:r>
              <a:rPr kumimoji="1" lang="ja-JP" altLang="en-US" sz="1200" kern="1200" dirty="0" smtClean="0">
                <a:solidFill>
                  <a:schemeClr val="tx1"/>
                </a:solidFill>
                <a:effectLst/>
                <a:latin typeface="+mn-lt"/>
                <a:ea typeface="+mn-ea"/>
                <a:cs typeface="+mn-cs"/>
              </a:rPr>
              <a:t>（男性ホルモン、女性ホルモン）</a:t>
            </a:r>
            <a:r>
              <a:rPr kumimoji="1" lang="ja-JP" altLang="ja-JP" sz="1200" kern="1200" dirty="0" smtClean="0">
                <a:solidFill>
                  <a:schemeClr val="tx1"/>
                </a:solidFill>
                <a:effectLst/>
                <a:latin typeface="+mn-lt"/>
                <a:ea typeface="+mn-ea"/>
                <a:cs typeface="+mn-cs"/>
              </a:rPr>
              <a:t>」の働きで</a:t>
            </a:r>
            <a:r>
              <a:rPr kumimoji="1" lang="ja-JP" altLang="en-US" sz="1200" kern="1200" dirty="0" smtClean="0">
                <a:solidFill>
                  <a:schemeClr val="tx1"/>
                </a:solidFill>
                <a:effectLst/>
                <a:latin typeface="+mn-lt"/>
                <a:ea typeface="+mn-ea"/>
                <a:cs typeface="+mn-cs"/>
              </a:rPr>
              <a:t>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思春期になると、脳から卵巣や精巣に「性ホルモン（男性ホルモン、女性ホルモン）」を作るように命令が出されます。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これを受けて、</a:t>
            </a:r>
            <a:r>
              <a:rPr kumimoji="1" lang="ja-JP" altLang="ja-JP" sz="1200" kern="1200" dirty="0" smtClean="0">
                <a:solidFill>
                  <a:schemeClr val="tx1"/>
                </a:solidFill>
                <a:effectLst/>
                <a:latin typeface="+mn-lt"/>
                <a:ea typeface="+mn-ea"/>
                <a:cs typeface="+mn-cs"/>
              </a:rPr>
              <a:t>男性ホルモンは精巣で、女性ホルモンは卵巣で作られます。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作られた性ホルモンは血液によって全身に運ばれ、体の色々なところに変化が起き、子どもの頃は男女とも似通っていた体つきが、徐々に大人の男性と女性の体になっていきます。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腎臓の上にある副腎で男子にも女性ホルモンが、女子にも男性ホルモンが作られています。男子はたくさんの男性ホルモンと少しの女性ホルモン、女子はたくさんの女性ホルモンと少しの男性ホルモンを作っていることになります。</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14</a:t>
            </a:fld>
            <a:endParaRPr kumimoji="1" lang="ja-JP" altLang="en-US"/>
          </a:p>
        </p:txBody>
      </p:sp>
    </p:spTree>
    <p:extLst>
      <p:ext uri="{BB962C8B-B14F-4D97-AF65-F5344CB8AC3E}">
        <p14:creationId xmlns:p14="http://schemas.microsoft.com/office/powerpoint/2010/main" val="253065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前の時間には、男の子も女の子も思春期になると子孫を残すために、新しい命を作り、産み、育てる体になるという自然な変化が起こってくることを学習しました。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今日はその中でも、最も大きな変化である男性の「射精」、女性の「月経」について詳しく学習していきます。</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15</a:t>
            </a:fld>
            <a:endParaRPr kumimoji="1" lang="ja-JP" altLang="en-US"/>
          </a:p>
        </p:txBody>
      </p:sp>
    </p:spTree>
    <p:extLst>
      <p:ext uri="{BB962C8B-B14F-4D97-AF65-F5344CB8AC3E}">
        <p14:creationId xmlns:p14="http://schemas.microsoft.com/office/powerpoint/2010/main" val="149851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男性の射精は、陰茎と精巣が関係して起こります。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体が成長すると、精巣では、男性が持つ命のもとである「精子」が作られるようになります。</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16</a:t>
            </a:fld>
            <a:endParaRPr kumimoji="1" lang="ja-JP" altLang="en-US"/>
          </a:p>
        </p:txBody>
      </p:sp>
    </p:spTree>
    <p:extLst>
      <p:ext uri="{BB962C8B-B14F-4D97-AF65-F5344CB8AC3E}">
        <p14:creationId xmlns:p14="http://schemas.microsoft.com/office/powerpoint/2010/main" val="258377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22F76283-01F0-4D4B-A807-45E105A9CBD8}"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17</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1747" name="Rectangle 2"/>
          <p:cNvSpPr>
            <a:spLocks noGrp="1" noRot="1" noChangeAspect="1" noChangeArrowheads="1" noTextEdit="1"/>
          </p:cNvSpPr>
          <p:nvPr>
            <p:ph type="sldImg"/>
          </p:nvPr>
        </p:nvSpPr>
        <p:spPr>
          <a:xfrm>
            <a:off x="422275" y="1243013"/>
            <a:ext cx="5961063" cy="3354387"/>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　精巣の中の仕組みを見てみましょう。</a:t>
            </a:r>
            <a:endParaRPr lang="en-US" altLang="ja-JP" dirty="0" smtClean="0">
              <a:latin typeface="Arial" panose="020B0604020202020204" pitchFamily="34" charset="0"/>
            </a:endParaRPr>
          </a:p>
          <a:p>
            <a:r>
              <a:rPr lang="ja-JP" altLang="en-US" dirty="0" smtClean="0">
                <a:latin typeface="Arial" panose="020B0604020202020204" pitchFamily="34" charset="0"/>
              </a:rPr>
              <a:t>　精巣は、精子の製造工場です。</a:t>
            </a:r>
            <a:endParaRPr lang="en-US" altLang="ja-JP" dirty="0" smtClean="0">
              <a:latin typeface="Arial" panose="020B0604020202020204" pitchFamily="34" charset="0"/>
            </a:endParaRPr>
          </a:p>
          <a:p>
            <a:r>
              <a:rPr lang="ja-JP" altLang="en-US" dirty="0" smtClean="0">
                <a:latin typeface="Arial" panose="020B0604020202020204" pitchFamily="34" charset="0"/>
              </a:rPr>
              <a:t>　精巣の中には「精細管」という細い管（精管に続く黄色い部分）があり、精子はこの中で作られます。</a:t>
            </a:r>
            <a:endParaRPr lang="en-US" altLang="ja-JP" dirty="0" smtClean="0">
              <a:latin typeface="Arial" panose="020B0604020202020204" pitchFamily="34" charset="0"/>
            </a:endParaRPr>
          </a:p>
          <a:p>
            <a:r>
              <a:rPr lang="ja-JP" altLang="en-US" dirty="0" smtClean="0">
                <a:latin typeface="Arial" panose="020B0604020202020204" pitchFamily="34" charset="0"/>
              </a:rPr>
              <a:t>　精細管の中には、胎児のときから、精子のもとになる細胞（精祖細胞）があり、思春期になると、精子細胞となります。</a:t>
            </a:r>
            <a:endParaRPr lang="en-US" altLang="ja-JP" dirty="0" smtClean="0">
              <a:latin typeface="Arial" panose="020B0604020202020204" pitchFamily="34" charset="0"/>
            </a:endParaRPr>
          </a:p>
          <a:p>
            <a:r>
              <a:rPr lang="ja-JP" altLang="en-US" dirty="0" smtClean="0">
                <a:latin typeface="Arial" panose="020B0604020202020204" pitchFamily="34" charset="0"/>
              </a:rPr>
              <a:t>　この精子細胞が成熟して、頭と尾のある精子となります。</a:t>
            </a:r>
            <a:endParaRPr lang="en-US" altLang="ja-JP" dirty="0" smtClean="0">
              <a:latin typeface="Arial" panose="020B0604020202020204" pitchFamily="34" charset="0"/>
            </a:endParaRPr>
          </a:p>
          <a:p>
            <a:r>
              <a:rPr lang="ja-JP" altLang="en-US" dirty="0" smtClean="0">
                <a:latin typeface="Arial" panose="020B0604020202020204" pitchFamily="34" charset="0"/>
              </a:rPr>
              <a:t>　作られた精子は、精巣上体にためられ、精管を通って外に出ます。</a:t>
            </a:r>
            <a:endParaRPr lang="en-US" altLang="ja-JP" dirty="0" smtClean="0">
              <a:latin typeface="Arial" panose="020B0604020202020204" pitchFamily="34" charset="0"/>
            </a:endParaRPr>
          </a:p>
        </p:txBody>
      </p:sp>
    </p:spTree>
    <p:extLst>
      <p:ext uri="{BB962C8B-B14F-4D97-AF65-F5344CB8AC3E}">
        <p14:creationId xmlns:p14="http://schemas.microsoft.com/office/powerpoint/2010/main" val="2184880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8AC12069-DBDA-4E0F-A30D-FD7894AB7C2F}"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18</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xfrm>
            <a:off x="422275" y="1243013"/>
            <a:ext cx="5961063" cy="3354387"/>
          </a:xfrm>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尿を出す管と射精をするときに精液が出る管は同じです。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尿を出すときは、陰茎は下を向いていますが、射精をするときには、脳から命令が出されて、陰茎が上を向きます。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精巣で作られた精子は、管を通って、途中で白っぽいと</a:t>
            </a:r>
            <a:r>
              <a:rPr lang="ja-JP" altLang="en-US" dirty="0" err="1" smtClean="0">
                <a:latin typeface="Arial" panose="020B0604020202020204" pitchFamily="34" charset="0"/>
              </a:rPr>
              <a:t>ろっ</a:t>
            </a:r>
            <a:r>
              <a:rPr lang="ja-JP" altLang="en-US" dirty="0" smtClean="0">
                <a:latin typeface="Arial" panose="020B0604020202020204" pitchFamily="34" charset="0"/>
              </a:rPr>
              <a:t>とした精液と混ざって、陰茎の先から出されます。これが射精です。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Arial" panose="020B0604020202020204" pitchFamily="34" charset="0"/>
                <a:ea typeface="+mn-ea"/>
                <a:cs typeface="+mn-cs"/>
              </a:rPr>
              <a:t>　</a:t>
            </a:r>
            <a:r>
              <a:rPr kumimoji="1" lang="ja-JP" altLang="en-US" sz="1200" kern="1200" dirty="0" smtClean="0">
                <a:solidFill>
                  <a:schemeClr val="tx1"/>
                </a:solidFill>
                <a:effectLst/>
                <a:latin typeface="+mn-lt"/>
                <a:ea typeface="+mn-ea"/>
                <a:cs typeface="+mn-cs"/>
              </a:rPr>
              <a:t>射精は、</a:t>
            </a:r>
            <a:r>
              <a:rPr kumimoji="1" lang="ja-JP" altLang="ja-JP" sz="1200" kern="1200" dirty="0" smtClean="0">
                <a:solidFill>
                  <a:schemeClr val="tx1"/>
                </a:solidFill>
                <a:effectLst/>
                <a:latin typeface="+mn-lt"/>
                <a:ea typeface="+mn-ea"/>
                <a:cs typeface="+mn-cs"/>
              </a:rPr>
              <a:t>陰茎に直接刺激を与えることで起こります。また、性的な夢を見て寝ている間に射精をすること（夢精）もあります。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射精の時には膀胱の入り口が閉まって</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尿が尿道に出ないようになっています。そのため、尿と精液が混ざることはありません。</a:t>
            </a:r>
            <a:endParaRPr lang="en-US" altLang="ja-JP" dirty="0" smtClean="0">
              <a:latin typeface="Arial" panose="020B0604020202020204" pitchFamily="34" charset="0"/>
            </a:endParaRPr>
          </a:p>
        </p:txBody>
      </p:sp>
    </p:spTree>
    <p:extLst>
      <p:ext uri="{BB962C8B-B14F-4D97-AF65-F5344CB8AC3E}">
        <p14:creationId xmlns:p14="http://schemas.microsoft.com/office/powerpoint/2010/main" val="300557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BE6780F0-87F3-4CBD-A157-1B8C7267EA4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19</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3795" name="Rectangle 2"/>
          <p:cNvSpPr>
            <a:spLocks noGrp="1" noRot="1" noChangeAspect="1" noChangeArrowheads="1" noTextEdit="1"/>
          </p:cNvSpPr>
          <p:nvPr>
            <p:ph type="sldImg"/>
          </p:nvPr>
        </p:nvSpPr>
        <p:spPr>
          <a:xfrm>
            <a:off x="422275" y="1243013"/>
            <a:ext cx="5961063" cy="3354387"/>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的な刺激を視覚や聴覚から受け取ると、腰のところにある腰椎の勃起中枢が神経反射を起こして、陰茎の中にあるスポンジ状の陰茎海綿体に大量の血液が流れ込むことで陰茎が大きく固くなり上を向きます。このことを</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勃起</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といいます。</a:t>
            </a:r>
            <a:endParaRPr kumimoji="1" lang="en-US" altLang="ja-JP" sz="1200" kern="1200" dirty="0" smtClean="0">
              <a:solidFill>
                <a:schemeClr val="tx1"/>
              </a:solidFill>
              <a:effectLst/>
              <a:latin typeface="+mn-lt"/>
              <a:ea typeface="+mn-ea"/>
              <a:cs typeface="+mn-cs"/>
            </a:endParaRPr>
          </a:p>
          <a:p>
            <a:pPr eaLnBrk="1" hangingPunct="1"/>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性的な刺激があるときだけでなく、男子は赤ちゃんの</a:t>
            </a:r>
            <a:r>
              <a:rPr kumimoji="1" lang="ja-JP" altLang="en-US" sz="1200" kern="1200" dirty="0" smtClean="0">
                <a:solidFill>
                  <a:schemeClr val="tx1"/>
                </a:solidFill>
                <a:effectLst/>
                <a:latin typeface="+mn-lt"/>
                <a:ea typeface="+mn-ea"/>
                <a:cs typeface="+mn-cs"/>
              </a:rPr>
              <a:t>頃</a:t>
            </a:r>
            <a:r>
              <a:rPr kumimoji="1" lang="ja-JP" altLang="ja-JP" sz="1200" kern="1200" dirty="0" smtClean="0">
                <a:solidFill>
                  <a:schemeClr val="tx1"/>
                </a:solidFill>
                <a:effectLst/>
                <a:latin typeface="+mn-lt"/>
                <a:ea typeface="+mn-ea"/>
                <a:cs typeface="+mn-cs"/>
              </a:rPr>
              <a:t>から、一日に何度も勃起していて、何もしていなくても起こる自然な現象です。</a:t>
            </a:r>
            <a:endParaRPr kumimoji="1" lang="en-US" altLang="ja-JP" sz="1200" kern="1200" dirty="0" smtClean="0">
              <a:solidFill>
                <a:schemeClr val="tx1"/>
              </a:solidFill>
              <a:effectLst/>
              <a:latin typeface="Arial" panose="020B0604020202020204" pitchFamily="34" charset="0"/>
              <a:ea typeface="+mn-ea"/>
              <a:cs typeface="+mn-cs"/>
            </a:endParaRPr>
          </a:p>
          <a:p>
            <a:pPr eaLnBrk="1" hangingPunct="1"/>
            <a:r>
              <a:rPr kumimoji="1" lang="ja-JP" altLang="en-US" sz="1200" kern="1200" dirty="0" smtClean="0">
                <a:solidFill>
                  <a:schemeClr val="tx1"/>
                </a:solidFill>
                <a:effectLst/>
                <a:latin typeface="Arial" panose="020B0604020202020204" pitchFamily="34" charset="0"/>
                <a:ea typeface="+mn-ea"/>
                <a:cs typeface="+mn-cs"/>
              </a:rPr>
              <a:t>　</a:t>
            </a:r>
            <a:r>
              <a:rPr lang="ja-JP" altLang="en-US" dirty="0" smtClean="0">
                <a:latin typeface="Arial" panose="020B0604020202020204" pitchFamily="34" charset="0"/>
              </a:rPr>
              <a:t>朝、目覚めたときに陰茎が上を向いていることがあり、これは、睡眠中に脳波の刺激で勝手に起こることで目覚めてしばらくするとおさまります。病気ではなく、自然なことです。</a:t>
            </a:r>
            <a:endParaRPr lang="en-US" altLang="ja-JP" dirty="0" smtClean="0">
              <a:latin typeface="Arial" panose="020B0604020202020204" pitchFamily="34" charset="0"/>
            </a:endParaRPr>
          </a:p>
          <a:p>
            <a:pPr eaLnBrk="1" hangingPunct="1"/>
            <a:r>
              <a:rPr kumimoji="1" lang="ja-JP" altLang="en-US" sz="1200" kern="1200" dirty="0" smtClean="0">
                <a:solidFill>
                  <a:schemeClr val="tx1"/>
                </a:solidFill>
                <a:effectLst/>
                <a:latin typeface="Arial" panose="020B0604020202020204" pitchFamily="34" charset="0"/>
                <a:ea typeface="+mn-ea"/>
                <a:cs typeface="+mn-cs"/>
              </a:rPr>
              <a:t>　</a:t>
            </a:r>
            <a:r>
              <a:rPr kumimoji="1" lang="ja-JP" altLang="ja-JP" sz="1200" kern="1200" dirty="0" smtClean="0">
                <a:solidFill>
                  <a:schemeClr val="tx1"/>
                </a:solidFill>
                <a:effectLst/>
                <a:latin typeface="+mn-lt"/>
                <a:ea typeface="+mn-ea"/>
                <a:cs typeface="+mn-cs"/>
              </a:rPr>
              <a:t>性的な興奮を感じることで勃起が起こるのは、個人差はありますが小学校高学年頃からといわれています。</a:t>
            </a:r>
            <a:endParaRPr lang="ja-JP" altLang="en-US" dirty="0" smtClean="0">
              <a:latin typeface="Arial" panose="020B0604020202020204" pitchFamily="34" charset="0"/>
            </a:endParaRPr>
          </a:p>
        </p:txBody>
      </p:sp>
    </p:spTree>
    <p:extLst>
      <p:ext uri="{BB962C8B-B14F-4D97-AF65-F5344CB8AC3E}">
        <p14:creationId xmlns:p14="http://schemas.microsoft.com/office/powerpoint/2010/main" val="72995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422275" y="1243013"/>
            <a:ext cx="5961063" cy="3354387"/>
          </a:xfrm>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en-US" altLang="ja-JP" dirty="0" smtClean="0"/>
              <a:t>9</a:t>
            </a:r>
            <a:r>
              <a:rPr kumimoji="1" lang="ja-JP" altLang="en-US" dirty="0" smtClean="0"/>
              <a:t>歳から</a:t>
            </a:r>
            <a:r>
              <a:rPr kumimoji="1" lang="en-US" altLang="ja-JP" dirty="0" smtClean="0"/>
              <a:t>18</a:t>
            </a:r>
            <a:r>
              <a:rPr kumimoji="1" lang="ja-JP" altLang="en-US" dirty="0" smtClean="0"/>
              <a:t>歳頃までの子どもから大人へと心も体も大きく変わる時期を、思春期といいます。</a:t>
            </a:r>
            <a:endParaRPr kumimoji="1" lang="en-US" altLang="ja-JP" dirty="0" smtClean="0"/>
          </a:p>
          <a:p>
            <a:r>
              <a:rPr kumimoji="1" lang="ja-JP" altLang="en-US" dirty="0" smtClean="0"/>
              <a:t>　なぜ、心も体も大きく変化するかというと、性ホルモン（男性ホルモン、女性ホルモン）の分泌が始まるからです。</a:t>
            </a:r>
            <a:endParaRPr kumimoji="1" lang="en-US" altLang="ja-JP" dirty="0" smtClean="0"/>
          </a:p>
          <a:p>
            <a:r>
              <a:rPr kumimoji="1" lang="ja-JP" altLang="en-US" dirty="0" smtClean="0"/>
              <a:t>　性ホルモンの影響により、体が急激に成長したり、心が大きく揺れ動いたりします。</a:t>
            </a:r>
            <a:endParaRPr kumimoji="1" lang="en-US" altLang="ja-JP" dirty="0" smtClean="0"/>
          </a:p>
          <a:p>
            <a:r>
              <a:rPr kumimoji="1" lang="ja-JP" altLang="en-US" dirty="0" smtClean="0"/>
              <a:t>　また、二次性徴が起こり、男女の体の違いが大きくなる時期でもあります。</a:t>
            </a:r>
            <a:endParaRPr kumimoji="1" lang="en-US" altLang="ja-JP" dirty="0" smtClean="0"/>
          </a:p>
          <a:p>
            <a:r>
              <a:rPr kumimoji="1" lang="ja-JP" altLang="en-US" dirty="0" smtClean="0"/>
              <a:t>　これらの変化は、脳が発達し、体や心を変化させる性ホルモンを分泌するように命令を出すためです。</a:t>
            </a:r>
            <a:endParaRPr kumimoji="1" lang="ja-JP" altLang="en-US" dirty="0"/>
          </a:p>
        </p:txBody>
      </p:sp>
      <p:sp>
        <p:nvSpPr>
          <p:cNvPr id="4" name="スライド番号プレースホルダ 3"/>
          <p:cNvSpPr>
            <a:spLocks noGrp="1"/>
          </p:cNvSpPr>
          <p:nvPr>
            <p:ph type="sldNum" sz="quarter" idx="10"/>
          </p:nvPr>
        </p:nvSpPr>
        <p:spPr/>
        <p:txBody>
          <a:bodyPr/>
          <a:lstStyle/>
          <a:p>
            <a:fld id="{75580EFE-B856-47C8-B6D5-22D166A93F25}" type="slidenum">
              <a:rPr kumimoji="1" lang="ja-JP" altLang="en-US" smtClean="0"/>
              <a:pPr/>
              <a:t>2</a:t>
            </a:fld>
            <a:endParaRPr kumimoji="1" lang="ja-JP" altLang="en-US"/>
          </a:p>
        </p:txBody>
      </p:sp>
    </p:spTree>
    <p:extLst>
      <p:ext uri="{BB962C8B-B14F-4D97-AF65-F5344CB8AC3E}">
        <p14:creationId xmlns:p14="http://schemas.microsoft.com/office/powerpoint/2010/main" val="3400565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746C7407-F5C3-4216-BEA8-075006D1EAEB}"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20</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819" name="Rectangle 2"/>
          <p:cNvSpPr>
            <a:spLocks noGrp="1" noRot="1" noChangeAspect="1" noChangeArrowheads="1" noTextEdit="1"/>
          </p:cNvSpPr>
          <p:nvPr>
            <p:ph type="sldImg"/>
          </p:nvPr>
        </p:nvSpPr>
        <p:spPr>
          <a:xfrm>
            <a:off x="234950" y="722313"/>
            <a:ext cx="6413500" cy="3608387"/>
          </a:xfrm>
          <a:ln/>
        </p:spPr>
      </p:sp>
      <p:sp>
        <p:nvSpPr>
          <p:cNvPr id="34820" name="Rectangle 3"/>
          <p:cNvSpPr>
            <a:spLocks noGrp="1" noChangeArrowheads="1"/>
          </p:cNvSpPr>
          <p:nvPr>
            <p:ph type="body" idx="1"/>
          </p:nvPr>
        </p:nvSpPr>
        <p:spPr>
          <a:xfrm>
            <a:off x="918949" y="4570413"/>
            <a:ext cx="5048660" cy="433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○精通年齢のグラフを示しながら、成長の速度は人それぞれ</a:t>
            </a:r>
            <a:r>
              <a:rPr kumimoji="1" lang="ja-JP" altLang="en-US" sz="1200" kern="1200" dirty="0" smtClean="0">
                <a:solidFill>
                  <a:schemeClr val="tx1"/>
                </a:solidFill>
                <a:effectLst/>
                <a:latin typeface="+mn-lt"/>
                <a:ea typeface="+mn-ea"/>
                <a:cs typeface="+mn-cs"/>
              </a:rPr>
              <a:t>個人差が</a:t>
            </a:r>
            <a:r>
              <a:rPr kumimoji="1" lang="ja-JP" altLang="ja-JP" sz="1200" kern="1200" dirty="0" smtClean="0">
                <a:solidFill>
                  <a:schemeClr val="tx1"/>
                </a:solidFill>
                <a:effectLst/>
                <a:latin typeface="+mn-lt"/>
                <a:ea typeface="+mn-ea"/>
                <a:cs typeface="+mn-cs"/>
              </a:rPr>
              <a:t>あり、誰もが迎える変化であることを伝える。</a:t>
            </a:r>
          </a:p>
        </p:txBody>
      </p:sp>
    </p:spTree>
    <p:extLst>
      <p:ext uri="{BB962C8B-B14F-4D97-AF65-F5344CB8AC3E}">
        <p14:creationId xmlns:p14="http://schemas.microsoft.com/office/powerpoint/2010/main" val="2400823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2E9E9F09-0821-4DCD-BE65-F5DE116A678F}"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21</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5843" name="Rectangle 2"/>
          <p:cNvSpPr>
            <a:spLocks noGrp="1" noRot="1" noChangeAspect="1" noChangeArrowheads="1" noTextEdit="1"/>
          </p:cNvSpPr>
          <p:nvPr>
            <p:ph type="sldImg"/>
          </p:nvPr>
        </p:nvSpPr>
        <p:spPr>
          <a:xfrm>
            <a:off x="422275" y="1243013"/>
            <a:ext cx="5961063" cy="3354387"/>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Arial" panose="020B0604020202020204" pitchFamily="34" charset="0"/>
              </a:rPr>
              <a:t>　精子は１分間に５万個、１日約７千万から１億個作られますが、精液中の精子の量は約１％で、射精されなければ再吸収されます。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そのため、射精しないからといって、精子が体にたまり続け病気になるということはありません。</a:t>
            </a:r>
          </a:p>
        </p:txBody>
      </p:sp>
    </p:spTree>
    <p:extLst>
      <p:ext uri="{BB962C8B-B14F-4D97-AF65-F5344CB8AC3E}">
        <p14:creationId xmlns:p14="http://schemas.microsoft.com/office/powerpoint/2010/main" val="2787877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思春期になると、ホルモンの作用によって性的欲求が高まってきます。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また、思春期には精巣で精子が盛んに作られます。それを出したいという欲求は人間の体の自然な欲求です。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マスターベーションは、その欲求を一人で解消するよい方法といえます。「性的欲求のコントロール」を身につけるためにも、欠かせない行為です。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マスターベーションをすることは体にも心にも全く問題のないことがはっきりしています。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①清潔な手ですること</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②</a:t>
            </a:r>
            <a:r>
              <a:rPr kumimoji="1" lang="ja-JP" altLang="ja-JP" sz="1200" kern="1200" dirty="0" smtClean="0">
                <a:solidFill>
                  <a:schemeClr val="tx1"/>
                </a:solidFill>
                <a:effectLst/>
                <a:latin typeface="+mn-lt"/>
                <a:ea typeface="+mn-ea"/>
                <a:cs typeface="+mn-cs"/>
              </a:rPr>
              <a:t>傷がつくような強い刺激や固いものでの刺激は与えないこと（将来不妊の原因になる場合がある）</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③</a:t>
            </a:r>
            <a:r>
              <a:rPr kumimoji="1" lang="ja-JP" altLang="ja-JP" sz="1200" kern="1200" dirty="0" smtClean="0">
                <a:solidFill>
                  <a:schemeClr val="tx1"/>
                </a:solidFill>
                <a:effectLst/>
                <a:latin typeface="+mn-lt"/>
                <a:ea typeface="+mn-ea"/>
                <a:cs typeface="+mn-cs"/>
              </a:rPr>
              <a:t>プライベートな場所を確保してからすること（人前でしないこと）</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④他の人を巻き込まないこと（見せない・触らせない）</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の４つのルールを守りましょう。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22</a:t>
            </a:fld>
            <a:endParaRPr kumimoji="1" lang="ja-JP" altLang="en-US"/>
          </a:p>
        </p:txBody>
      </p:sp>
    </p:spTree>
    <p:extLst>
      <p:ext uri="{BB962C8B-B14F-4D97-AF65-F5344CB8AC3E}">
        <p14:creationId xmlns:p14="http://schemas.microsoft.com/office/powerpoint/2010/main" val="4210563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次に、女性の「月経」について学習していきましょう。</a:t>
            </a:r>
            <a:endParaRPr kumimoji="1" lang="en-US" altLang="ja-JP" dirty="0" smtClean="0"/>
          </a:p>
          <a:p>
            <a:r>
              <a:rPr kumimoji="1" lang="ja-JP" altLang="en-US" dirty="0" smtClean="0"/>
              <a:t>　「月経」も射精と同じで、新しい命を作るために、なくてはならない働きです。</a:t>
            </a:r>
            <a:endParaRPr kumimoji="1" lang="en-US" altLang="ja-JP" dirty="0" smtClean="0"/>
          </a:p>
          <a:p>
            <a:r>
              <a:rPr kumimoji="1" lang="ja-JP" altLang="en-US" dirty="0" smtClean="0"/>
              <a:t>　「月経」は、卵巣・子宮・膣が関係して起こります。</a:t>
            </a:r>
            <a:endParaRPr kumimoji="1" lang="en-US" altLang="ja-JP" dirty="0" smtClean="0"/>
          </a:p>
          <a:p>
            <a:r>
              <a:rPr kumimoji="1" lang="ja-JP" altLang="en-US" dirty="0" smtClean="0"/>
              <a:t>　体が成長すると、卵巣では、女性が持つ命のもとである「卵子」が育てられるようになります。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23</a:t>
            </a:fld>
            <a:endParaRPr kumimoji="1" lang="ja-JP" altLang="en-US"/>
          </a:p>
        </p:txBody>
      </p:sp>
    </p:spTree>
    <p:extLst>
      <p:ext uri="{BB962C8B-B14F-4D97-AF65-F5344CB8AC3E}">
        <p14:creationId xmlns:p14="http://schemas.microsoft.com/office/powerpoint/2010/main" val="819938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54EDC280-872E-4672-B776-F07FF962A33C}"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24</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6867" name="Rectangle 2"/>
          <p:cNvSpPr>
            <a:spLocks noGrp="1" noRot="1" noChangeAspect="1" noChangeArrowheads="1" noTextEdit="1"/>
          </p:cNvSpPr>
          <p:nvPr>
            <p:ph type="sldImg"/>
          </p:nvPr>
        </p:nvSpPr>
        <p:spPr>
          <a:xfrm>
            <a:off x="422275" y="1243013"/>
            <a:ext cx="5961063" cy="3354387"/>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Arial" panose="020B0604020202020204" pitchFamily="34" charset="0"/>
              </a:rPr>
              <a:t>　女性は、生まれたときから左右の卵巣の中に、卵子のもとになる卵胞を約</a:t>
            </a:r>
            <a:r>
              <a:rPr lang="en-US" altLang="ja-JP" dirty="0" smtClean="0">
                <a:latin typeface="Arial" panose="020B0604020202020204" pitchFamily="34" charset="0"/>
              </a:rPr>
              <a:t>35</a:t>
            </a:r>
            <a:r>
              <a:rPr lang="ja-JP" altLang="en-US" dirty="0" smtClean="0">
                <a:latin typeface="Arial" panose="020B0604020202020204" pitchFamily="34" charset="0"/>
              </a:rPr>
              <a:t>万個も持って生まれてきます。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そして、体が大人に向かって変化を始めると、ほぼひと月に１回、卵巣の中の卵胞が成熟して卵子が１つ、卵巣から飛び出します。これを「排卵」といいます。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飛び出した卵子は、卵管の先の「卵管</a:t>
            </a:r>
            <a:r>
              <a:rPr lang="ja-JP" altLang="en-US" dirty="0" err="1" smtClean="0">
                <a:latin typeface="Arial" panose="020B0604020202020204" pitchFamily="34" charset="0"/>
              </a:rPr>
              <a:t>さい</a:t>
            </a:r>
            <a:r>
              <a:rPr lang="ja-JP" altLang="en-US" dirty="0" smtClean="0">
                <a:latin typeface="Arial" panose="020B0604020202020204" pitchFamily="34" charset="0"/>
              </a:rPr>
              <a:t>」という部分にうまくキャッチされ、卵管へと運ばれ精子が来るのを待ちます。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「卵管</a:t>
            </a:r>
            <a:r>
              <a:rPr lang="ja-JP" altLang="en-US" dirty="0" err="1" smtClean="0">
                <a:latin typeface="Arial" panose="020B0604020202020204" pitchFamily="34" charset="0"/>
              </a:rPr>
              <a:t>さい</a:t>
            </a:r>
            <a:r>
              <a:rPr lang="ja-JP" altLang="en-US" dirty="0" smtClean="0">
                <a:latin typeface="Arial" panose="020B0604020202020204" pitchFamily="34" charset="0"/>
              </a:rPr>
              <a:t>」は、花びらのような形ですが、排卵の時期には卵巣の近くに行き、出された卵子を卵管の入り口に吸い込むような働きをします。</a:t>
            </a:r>
          </a:p>
        </p:txBody>
      </p:sp>
    </p:spTree>
    <p:extLst>
      <p:ext uri="{BB962C8B-B14F-4D97-AF65-F5344CB8AC3E}">
        <p14:creationId xmlns:p14="http://schemas.microsoft.com/office/powerpoint/2010/main" val="2451303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EEC6401C-388E-4FBB-A2C0-930407058AFB}"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25</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8915" name="Rectangle 2"/>
          <p:cNvSpPr>
            <a:spLocks noGrp="1" noRot="1" noChangeAspect="1" noChangeArrowheads="1" noTextEdit="1"/>
          </p:cNvSpPr>
          <p:nvPr>
            <p:ph type="sldImg"/>
          </p:nvPr>
        </p:nvSpPr>
        <p:spPr>
          <a:xfrm>
            <a:off x="422275" y="1243013"/>
            <a:ext cx="5961063" cy="3354387"/>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kern="1200" dirty="0" smtClean="0">
                <a:solidFill>
                  <a:schemeClr val="tx1"/>
                </a:solidFill>
                <a:effectLst/>
                <a:latin typeface="+mn-lt"/>
                <a:ea typeface="+mn-ea"/>
                <a:cs typeface="+mn-cs"/>
              </a:rPr>
              <a:t>①</a:t>
            </a:r>
            <a:r>
              <a:rPr kumimoji="1" lang="ja-JP" altLang="ja-JP" sz="1200" kern="1200" dirty="0" smtClean="0">
                <a:solidFill>
                  <a:schemeClr val="tx1"/>
                </a:solidFill>
                <a:effectLst/>
                <a:latin typeface="+mn-lt"/>
                <a:ea typeface="+mn-ea"/>
                <a:cs typeface="+mn-cs"/>
              </a:rPr>
              <a:t>女性の卵巣の中には生まれたときから、卵子のもとになる細胞が約</a:t>
            </a:r>
            <a:r>
              <a:rPr kumimoji="1" lang="en-US" altLang="ja-JP" sz="1200" kern="1200" dirty="0" smtClean="0">
                <a:solidFill>
                  <a:schemeClr val="tx1"/>
                </a:solidFill>
                <a:effectLst/>
                <a:latin typeface="+mn-lt"/>
                <a:ea typeface="+mn-ea"/>
                <a:cs typeface="+mn-cs"/>
              </a:rPr>
              <a:t>35</a:t>
            </a:r>
            <a:r>
              <a:rPr kumimoji="1" lang="ja-JP" altLang="ja-JP" sz="1200" kern="1200" dirty="0" smtClean="0">
                <a:solidFill>
                  <a:schemeClr val="tx1"/>
                </a:solidFill>
                <a:effectLst/>
                <a:latin typeface="+mn-lt"/>
                <a:ea typeface="+mn-ea"/>
                <a:cs typeface="+mn-cs"/>
              </a:rPr>
              <a:t>万個も用意されています。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これは未成熟な卵子で、思春期を迎える</a:t>
            </a:r>
            <a:r>
              <a:rPr kumimoji="1" lang="ja-JP" altLang="en-US" sz="1200" kern="1200" dirty="0" smtClean="0">
                <a:solidFill>
                  <a:schemeClr val="tx1"/>
                </a:solidFill>
                <a:effectLst/>
                <a:latin typeface="+mn-lt"/>
                <a:ea typeface="+mn-ea"/>
                <a:cs typeface="+mn-cs"/>
              </a:rPr>
              <a:t>頃</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女性ホルモン（</a:t>
            </a:r>
            <a:r>
              <a:rPr kumimoji="1" lang="ja-JP" altLang="ja-JP" sz="1200" kern="1200" dirty="0" smtClean="0">
                <a:solidFill>
                  <a:schemeClr val="tx1"/>
                </a:solidFill>
                <a:effectLst/>
                <a:latin typeface="+mn-lt"/>
                <a:ea typeface="+mn-ea"/>
                <a:cs typeface="+mn-cs"/>
              </a:rPr>
              <a:t>卵胞ホルモン</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の働きにより卵子へと成長します。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思春期を過ぎると、卵巣はほぼひと月に</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回、左右のどちらかから成熟した卵子を</a:t>
            </a:r>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つ、</a:t>
            </a:r>
            <a:r>
              <a:rPr kumimoji="1" lang="ja-JP" altLang="ja-JP" sz="1200" kern="1200" dirty="0" smtClean="0">
                <a:solidFill>
                  <a:schemeClr val="tx1"/>
                </a:solidFill>
                <a:effectLst/>
                <a:latin typeface="+mn-lt"/>
                <a:ea typeface="+mn-ea"/>
                <a:cs typeface="+mn-cs"/>
              </a:rPr>
              <a:t>放出します。これを排卵といいます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②</a:t>
            </a:r>
            <a:r>
              <a:rPr kumimoji="1" lang="ja-JP" altLang="ja-JP" sz="1200" kern="1200" dirty="0" smtClean="0">
                <a:solidFill>
                  <a:schemeClr val="tx1"/>
                </a:solidFill>
                <a:effectLst/>
                <a:latin typeface="+mn-lt"/>
                <a:ea typeface="+mn-ea"/>
                <a:cs typeface="+mn-cs"/>
              </a:rPr>
              <a:t>放出された卵子は卵管へ吸い込まれます。受精しなければ、約</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か月後には新しい卵子が放出されます。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排卵に合わせて子宮内膜（子宮の内側の膜のこと）は、女性ホルモン（卵胞ホルモンと黄体ホルモン）の働きで、充血し厚くなります。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これは受精卵を受け止め育てるための準備です。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③</a:t>
            </a:r>
            <a:r>
              <a:rPr kumimoji="1" lang="ja-JP" altLang="ja-JP" sz="1200" kern="1200" dirty="0" smtClean="0">
                <a:solidFill>
                  <a:schemeClr val="tx1"/>
                </a:solidFill>
                <a:effectLst/>
                <a:latin typeface="+mn-lt"/>
                <a:ea typeface="+mn-ea"/>
                <a:cs typeface="+mn-cs"/>
              </a:rPr>
              <a:t>受精卵が子宮内膜に着床（妊娠）しない場合は、子宮内膜は剥がれて体外に出され</a:t>
            </a:r>
            <a:r>
              <a:rPr kumimoji="1" lang="ja-JP" altLang="en-US" sz="1200" kern="1200" dirty="0" smtClean="0">
                <a:solidFill>
                  <a:schemeClr val="tx1"/>
                </a:solidFill>
                <a:effectLst/>
                <a:latin typeface="+mn-lt"/>
                <a:ea typeface="+mn-ea"/>
                <a:cs typeface="+mn-cs"/>
              </a:rPr>
              <a:t>、子宮は新しい子宮内膜を作る準備をします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これが月経で、ほぼひと月に一度、３～７日間くらい出血があり、初経のあと</a:t>
            </a:r>
            <a:r>
              <a:rPr kumimoji="1" lang="en-US" altLang="ja-JP" sz="1200" kern="1200" dirty="0" smtClean="0">
                <a:solidFill>
                  <a:schemeClr val="tx1"/>
                </a:solidFill>
                <a:effectLst/>
                <a:latin typeface="+mn-lt"/>
                <a:ea typeface="+mn-ea"/>
                <a:cs typeface="+mn-cs"/>
              </a:rPr>
              <a:t>50</a:t>
            </a:r>
            <a:r>
              <a:rPr kumimoji="1" lang="ja-JP" altLang="ja-JP" sz="1200" kern="1200" dirty="0" smtClean="0">
                <a:solidFill>
                  <a:schemeClr val="tx1"/>
                </a:solidFill>
                <a:effectLst/>
                <a:latin typeface="+mn-lt"/>
                <a:ea typeface="+mn-ea"/>
                <a:cs typeface="+mn-cs"/>
              </a:rPr>
              <a:t>歳くらいまで繰り返されます。</a:t>
            </a: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子宮内膜の肥厚は、健康な状態で周期的に起こることであって、無理なダイエットなどで栄養状態が悪い等があれば</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月経が</a:t>
            </a:r>
            <a:r>
              <a:rPr kumimoji="1" lang="ja-JP" altLang="en-US" sz="1200" kern="1200" dirty="0" smtClean="0">
                <a:solidFill>
                  <a:schemeClr val="tx1"/>
                </a:solidFill>
                <a:effectLst/>
                <a:latin typeface="+mn-lt"/>
                <a:ea typeface="+mn-ea"/>
                <a:cs typeface="+mn-cs"/>
              </a:rPr>
              <a:t>起こら</a:t>
            </a:r>
            <a:r>
              <a:rPr kumimoji="1" lang="ja-JP" altLang="ja-JP" sz="1200" kern="1200" dirty="0" smtClean="0">
                <a:solidFill>
                  <a:schemeClr val="tx1"/>
                </a:solidFill>
                <a:effectLst/>
                <a:latin typeface="+mn-lt"/>
                <a:ea typeface="+mn-ea"/>
                <a:cs typeface="+mn-cs"/>
              </a:rPr>
              <a:t>ないこともあります。</a:t>
            </a:r>
            <a:endParaRPr lang="ja-JP" altLang="en-US" dirty="0" smtClean="0">
              <a:latin typeface="Arial" panose="020B0604020202020204" pitchFamily="34" charset="0"/>
            </a:endParaRPr>
          </a:p>
        </p:txBody>
      </p:sp>
    </p:spTree>
    <p:extLst>
      <p:ext uri="{BB962C8B-B14F-4D97-AF65-F5344CB8AC3E}">
        <p14:creationId xmlns:p14="http://schemas.microsoft.com/office/powerpoint/2010/main" val="2607498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xfrm>
            <a:off x="422275" y="1243013"/>
            <a:ext cx="5961063" cy="3354387"/>
          </a:xfrm>
          <a:ln/>
        </p:spPr>
      </p:sp>
      <p:sp>
        <p:nvSpPr>
          <p:cNvPr id="563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射精により出された精子は、膣から子宮内に入り、子宮を通って卵管へ行きます。そのとき、卵巣から排卵された卵子が卵管に来ていれば受精が起こり、新しい命になります。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lang="ja-JP" altLang="en-US" dirty="0" smtClean="0">
                <a:latin typeface="Arial" panose="020B0604020202020204" pitchFamily="34" charset="0"/>
              </a:rPr>
              <a:t>妊娠をすると、受精卵が子宮内膜に潜り込み結びついて育つため、子宮内膜が剥がれ落ちることがなくなり、月経が起こらなくなります。</a:t>
            </a:r>
            <a:endParaRPr lang="en-US" altLang="ja-JP" dirty="0" smtClean="0">
              <a:latin typeface="Arial" panose="020B0604020202020204" pitchFamily="34" charset="0"/>
            </a:endParaRPr>
          </a:p>
          <a:p>
            <a:r>
              <a:rPr lang="ja-JP" altLang="en-US" dirty="0" smtClean="0">
                <a:latin typeface="Arial" panose="020B0604020202020204" pitchFamily="34" charset="0"/>
              </a:rPr>
              <a:t>　女性が、妊娠しているかどうかを知ったり健康管理をしていくために、自分の月経周期を把握していくことは非常に大切なことです。</a:t>
            </a:r>
            <a:endParaRPr kumimoji="1" lang="ja-JP" altLang="ja-JP" sz="1200" kern="1200" dirty="0" smtClean="0">
              <a:solidFill>
                <a:schemeClr val="tx1"/>
              </a:solidFill>
              <a:effectLst/>
              <a:latin typeface="+mn-lt"/>
              <a:ea typeface="+mn-ea"/>
              <a:cs typeface="+mn-cs"/>
            </a:endParaRPr>
          </a:p>
        </p:txBody>
      </p:sp>
      <p:sp>
        <p:nvSpPr>
          <p:cNvPr id="563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722F16F6-AAA6-4840-86BD-DB97FB77C175}"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26</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94278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xfrm>
            <a:off x="422275" y="1243013"/>
            <a:ext cx="5961063" cy="3354387"/>
          </a:xfrm>
          <a:ln/>
        </p:spPr>
      </p:sp>
      <p:sp>
        <p:nvSpPr>
          <p:cNvPr id="583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　月経については、症状が様々で、個人差もあります。</a:t>
            </a:r>
            <a:endParaRPr lang="en-US" altLang="ja-JP" dirty="0" smtClean="0">
              <a:latin typeface="Arial" panose="020B0604020202020204" pitchFamily="34" charset="0"/>
            </a:endParaRPr>
          </a:p>
          <a:p>
            <a:r>
              <a:rPr lang="ja-JP" altLang="en-US" dirty="0" smtClean="0">
                <a:latin typeface="Arial" panose="020B0604020202020204" pitchFamily="34" charset="0"/>
              </a:rPr>
              <a:t>　全員に共通して言えることは、大人の体になるまでは、ホルモンの働きが不安定で、毎月練習を繰り返しながら、大人の体へと徐々に成熟していくということです。</a:t>
            </a:r>
            <a:endParaRPr lang="en-US" altLang="ja-JP" dirty="0" smtClean="0">
              <a:latin typeface="Arial" panose="020B0604020202020204" pitchFamily="34" charset="0"/>
            </a:endParaRPr>
          </a:p>
          <a:p>
            <a:r>
              <a:rPr kumimoji="1" lang="ja-JP" altLang="en-US" sz="1200" kern="1200" dirty="0" smtClean="0">
                <a:solidFill>
                  <a:schemeClr val="tx1"/>
                </a:solidFill>
                <a:effectLst/>
                <a:latin typeface="Arial" panose="020B0604020202020204" pitchFamily="34" charset="0"/>
                <a:ea typeface="+mn-ea"/>
                <a:cs typeface="+mn-cs"/>
              </a:rPr>
              <a:t>　</a:t>
            </a:r>
            <a:r>
              <a:rPr kumimoji="1" lang="ja-JP" altLang="ja-JP" sz="1200" kern="1200" dirty="0" smtClean="0">
                <a:solidFill>
                  <a:schemeClr val="tx1"/>
                </a:solidFill>
                <a:effectLst/>
                <a:latin typeface="+mn-lt"/>
                <a:ea typeface="+mn-ea"/>
                <a:cs typeface="+mn-cs"/>
              </a:rPr>
              <a:t>月経の周期は、約</a:t>
            </a:r>
            <a:r>
              <a:rPr kumimoji="1" lang="en-US" altLang="ja-JP" sz="1200" kern="1200" dirty="0" smtClean="0">
                <a:solidFill>
                  <a:schemeClr val="tx1"/>
                </a:solidFill>
                <a:effectLst/>
                <a:latin typeface="+mn-lt"/>
                <a:ea typeface="+mn-ea"/>
                <a:cs typeface="+mn-cs"/>
              </a:rPr>
              <a:t>28</a:t>
            </a:r>
            <a:r>
              <a:rPr kumimoji="1" lang="ja-JP" altLang="ja-JP" sz="1200" kern="1200" dirty="0" smtClean="0">
                <a:solidFill>
                  <a:schemeClr val="tx1"/>
                </a:solidFill>
                <a:effectLst/>
                <a:latin typeface="+mn-lt"/>
                <a:ea typeface="+mn-ea"/>
                <a:cs typeface="+mn-cs"/>
              </a:rPr>
              <a:t>日に一度巡ってきて</a:t>
            </a:r>
            <a:r>
              <a:rPr kumimoji="1" lang="ja-JP" altLang="en-US" sz="1200" kern="1200" dirty="0" smtClean="0">
                <a:solidFill>
                  <a:schemeClr val="tx1"/>
                </a:solidFill>
                <a:effectLst/>
                <a:latin typeface="+mn-lt"/>
                <a:ea typeface="+mn-ea"/>
                <a:cs typeface="+mn-cs"/>
              </a:rPr>
              <a:t>５</a:t>
            </a:r>
            <a:r>
              <a:rPr kumimoji="1" lang="ja-JP" altLang="ja-JP" sz="1200" kern="1200" dirty="0" smtClean="0">
                <a:solidFill>
                  <a:schemeClr val="tx1"/>
                </a:solidFill>
                <a:effectLst/>
                <a:latin typeface="+mn-lt"/>
                <a:ea typeface="+mn-ea"/>
                <a:cs typeface="+mn-cs"/>
              </a:rPr>
              <a:t>日間程度続くといわれています。しかし、このリズムは</a:t>
            </a:r>
            <a:r>
              <a:rPr kumimoji="1" lang="ja-JP" altLang="en-US" sz="1200" kern="1200" dirty="0" smtClean="0">
                <a:solidFill>
                  <a:schemeClr val="tx1"/>
                </a:solidFill>
                <a:effectLst/>
                <a:latin typeface="+mn-lt"/>
                <a:ea typeface="+mn-ea"/>
                <a:cs typeface="+mn-cs"/>
              </a:rPr>
              <a:t>、短かったり長かったりと</a:t>
            </a:r>
            <a:r>
              <a:rPr kumimoji="1" lang="ja-JP" altLang="ja-JP" sz="1200" kern="1200" dirty="0" smtClean="0">
                <a:solidFill>
                  <a:schemeClr val="tx1"/>
                </a:solidFill>
                <a:effectLst/>
                <a:latin typeface="+mn-lt"/>
                <a:ea typeface="+mn-ea"/>
                <a:cs typeface="+mn-cs"/>
              </a:rPr>
              <a:t>人それぞれです。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ただし、今までリズムよくあった月経が急になくなってしまったとき、月経がなくなって３か月以上経っているとき、</a:t>
            </a:r>
            <a:r>
              <a:rPr kumimoji="1" lang="ja-JP" altLang="en-US" sz="1200" kern="1200" dirty="0" smtClean="0">
                <a:solidFill>
                  <a:schemeClr val="tx1"/>
                </a:solidFill>
                <a:effectLst/>
                <a:latin typeface="+mn-lt"/>
                <a:ea typeface="+mn-ea"/>
                <a:cs typeface="+mn-cs"/>
              </a:rPr>
              <a:t>月経痛がひどい時などには、</a:t>
            </a:r>
            <a:r>
              <a:rPr kumimoji="1" lang="ja-JP" altLang="ja-JP" sz="1200" kern="1200" dirty="0" smtClean="0">
                <a:solidFill>
                  <a:schemeClr val="tx1"/>
                </a:solidFill>
                <a:effectLst/>
                <a:latin typeface="+mn-lt"/>
                <a:ea typeface="+mn-ea"/>
                <a:cs typeface="+mn-cs"/>
              </a:rPr>
              <a:t>病院を受診しましょう。</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代は子宮や卵巣が未熟で、女性ホルモン（卵胞ホルモン</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黄体ホルモン）の分泌もまだ安定していません。そのため、リズムよく月経がこないこと（月経不順）もあります。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また、経血の量についても多い人もいれば、とても少ない人もいます。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月経の１週間くらい前になるとホルモンの影響により、イライラする、眠くなる、食欲が出る、乳房がはる、ニキビができる、など、体調</a:t>
            </a:r>
            <a:r>
              <a:rPr kumimoji="1" lang="ja-JP" altLang="en-US" sz="1200" kern="1200" dirty="0" smtClean="0">
                <a:solidFill>
                  <a:schemeClr val="tx1"/>
                </a:solidFill>
                <a:effectLst/>
                <a:latin typeface="+mn-lt"/>
                <a:ea typeface="+mn-ea"/>
                <a:cs typeface="+mn-cs"/>
              </a:rPr>
              <a:t>に</a:t>
            </a:r>
            <a:r>
              <a:rPr kumimoji="1" lang="ja-JP" altLang="ja-JP" sz="1200" kern="1200" dirty="0" smtClean="0">
                <a:solidFill>
                  <a:schemeClr val="tx1"/>
                </a:solidFill>
                <a:effectLst/>
                <a:latin typeface="+mn-lt"/>
                <a:ea typeface="+mn-ea"/>
                <a:cs typeface="+mn-cs"/>
              </a:rPr>
              <a:t>変化が起こる</a:t>
            </a:r>
            <a:r>
              <a:rPr kumimoji="1" lang="ja-JP" altLang="en-US" sz="1200" kern="1200" dirty="0" smtClean="0">
                <a:solidFill>
                  <a:schemeClr val="tx1"/>
                </a:solidFill>
                <a:effectLst/>
                <a:latin typeface="+mn-lt"/>
                <a:ea typeface="+mn-ea"/>
                <a:cs typeface="+mn-cs"/>
              </a:rPr>
              <a:t>人もいます。</a:t>
            </a:r>
            <a:r>
              <a:rPr kumimoji="1" lang="ja-JP" altLang="ja-JP" sz="1200" kern="1200" dirty="0" smtClean="0">
                <a:solidFill>
                  <a:schemeClr val="tx1"/>
                </a:solidFill>
                <a:effectLst/>
                <a:latin typeface="+mn-lt"/>
                <a:ea typeface="+mn-ea"/>
                <a:cs typeface="+mn-cs"/>
              </a:rPr>
              <a:t>しかし、月経が終わると体調が戻ります。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初めての月経（初経）があったからといって、女性としての体が完成されたわけではありません。</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初経から数年かけて</a:t>
            </a:r>
            <a:r>
              <a:rPr kumimoji="1" lang="ja-JP" altLang="en-US" sz="1200" kern="1200" dirty="0" smtClean="0">
                <a:solidFill>
                  <a:schemeClr val="tx1"/>
                </a:solidFill>
                <a:effectLst/>
                <a:latin typeface="+mn-lt"/>
                <a:ea typeface="+mn-ea"/>
                <a:cs typeface="+mn-cs"/>
              </a:rPr>
              <a:t>女性ホルモン（</a:t>
            </a:r>
            <a:r>
              <a:rPr kumimoji="1" lang="ja-JP" altLang="ja-JP" sz="1200" kern="1200" dirty="0" smtClean="0">
                <a:solidFill>
                  <a:schemeClr val="tx1"/>
                </a:solidFill>
                <a:effectLst/>
                <a:latin typeface="+mn-lt"/>
                <a:ea typeface="+mn-ea"/>
                <a:cs typeface="+mn-cs"/>
              </a:rPr>
              <a:t>卵胞ホルモン、黄体ホルモン</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の分泌が徐々に安定し、排卵を中心とした体のリズムができていきます。</a:t>
            </a:r>
          </a:p>
        </p:txBody>
      </p:sp>
      <p:sp>
        <p:nvSpPr>
          <p:cNvPr id="583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0F2095DE-5E1F-487D-887F-E10113AADC86}"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27</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77629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746C7407-F5C3-4216-BEA8-075006D1EAEB}"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28</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819" name="Rectangle 2"/>
          <p:cNvSpPr>
            <a:spLocks noGrp="1" noRot="1" noChangeAspect="1" noChangeArrowheads="1" noTextEdit="1"/>
          </p:cNvSpPr>
          <p:nvPr>
            <p:ph type="sldImg"/>
          </p:nvPr>
        </p:nvSpPr>
        <p:spPr>
          <a:xfrm>
            <a:off x="234950" y="722313"/>
            <a:ext cx="6413500" cy="3608387"/>
          </a:xfrm>
          <a:ln/>
        </p:spPr>
      </p:sp>
      <p:sp>
        <p:nvSpPr>
          <p:cNvPr id="34820" name="Rectangle 3"/>
          <p:cNvSpPr>
            <a:spLocks noGrp="1" noChangeArrowheads="1"/>
          </p:cNvSpPr>
          <p:nvPr>
            <p:ph type="body" idx="1"/>
          </p:nvPr>
        </p:nvSpPr>
        <p:spPr>
          <a:xfrm>
            <a:off x="918949" y="4570413"/>
            <a:ext cx="5048660" cy="433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初経</a:t>
            </a:r>
            <a:r>
              <a:rPr kumimoji="1" lang="ja-JP" altLang="ja-JP" sz="1200" kern="1200" dirty="0" smtClean="0">
                <a:solidFill>
                  <a:schemeClr val="tx1"/>
                </a:solidFill>
                <a:effectLst/>
                <a:latin typeface="+mn-lt"/>
                <a:ea typeface="+mn-ea"/>
                <a:cs typeface="+mn-cs"/>
              </a:rPr>
              <a:t>年齢のグラフを示しながら、成長の速度は人それぞれ</a:t>
            </a:r>
            <a:r>
              <a:rPr kumimoji="1" lang="ja-JP" altLang="en-US" sz="1200" kern="1200" dirty="0" smtClean="0">
                <a:solidFill>
                  <a:schemeClr val="tx1"/>
                </a:solidFill>
                <a:effectLst/>
                <a:latin typeface="+mn-lt"/>
                <a:ea typeface="+mn-ea"/>
                <a:cs typeface="+mn-cs"/>
              </a:rPr>
              <a:t>個人差が</a:t>
            </a:r>
            <a:r>
              <a:rPr kumimoji="1" lang="ja-JP" altLang="ja-JP" sz="1200" kern="1200" dirty="0" smtClean="0">
                <a:solidFill>
                  <a:schemeClr val="tx1"/>
                </a:solidFill>
                <a:effectLst/>
                <a:latin typeface="+mn-lt"/>
                <a:ea typeface="+mn-ea"/>
                <a:cs typeface="+mn-cs"/>
              </a:rPr>
              <a:t>あり、誰もが迎える変化であることを伝える。</a:t>
            </a:r>
          </a:p>
        </p:txBody>
      </p:sp>
    </p:spTree>
    <p:extLst>
      <p:ext uri="{BB962C8B-B14F-4D97-AF65-F5344CB8AC3E}">
        <p14:creationId xmlns:p14="http://schemas.microsoft.com/office/powerpoint/2010/main" val="3274138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「月経」や「射精」が起こるようになる体の変化は、大人に向かう過程で全員に起こることです。</a:t>
            </a:r>
            <a:endParaRPr kumimoji="1" lang="en-US" altLang="ja-JP" dirty="0" smtClean="0"/>
          </a:p>
          <a:p>
            <a:r>
              <a:rPr kumimoji="1" lang="ja-JP" altLang="en-US" dirty="0" smtClean="0"/>
              <a:t>　「月経」や「射精」が始まったということは、自分の体が「新しい命を生み出す体になった」ということです。</a:t>
            </a:r>
            <a:endParaRPr kumimoji="1" lang="en-US" altLang="ja-JP" dirty="0" smtClean="0"/>
          </a:p>
          <a:p>
            <a:r>
              <a:rPr kumimoji="1" lang="ja-JP" altLang="en-US" dirty="0" smtClean="0"/>
              <a:t>　自分の体は自分自身のものであり、体や心が大人になってきたみなさんは、自分自身で体や健康を管理していく時期にきています。</a:t>
            </a:r>
            <a:endParaRPr kumimoji="1" lang="en-US" altLang="ja-JP" dirty="0" smtClean="0"/>
          </a:p>
          <a:p>
            <a:r>
              <a:rPr kumimoji="1" lang="ja-JP" altLang="en-US" dirty="0" smtClean="0"/>
              <a:t>　自分の体は、一生付き合うかけがえのない大切なものです。</a:t>
            </a:r>
            <a:endParaRPr kumimoji="1" lang="en-US" altLang="ja-JP" dirty="0" smtClean="0"/>
          </a:p>
          <a:p>
            <a:r>
              <a:rPr kumimoji="1" lang="ja-JP" altLang="en-US" dirty="0" smtClean="0"/>
              <a:t>　自分の生殖器の仕組みや働きをよく知って、将来に向けて、自分で考え健康に気をつけて管理していきましょう。</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29</a:t>
            </a:fld>
            <a:endParaRPr kumimoji="1" lang="ja-JP" altLang="en-US"/>
          </a:p>
        </p:txBody>
      </p:sp>
    </p:spTree>
    <p:extLst>
      <p:ext uri="{BB962C8B-B14F-4D97-AF65-F5344CB8AC3E}">
        <p14:creationId xmlns:p14="http://schemas.microsoft.com/office/powerpoint/2010/main" val="84824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422275" y="1243013"/>
            <a:ext cx="5961063" cy="3354387"/>
          </a:xfrm>
        </p:spPr>
      </p:sp>
      <p:sp>
        <p:nvSpPr>
          <p:cNvPr id="3" name="ノート プレースホルダ 2"/>
          <p:cNvSpPr>
            <a:spLocks noGrp="1"/>
          </p:cNvSpPr>
          <p:nvPr>
            <p:ph type="body" idx="1"/>
          </p:nvPr>
        </p:nvSpPr>
        <p:spPr/>
        <p:txBody>
          <a:bodyPr>
            <a:normAutofit/>
          </a:bodyPr>
          <a:lstStyle/>
          <a:p>
            <a:r>
              <a:rPr kumimoji="1" lang="ja-JP" altLang="en-US" dirty="0" smtClean="0"/>
              <a:t>　まず、二次性徴で起こる女性の体の変化について、見ていきましょう。</a:t>
            </a:r>
            <a:endParaRPr kumimoji="1" lang="en-US" altLang="ja-JP" dirty="0" smtClean="0"/>
          </a:p>
          <a:p>
            <a:r>
              <a:rPr kumimoji="1" lang="ja-JP" altLang="en-US" dirty="0" smtClean="0"/>
              <a:t>　最も大きな変化は、「月経」という新しい命を作るための働きが加わってくるということです。</a:t>
            </a:r>
            <a:endParaRPr kumimoji="1" lang="en-US" altLang="ja-JP" dirty="0" smtClean="0"/>
          </a:p>
          <a:p>
            <a:r>
              <a:rPr kumimoji="1" lang="ja-JP" altLang="en-US" dirty="0" smtClean="0"/>
              <a:t>　新しい命を作り育むために、生殖器も発育してきます。</a:t>
            </a:r>
            <a:endParaRPr kumimoji="1" lang="ja-JP" altLang="en-US" dirty="0"/>
          </a:p>
        </p:txBody>
      </p:sp>
      <p:sp>
        <p:nvSpPr>
          <p:cNvPr id="4" name="スライド番号プレースホルダ 3"/>
          <p:cNvSpPr>
            <a:spLocks noGrp="1"/>
          </p:cNvSpPr>
          <p:nvPr>
            <p:ph type="sldNum" sz="quarter" idx="10"/>
          </p:nvPr>
        </p:nvSpPr>
        <p:spPr/>
        <p:txBody>
          <a:bodyPr/>
          <a:lstStyle/>
          <a:p>
            <a:fld id="{75580EFE-B856-47C8-B6D5-22D166A93F25}" type="slidenum">
              <a:rPr kumimoji="1" lang="ja-JP" altLang="en-US" smtClean="0"/>
              <a:pPr/>
              <a:t>3</a:t>
            </a:fld>
            <a:endParaRPr kumimoji="1" lang="ja-JP" altLang="en-US"/>
          </a:p>
        </p:txBody>
      </p:sp>
    </p:spTree>
    <p:extLst>
      <p:ext uri="{BB962C8B-B14F-4D97-AF65-F5344CB8AC3E}">
        <p14:creationId xmlns:p14="http://schemas.microsoft.com/office/powerpoint/2010/main" val="1669702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受精・妊娠と胎児の発育・出産について、科学的に理解できるようにするとともに、自分の命も守り育まれてきたかけがえのない存在であることを考えることができるようにしましょう。</a:t>
            </a:r>
            <a:endParaRPr lang="en-US" altLang="ja-JP" sz="1200"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30</a:t>
            </a:fld>
            <a:endParaRPr kumimoji="1" lang="ja-JP" altLang="en-US"/>
          </a:p>
        </p:txBody>
      </p:sp>
    </p:spTree>
    <p:extLst>
      <p:ext uri="{BB962C8B-B14F-4D97-AF65-F5344CB8AC3E}">
        <p14:creationId xmlns:p14="http://schemas.microsoft.com/office/powerpoint/2010/main" val="1103938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xfrm>
            <a:off x="422275" y="1243013"/>
            <a:ext cx="5961063" cy="3354387"/>
          </a:xfrm>
          <a:ln/>
        </p:spPr>
      </p:sp>
      <p:sp>
        <p:nvSpPr>
          <p:cNvPr id="460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460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C37D52EE-C6FD-497B-B89B-CF08002F00FB}" type="slidenum">
              <a:rPr lang="en-US" altLang="ja-JP" sz="1200" b="0">
                <a:ea typeface="ＭＳ Ｐゴシック" panose="020B0600070205080204" pitchFamily="50" charset="-128"/>
              </a:rPr>
              <a:pPr eaLnBrk="1" hangingPunct="1"/>
              <a:t>31</a:t>
            </a:fld>
            <a:endParaRPr lang="en-US" altLang="ja-JP" sz="1200" b="0">
              <a:ea typeface="ＭＳ Ｐゴシック" panose="020B0600070205080204" pitchFamily="50" charset="-128"/>
            </a:endParaRPr>
          </a:p>
        </p:txBody>
      </p:sp>
    </p:spTree>
    <p:extLst>
      <p:ext uri="{BB962C8B-B14F-4D97-AF65-F5344CB8AC3E}">
        <p14:creationId xmlns:p14="http://schemas.microsoft.com/office/powerpoint/2010/main" val="142433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a:xfrm>
            <a:off x="422275" y="1243013"/>
            <a:ext cx="5961063" cy="3354387"/>
          </a:xfrm>
          <a:ln/>
        </p:spPr>
      </p:sp>
      <p:sp>
        <p:nvSpPr>
          <p:cNvPr id="481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481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905B48F6-86FB-4184-ADDC-20FF17E2B47D}" type="slidenum">
              <a:rPr lang="en-US" altLang="ja-JP" sz="1200" b="0">
                <a:ea typeface="ＭＳ Ｐゴシック" panose="020B0600070205080204" pitchFamily="50" charset="-128"/>
              </a:rPr>
              <a:pPr eaLnBrk="1" hangingPunct="1"/>
              <a:t>32</a:t>
            </a:fld>
            <a:endParaRPr lang="en-US" altLang="ja-JP" sz="1200" b="0">
              <a:ea typeface="ＭＳ Ｐゴシック" panose="020B0600070205080204" pitchFamily="50" charset="-128"/>
            </a:endParaRPr>
          </a:p>
        </p:txBody>
      </p:sp>
    </p:spTree>
    <p:extLst>
      <p:ext uri="{BB962C8B-B14F-4D97-AF65-F5344CB8AC3E}">
        <p14:creationId xmlns:p14="http://schemas.microsoft.com/office/powerpoint/2010/main" val="485039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TextEdit="1"/>
          </p:cNvSpPr>
          <p:nvPr>
            <p:ph type="sldImg"/>
          </p:nvPr>
        </p:nvSpPr>
        <p:spPr>
          <a:xfrm>
            <a:off x="422275" y="1243013"/>
            <a:ext cx="5961063" cy="3354387"/>
          </a:xfrm>
          <a:ln/>
        </p:spPr>
      </p:sp>
      <p:sp>
        <p:nvSpPr>
          <p:cNvPr id="491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射精により出された精子は、膣から子宮内に入り、子宮を通って卵管へ行きます。そのとき、卵巣から排卵された卵子が卵管に来ていれば受精が起こり、新しい命になります。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受精卵は細胞分裂を繰り返しながら子宮へと移動し、子宮内膜の中に潜り込み</a:t>
            </a:r>
            <a:r>
              <a:rPr kumimoji="1" lang="ja-JP" altLang="en-US" sz="1200" kern="1200" dirty="0" smtClean="0">
                <a:solidFill>
                  <a:schemeClr val="tx1"/>
                </a:solidFill>
                <a:effectLst/>
                <a:latin typeface="+mn-lt"/>
                <a:ea typeface="+mn-ea"/>
                <a:cs typeface="+mn-cs"/>
              </a:rPr>
              <a:t>結びつき</a:t>
            </a:r>
            <a:r>
              <a:rPr kumimoji="1" lang="ja-JP" altLang="ja-JP" sz="1200" kern="1200" dirty="0" smtClean="0">
                <a:solidFill>
                  <a:schemeClr val="tx1"/>
                </a:solidFill>
                <a:effectLst/>
                <a:latin typeface="+mn-lt"/>
                <a:ea typeface="+mn-ea"/>
                <a:cs typeface="+mn-cs"/>
              </a:rPr>
              <a:t>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これを着床といい、着床してから赤ちゃんが生まれるまでの女性の体内に胎児が宿っている状態を</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妊娠</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といいます。</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（参考）</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子宮の中に入った精子（一度の射精で約３億個）が卵管で卵子に</a:t>
            </a:r>
            <a:r>
              <a:rPr kumimoji="1" lang="ja-JP" altLang="en-US" sz="1200" kern="1200" dirty="0" smtClean="0">
                <a:solidFill>
                  <a:schemeClr val="tx1"/>
                </a:solidFill>
                <a:effectLst/>
                <a:latin typeface="+mn-lt"/>
                <a:ea typeface="+mn-ea"/>
                <a:cs typeface="+mn-cs"/>
              </a:rPr>
              <a:t>たどり着く</a:t>
            </a:r>
            <a:r>
              <a:rPr kumimoji="1" lang="ja-JP" altLang="ja-JP" sz="1200" kern="1200" dirty="0" smtClean="0">
                <a:solidFill>
                  <a:schemeClr val="tx1"/>
                </a:solidFill>
                <a:effectLst/>
                <a:latin typeface="+mn-lt"/>
                <a:ea typeface="+mn-ea"/>
                <a:cs typeface="+mn-cs"/>
              </a:rPr>
              <a:t>までには、いくつもの難関があります。</a:t>
            </a:r>
          </a:p>
          <a:p>
            <a:r>
              <a:rPr kumimoji="1" lang="ja-JP"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・膣の中は酸性なので、死んでしまう精子もいる。</a:t>
            </a:r>
          </a:p>
          <a:p>
            <a:r>
              <a:rPr kumimoji="1" lang="ja-JP"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・子宮には粘液があり、排卵期以外は通りにくい。</a:t>
            </a:r>
          </a:p>
          <a:p>
            <a:r>
              <a:rPr kumimoji="1" lang="ja-JP"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・卵管の入り口までたどり着けるのは、ほんの</a:t>
            </a:r>
            <a:r>
              <a:rPr kumimoji="1" lang="en-US" altLang="ja-JP" sz="1200" kern="1200" dirty="0" smtClean="0">
                <a:solidFill>
                  <a:schemeClr val="tx1"/>
                </a:solidFill>
                <a:effectLst/>
                <a:latin typeface="+mn-lt"/>
                <a:ea typeface="+mn-ea"/>
                <a:cs typeface="+mn-cs"/>
              </a:rPr>
              <a:t>6,000</a:t>
            </a:r>
            <a:r>
              <a:rPr kumimoji="1" lang="ja-JP" altLang="ja-JP" sz="1200" kern="1200" dirty="0" smtClean="0">
                <a:solidFill>
                  <a:schemeClr val="tx1"/>
                </a:solidFill>
                <a:effectLst/>
                <a:latin typeface="+mn-lt"/>
                <a:ea typeface="+mn-ea"/>
                <a:cs typeface="+mn-cs"/>
              </a:rPr>
              <a:t>個。左右二つの卵管があるので、ここで卵子がいない方の卵管へ行ってしまう精子もいる。</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身長</a:t>
            </a:r>
            <a:r>
              <a:rPr kumimoji="1" lang="en-US" altLang="ja-JP" sz="1200" kern="1200" dirty="0" smtClean="0">
                <a:solidFill>
                  <a:schemeClr val="tx1"/>
                </a:solidFill>
                <a:effectLst/>
                <a:latin typeface="+mn-lt"/>
                <a:ea typeface="+mn-ea"/>
                <a:cs typeface="+mn-cs"/>
              </a:rPr>
              <a:t>0.06mm</a:t>
            </a:r>
            <a:r>
              <a:rPr kumimoji="1" lang="ja-JP" altLang="ja-JP" sz="1200" kern="1200" dirty="0" smtClean="0">
                <a:solidFill>
                  <a:schemeClr val="tx1"/>
                </a:solidFill>
                <a:effectLst/>
                <a:latin typeface="+mn-lt"/>
                <a:ea typeface="+mn-ea"/>
                <a:cs typeface="+mn-cs"/>
              </a:rPr>
              <a:t>の精子にとってみれば、卵子が待つ卵管までは自分の身長の約</a:t>
            </a:r>
            <a:r>
              <a:rPr kumimoji="1" lang="en-US" altLang="ja-JP" sz="1200" kern="1200" dirty="0" smtClean="0">
                <a:solidFill>
                  <a:schemeClr val="tx1"/>
                </a:solidFill>
                <a:effectLst/>
                <a:latin typeface="+mn-lt"/>
                <a:ea typeface="+mn-ea"/>
                <a:cs typeface="+mn-cs"/>
              </a:rPr>
              <a:t>3,500</a:t>
            </a:r>
            <a:r>
              <a:rPr kumimoji="1" lang="ja-JP" altLang="ja-JP" sz="1200" kern="1200" dirty="0" smtClean="0">
                <a:solidFill>
                  <a:schemeClr val="tx1"/>
                </a:solidFill>
                <a:effectLst/>
                <a:latin typeface="+mn-lt"/>
                <a:ea typeface="+mn-ea"/>
                <a:cs typeface="+mn-cs"/>
              </a:rPr>
              <a:t>倍も遠く離れた地点まで泳いでいかねばなりません。</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中</a:t>
            </a:r>
            <a:r>
              <a:rPr kumimoji="1" lang="ja-JP" altLang="ja-JP" sz="1200" kern="1200" dirty="0" smtClean="0">
                <a:solidFill>
                  <a:schemeClr val="tx1"/>
                </a:solidFill>
                <a:effectLst/>
                <a:latin typeface="+mn-lt"/>
                <a:ea typeface="+mn-ea"/>
                <a:cs typeface="+mn-cs"/>
              </a:rPr>
              <a:t>には、道に迷ったり途中で力尽きてしまう精子もいます。卵子のいる卵管まで進むことができた精子の中でも、たった一つの精子だけが卵子の中に入ることができます。</a:t>
            </a:r>
          </a:p>
        </p:txBody>
      </p:sp>
      <p:sp>
        <p:nvSpPr>
          <p:cNvPr id="491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4D17DB0F-4410-4242-84AD-C47D6E2BC060}" type="slidenum">
              <a:rPr lang="en-US" altLang="ja-JP" sz="1200" b="0">
                <a:ea typeface="ＭＳ Ｐゴシック" panose="020B0600070205080204" pitchFamily="50" charset="-128"/>
              </a:rPr>
              <a:pPr eaLnBrk="1" hangingPunct="1"/>
              <a:t>33</a:t>
            </a:fld>
            <a:endParaRPr lang="en-US" altLang="ja-JP" sz="1200" b="0">
              <a:ea typeface="ＭＳ Ｐゴシック" panose="020B0600070205080204" pitchFamily="50" charset="-128"/>
            </a:endParaRPr>
          </a:p>
        </p:txBody>
      </p:sp>
    </p:spTree>
    <p:extLst>
      <p:ext uri="{BB962C8B-B14F-4D97-AF65-F5344CB8AC3E}">
        <p14:creationId xmlns:p14="http://schemas.microsoft.com/office/powerpoint/2010/main" val="188333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a:xfrm>
            <a:off x="422275" y="1243013"/>
            <a:ext cx="5961063" cy="3354387"/>
          </a:xfrm>
          <a:ln/>
        </p:spPr>
      </p:sp>
      <p:sp>
        <p:nvSpPr>
          <p:cNvPr id="501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501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B3B53BE6-F664-4CB0-BBBB-D10728CD8E2E}" type="slidenum">
              <a:rPr lang="en-US" altLang="ja-JP" sz="1200" b="0">
                <a:ea typeface="ＭＳ Ｐゴシック" panose="020B0600070205080204" pitchFamily="50" charset="-128"/>
              </a:rPr>
              <a:pPr eaLnBrk="1" hangingPunct="1"/>
              <a:t>34</a:t>
            </a:fld>
            <a:endParaRPr lang="en-US" altLang="ja-JP" sz="1200" b="0">
              <a:ea typeface="ＭＳ Ｐゴシック" panose="020B0600070205080204" pitchFamily="50" charset="-128"/>
            </a:endParaRPr>
          </a:p>
        </p:txBody>
      </p:sp>
    </p:spTree>
    <p:extLst>
      <p:ext uri="{BB962C8B-B14F-4D97-AF65-F5344CB8AC3E}">
        <p14:creationId xmlns:p14="http://schemas.microsoft.com/office/powerpoint/2010/main" val="775133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B325CBA3-CEBB-41AB-B501-6F6378556605}" type="slidenum">
              <a:rPr lang="en-US" altLang="ja-JP" sz="1200" b="0">
                <a:ea typeface="ＭＳ Ｐゴシック" panose="020B0600070205080204" pitchFamily="50" charset="-128"/>
              </a:rPr>
              <a:pPr eaLnBrk="1" hangingPunct="1"/>
              <a:t>35</a:t>
            </a:fld>
            <a:endParaRPr lang="en-US" altLang="ja-JP" sz="1200" b="0">
              <a:ea typeface="ＭＳ Ｐゴシック" panose="020B0600070205080204" pitchFamily="50" charset="-128"/>
            </a:endParaRPr>
          </a:p>
        </p:txBody>
      </p:sp>
      <p:sp>
        <p:nvSpPr>
          <p:cNvPr id="51203" name="Rectangle 2"/>
          <p:cNvSpPr>
            <a:spLocks noGrp="1" noRot="1" noChangeAspect="1" noChangeArrowheads="1" noTextEdit="1"/>
          </p:cNvSpPr>
          <p:nvPr>
            <p:ph type="sldImg"/>
          </p:nvPr>
        </p:nvSpPr>
        <p:spPr>
          <a:xfrm>
            <a:off x="422275" y="1243013"/>
            <a:ext cx="5961063" cy="3354387"/>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Arial" panose="020B0604020202020204" pitchFamily="34" charset="0"/>
              </a:rPr>
              <a:t>　妊娠をすると、受精卵が子宮内膜に潜り込み結びついて育つため、子宮内膜が剥がれ落ちることがなくなり、月経が起こらなくなります。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また、病院で医師による診断を受けると、妊娠していることが確定されます。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女性が、妊娠しているかどうかを知ったり健康管理をしていくために、自分の月経周期を把握していくことは非常に大切なことです。</a:t>
            </a:r>
          </a:p>
        </p:txBody>
      </p:sp>
    </p:spTree>
    <p:extLst>
      <p:ext uri="{BB962C8B-B14F-4D97-AF65-F5344CB8AC3E}">
        <p14:creationId xmlns:p14="http://schemas.microsoft.com/office/powerpoint/2010/main" val="344131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xfrm>
            <a:off x="422275" y="1243013"/>
            <a:ext cx="5961063" cy="3354387"/>
          </a:xfrm>
          <a:ln/>
        </p:spPr>
      </p:sp>
      <p:sp>
        <p:nvSpPr>
          <p:cNvPr id="604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へその緒を流れる血液は、どちらの血液が流れているのだろうか。</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①母親の血液</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②胎児の血液</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③両方の血液が混ざっている</a:t>
            </a:r>
            <a:endParaRPr lang="ja-JP" altLang="en-US" dirty="0" smtClean="0">
              <a:latin typeface="Arial" panose="020B0604020202020204" pitchFamily="34" charset="0"/>
            </a:endParaRPr>
          </a:p>
        </p:txBody>
      </p:sp>
      <p:sp>
        <p:nvSpPr>
          <p:cNvPr id="604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C9A34C1C-B73B-43BF-BD40-0048956C721F}" type="slidenum">
              <a:rPr lang="en-US" altLang="ja-JP" sz="1200" b="0">
                <a:ea typeface="ＭＳ Ｐゴシック" panose="020B0600070205080204" pitchFamily="50" charset="-128"/>
              </a:rPr>
              <a:pPr eaLnBrk="1" hangingPunct="1"/>
              <a:t>36</a:t>
            </a:fld>
            <a:endParaRPr lang="en-US" altLang="ja-JP" sz="1200" b="0">
              <a:ea typeface="ＭＳ Ｐゴシック" panose="020B0600070205080204" pitchFamily="50" charset="-128"/>
            </a:endParaRPr>
          </a:p>
        </p:txBody>
      </p:sp>
    </p:spTree>
    <p:extLst>
      <p:ext uri="{BB962C8B-B14F-4D97-AF65-F5344CB8AC3E}">
        <p14:creationId xmlns:p14="http://schemas.microsoft.com/office/powerpoint/2010/main" val="1772277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答えは、「②胎児の血液」です。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へその緒は胎盤とつながっており、胎児から伸びるへその緒を通る血液が、お母さんから栄養や酸素が送られる胎盤の中に入り込んで、栄養分、老廃物、酸素、二酸化炭素のやり取りをしています。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胎盤とは、女性が妊娠したときに子宮内に形成される新たな臓器で、お母さんが摂取した栄養や酸素を赤ちゃんに届ける役割があります。</a:t>
            </a:r>
          </a:p>
          <a:p>
            <a:r>
              <a:rPr kumimoji="1" lang="ja-JP" altLang="ja-JP" sz="1200" kern="1200" dirty="0" smtClean="0">
                <a:solidFill>
                  <a:schemeClr val="tx1"/>
                </a:solidFill>
                <a:effectLst/>
                <a:latin typeface="+mn-lt"/>
                <a:ea typeface="+mn-ea"/>
                <a:cs typeface="+mn-cs"/>
              </a:rPr>
              <a:t>　胎盤のほぼ中央についているものが臍帯（へその緒）で、ここを輸送経路として、胎児に必要な栄養や酸素を送り届け、そして二酸化炭素などを受け取っています。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胎盤ではお母さんの血管と胎児の血管はつながっておらず、接しているだけなので、互いの血液が混ざることはありません。</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また、お母さんが飲酒や喫煙（受動喫煙を含む）をすると、たばこやアルコールの有害物質もお母さんの血液を通して胎児に届けられます。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これらの有害物質は、早産や流産などの可能性を高めたり、低出生体重などの発育の障害も起こりやすくします。</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37</a:t>
            </a:fld>
            <a:endParaRPr kumimoji="1" lang="ja-JP" altLang="en-US"/>
          </a:p>
        </p:txBody>
      </p:sp>
    </p:spTree>
    <p:extLst>
      <p:ext uri="{BB962C8B-B14F-4D97-AF65-F5344CB8AC3E}">
        <p14:creationId xmlns:p14="http://schemas.microsoft.com/office/powerpoint/2010/main" val="954081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胎児は、母親の子宮の中で、羊水という温かい水の中にいます。</a:t>
            </a:r>
            <a:endParaRPr kumimoji="1" lang="en-US" altLang="ja-JP" dirty="0" smtClean="0"/>
          </a:p>
          <a:p>
            <a:r>
              <a:rPr kumimoji="1" lang="ja-JP" altLang="en-US" dirty="0" smtClean="0"/>
              <a:t>　「羊水」は、どんな働きをするでしょうか。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38</a:t>
            </a:fld>
            <a:endParaRPr kumimoji="1" lang="ja-JP" altLang="en-US"/>
          </a:p>
        </p:txBody>
      </p:sp>
    </p:spTree>
    <p:extLst>
      <p:ext uri="{BB962C8B-B14F-4D97-AF65-F5344CB8AC3E}">
        <p14:creationId xmlns:p14="http://schemas.microsoft.com/office/powerpoint/2010/main" val="3278491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一つには、クッションの役割をしています。お母さんが転んだりお腹に何かがぶつかったときに、胎児に直接衝撃が伝わらず、胎児を守ることができます。</a:t>
            </a:r>
            <a:r>
              <a:rPr kumimoji="1" lang="en-US" altLang="ja-JP" sz="1200" kern="1200" dirty="0" smtClean="0">
                <a:solidFill>
                  <a:schemeClr val="tx1"/>
                </a:solidFill>
                <a:effectLst/>
                <a:latin typeface="+mn-lt"/>
                <a:ea typeface="+mn-ea"/>
                <a:cs typeface="+mn-cs"/>
              </a:rPr>
              <a:t> </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また、胎児は羊水の中で手足を曲げたり伸ばしたり、体を回転させたりして、自由に運動し筋肉や骨格を発達させます。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そして、だんだん大きく活発になっていく胎児の動きから、母親の内臓を守る役割もしています。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赤ちゃんは、お母さんの子宮から外に出るまでは、肺呼吸をしていないので、羊水の中にいてもおぼれることはありません。</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胎盤を通してお母さんの血液から酸素をもらい、成長しています。</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39</a:t>
            </a:fld>
            <a:endParaRPr kumimoji="1" lang="ja-JP" altLang="en-US"/>
          </a:p>
        </p:txBody>
      </p:sp>
    </p:spTree>
    <p:extLst>
      <p:ext uri="{BB962C8B-B14F-4D97-AF65-F5344CB8AC3E}">
        <p14:creationId xmlns:p14="http://schemas.microsoft.com/office/powerpoint/2010/main" val="99243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422275" y="1243013"/>
            <a:ext cx="5961063" cy="3354387"/>
          </a:xfrm>
        </p:spPr>
      </p:sp>
      <p:sp>
        <p:nvSpPr>
          <p:cNvPr id="3" name="ノート プレースホルダ 2"/>
          <p:cNvSpPr>
            <a:spLocks noGrp="1"/>
          </p:cNvSpPr>
          <p:nvPr>
            <p:ph type="body" idx="1"/>
          </p:nvPr>
        </p:nvSpPr>
        <p:spPr/>
        <p:txBody>
          <a:bodyPr>
            <a:normAutofit/>
          </a:bodyPr>
          <a:lstStyle/>
          <a:p>
            <a:r>
              <a:rPr kumimoji="1" lang="ja-JP" altLang="en-US" sz="1200" kern="1200" dirty="0" smtClean="0">
                <a:solidFill>
                  <a:schemeClr val="tx1"/>
                </a:solidFill>
                <a:effectLst/>
                <a:latin typeface="+mn-lt"/>
                <a:ea typeface="+mn-ea"/>
                <a:cs typeface="+mn-cs"/>
              </a:rPr>
              <a:t>Ｔ：</a:t>
            </a:r>
            <a:r>
              <a:rPr kumimoji="1" lang="ja-JP" altLang="ja-JP" sz="1200" kern="1200" dirty="0" smtClean="0">
                <a:solidFill>
                  <a:schemeClr val="tx1"/>
                </a:solidFill>
                <a:effectLst/>
                <a:latin typeface="+mn-lt"/>
                <a:ea typeface="+mn-ea"/>
                <a:cs typeface="+mn-cs"/>
              </a:rPr>
              <a:t>二次性徴が発現するまで胸の大きさは男女とも</a:t>
            </a:r>
            <a:r>
              <a:rPr kumimoji="1" lang="ja-JP" altLang="en-US" sz="1200" kern="1200" dirty="0" smtClean="0">
                <a:solidFill>
                  <a:schemeClr val="tx1"/>
                </a:solidFill>
                <a:effectLst/>
                <a:latin typeface="+mn-lt"/>
                <a:ea typeface="+mn-ea"/>
                <a:cs typeface="+mn-cs"/>
              </a:rPr>
              <a:t>変わらないのに</a:t>
            </a:r>
            <a:r>
              <a:rPr kumimoji="1" lang="ja-JP" altLang="ja-JP" sz="1200" kern="1200" dirty="0" smtClean="0">
                <a:solidFill>
                  <a:schemeClr val="tx1"/>
                </a:solidFill>
                <a:effectLst/>
                <a:latin typeface="+mn-lt"/>
                <a:ea typeface="+mn-ea"/>
                <a:cs typeface="+mn-cs"/>
              </a:rPr>
              <a:t>、なぜ</a:t>
            </a:r>
            <a:r>
              <a:rPr kumimoji="1" lang="ja-JP" altLang="en-US" sz="1200" kern="1200" dirty="0" smtClean="0">
                <a:solidFill>
                  <a:schemeClr val="tx1"/>
                </a:solidFill>
                <a:effectLst/>
                <a:latin typeface="+mn-lt"/>
                <a:ea typeface="+mn-ea"/>
                <a:cs typeface="+mn-cs"/>
              </a:rPr>
              <a:t>女性</a:t>
            </a:r>
            <a:r>
              <a:rPr kumimoji="1" lang="ja-JP" altLang="ja-JP" sz="1200" kern="1200" dirty="0" smtClean="0">
                <a:solidFill>
                  <a:schemeClr val="tx1"/>
                </a:solidFill>
                <a:effectLst/>
                <a:latin typeface="+mn-lt"/>
                <a:ea typeface="+mn-ea"/>
                <a:cs typeface="+mn-cs"/>
              </a:rPr>
              <a:t>の胸だけが</a:t>
            </a:r>
            <a:r>
              <a:rPr kumimoji="1" lang="ja-JP" altLang="en-US" sz="1200" kern="1200" dirty="0" smtClean="0">
                <a:solidFill>
                  <a:schemeClr val="tx1"/>
                </a:solidFill>
                <a:effectLst/>
                <a:latin typeface="+mn-lt"/>
                <a:ea typeface="+mn-ea"/>
                <a:cs typeface="+mn-cs"/>
              </a:rPr>
              <a:t>ふくらむ</a:t>
            </a:r>
            <a:r>
              <a:rPr kumimoji="1" lang="ja-JP" altLang="ja-JP" sz="1200" kern="1200" dirty="0" smtClean="0">
                <a:solidFill>
                  <a:schemeClr val="tx1"/>
                </a:solidFill>
                <a:effectLst/>
                <a:latin typeface="+mn-lt"/>
                <a:ea typeface="+mn-ea"/>
                <a:cs typeface="+mn-cs"/>
              </a:rPr>
              <a:t>の</a:t>
            </a:r>
            <a:r>
              <a:rPr kumimoji="1" lang="ja-JP" altLang="en-US" sz="1200" kern="1200" dirty="0" smtClean="0">
                <a:solidFill>
                  <a:schemeClr val="tx1"/>
                </a:solidFill>
                <a:effectLst/>
                <a:latin typeface="+mn-lt"/>
                <a:ea typeface="+mn-ea"/>
                <a:cs typeface="+mn-cs"/>
              </a:rPr>
              <a:t>でしょうか。</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Ｃ：</a:t>
            </a:r>
            <a:r>
              <a:rPr kumimoji="1" lang="ja-JP" altLang="ja-JP" sz="1200" kern="1200" dirty="0" smtClean="0">
                <a:solidFill>
                  <a:schemeClr val="tx1"/>
                </a:solidFill>
                <a:effectLst/>
                <a:latin typeface="+mn-lt"/>
                <a:ea typeface="+mn-ea"/>
                <a:cs typeface="+mn-cs"/>
              </a:rPr>
              <a:t>赤ちゃんが生まれたら</a:t>
            </a:r>
            <a:r>
              <a:rPr kumimoji="1" lang="ja-JP" altLang="en-US" sz="1200" kern="1200" dirty="0" smtClean="0">
                <a:solidFill>
                  <a:schemeClr val="tx1"/>
                </a:solidFill>
                <a:effectLst/>
                <a:latin typeface="+mn-lt"/>
                <a:ea typeface="+mn-ea"/>
                <a:cs typeface="+mn-cs"/>
              </a:rPr>
              <a:t>母乳</a:t>
            </a:r>
            <a:r>
              <a:rPr kumimoji="1" lang="ja-JP" altLang="ja-JP" sz="1200" kern="1200" dirty="0" smtClean="0">
                <a:solidFill>
                  <a:schemeClr val="tx1"/>
                </a:solidFill>
                <a:effectLst/>
                <a:latin typeface="+mn-lt"/>
                <a:ea typeface="+mn-ea"/>
                <a:cs typeface="+mn-cs"/>
              </a:rPr>
              <a:t>を飲ませるため</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en-US" sz="1200" b="0" kern="1200" dirty="0" smtClean="0">
                <a:solidFill>
                  <a:schemeClr val="tx1"/>
                </a:solidFill>
                <a:effectLst/>
                <a:latin typeface="+mn-lt"/>
                <a:ea typeface="+mn-ea"/>
                <a:cs typeface="+mn-cs"/>
              </a:rPr>
              <a:t>（図を用いて説明）</a:t>
            </a:r>
            <a:endParaRPr kumimoji="1" lang="en-US" altLang="ja-JP" sz="1200" b="0" kern="1200" dirty="0" smtClean="0">
              <a:solidFill>
                <a:schemeClr val="tx1"/>
              </a:solidFill>
              <a:effectLst/>
              <a:latin typeface="+mn-lt"/>
              <a:ea typeface="+mn-ea"/>
              <a:cs typeface="+mn-cs"/>
            </a:endParaRPr>
          </a:p>
          <a:p>
            <a:r>
              <a:rPr kumimoji="1" lang="ja-JP" altLang="en-US" sz="1200" b="0" kern="1200" dirty="0" smtClean="0">
                <a:solidFill>
                  <a:schemeClr val="tx1"/>
                </a:solidFill>
                <a:effectLst/>
                <a:latin typeface="+mn-lt"/>
                <a:ea typeface="+mn-ea"/>
                <a:cs typeface="+mn-cs"/>
              </a:rPr>
              <a:t>Ｔ：</a:t>
            </a:r>
            <a:r>
              <a:rPr kumimoji="1" lang="ja-JP" altLang="ja-JP" sz="1200" kern="1200" dirty="0" smtClean="0">
                <a:solidFill>
                  <a:schemeClr val="tx1"/>
                </a:solidFill>
                <a:effectLst/>
                <a:latin typeface="+mn-lt"/>
                <a:ea typeface="+mn-ea"/>
                <a:cs typeface="+mn-cs"/>
              </a:rPr>
              <a:t>思春期に入り、女の子の体の中で女性ホルモンが</a:t>
            </a:r>
            <a:r>
              <a:rPr kumimoji="1" lang="ja-JP" altLang="en-US" sz="1200" kern="1200" dirty="0" smtClean="0">
                <a:solidFill>
                  <a:schemeClr val="tx1"/>
                </a:solidFill>
                <a:effectLst/>
                <a:latin typeface="+mn-lt"/>
                <a:ea typeface="+mn-ea"/>
                <a:cs typeface="+mn-cs"/>
              </a:rPr>
              <a:t>作られる</a:t>
            </a:r>
            <a:r>
              <a:rPr kumimoji="1" lang="ja-JP" altLang="ja-JP" sz="1200" kern="1200" dirty="0" smtClean="0">
                <a:solidFill>
                  <a:schemeClr val="tx1"/>
                </a:solidFill>
                <a:effectLst/>
                <a:latin typeface="+mn-lt"/>
                <a:ea typeface="+mn-ea"/>
                <a:cs typeface="+mn-cs"/>
              </a:rPr>
              <a:t>ようになると、胸に脂肪がつくとともに</a:t>
            </a:r>
            <a:r>
              <a:rPr kumimoji="1" lang="ja-JP" altLang="en-US" sz="1200" kern="1200" dirty="0" smtClean="0">
                <a:solidFill>
                  <a:schemeClr val="tx1"/>
                </a:solidFill>
                <a:effectLst/>
                <a:latin typeface="+mn-lt"/>
                <a:ea typeface="+mn-ea"/>
                <a:cs typeface="+mn-cs"/>
              </a:rPr>
              <a:t>、胸の中では</a:t>
            </a:r>
            <a:r>
              <a:rPr kumimoji="1" lang="ja-JP" altLang="ja-JP" sz="1200" kern="1200" dirty="0" smtClean="0">
                <a:solidFill>
                  <a:schemeClr val="tx1"/>
                </a:solidFill>
                <a:effectLst/>
                <a:latin typeface="+mn-lt"/>
                <a:ea typeface="+mn-ea"/>
                <a:cs typeface="+mn-cs"/>
              </a:rPr>
              <a:t>「乳管」というものが</a:t>
            </a:r>
            <a:r>
              <a:rPr kumimoji="1" lang="ja-JP" altLang="en-US" sz="1200" kern="1200" dirty="0" smtClean="0">
                <a:solidFill>
                  <a:schemeClr val="tx1"/>
                </a:solidFill>
                <a:effectLst/>
                <a:latin typeface="+mn-lt"/>
                <a:ea typeface="+mn-ea"/>
                <a:cs typeface="+mn-cs"/>
              </a:rPr>
              <a:t>成長して</a:t>
            </a:r>
            <a:r>
              <a:rPr kumimoji="1" lang="ja-JP" altLang="ja-JP" sz="1200" kern="1200" dirty="0" smtClean="0">
                <a:solidFill>
                  <a:schemeClr val="tx1"/>
                </a:solidFill>
                <a:effectLst/>
                <a:latin typeface="+mn-lt"/>
                <a:ea typeface="+mn-ea"/>
                <a:cs typeface="+mn-cs"/>
              </a:rPr>
              <a:t>伸び</a:t>
            </a:r>
            <a:r>
              <a:rPr kumimoji="1" lang="ja-JP" altLang="en-US" sz="1200" kern="1200" dirty="0" smtClean="0">
                <a:solidFill>
                  <a:schemeClr val="tx1"/>
                </a:solidFill>
                <a:effectLst/>
                <a:latin typeface="+mn-lt"/>
                <a:ea typeface="+mn-ea"/>
                <a:cs typeface="+mn-cs"/>
              </a:rPr>
              <a:t>大きくなって</a:t>
            </a:r>
            <a:r>
              <a:rPr kumimoji="1" lang="ja-JP" altLang="ja-JP" sz="1200" kern="1200" dirty="0" smtClean="0">
                <a:solidFill>
                  <a:schemeClr val="tx1"/>
                </a:solidFill>
                <a:effectLst/>
                <a:latin typeface="+mn-lt"/>
                <a:ea typeface="+mn-ea"/>
                <a:cs typeface="+mn-cs"/>
              </a:rPr>
              <a:t>、だんだん胸がふくらんできます</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図</a:t>
            </a:r>
            <a:r>
              <a:rPr kumimoji="1" lang="ja-JP" altLang="en-US" sz="1200" kern="1200" dirty="0" smtClean="0">
                <a:solidFill>
                  <a:schemeClr val="tx1"/>
                </a:solidFill>
                <a:effectLst/>
                <a:latin typeface="+mn-lt"/>
                <a:ea typeface="+mn-ea"/>
                <a:cs typeface="+mn-cs"/>
              </a:rPr>
              <a:t>の赤い部分）</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さらに成長した「乳管」の先端に、母乳</a:t>
            </a:r>
            <a:r>
              <a:rPr kumimoji="1" lang="ja-JP" altLang="ja-JP" sz="1200" kern="1200" dirty="0" smtClean="0">
                <a:solidFill>
                  <a:schemeClr val="tx1"/>
                </a:solidFill>
                <a:effectLst/>
                <a:latin typeface="+mn-lt"/>
                <a:ea typeface="+mn-ea"/>
                <a:cs typeface="+mn-cs"/>
              </a:rPr>
              <a:t>をつくる「乳腺葉」という房（片方の乳房に</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から</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個ある）が</a:t>
            </a:r>
            <a:r>
              <a:rPr kumimoji="1" lang="ja-JP" altLang="en-US" sz="1200" kern="1200" dirty="0" smtClean="0">
                <a:solidFill>
                  <a:schemeClr val="tx1"/>
                </a:solidFill>
                <a:effectLst/>
                <a:latin typeface="+mn-lt"/>
                <a:ea typeface="+mn-ea"/>
                <a:cs typeface="+mn-cs"/>
              </a:rPr>
              <a:t>作られる</a:t>
            </a:r>
            <a:r>
              <a:rPr kumimoji="1" lang="ja-JP" altLang="ja-JP" sz="1200" kern="1200" dirty="0" smtClean="0">
                <a:solidFill>
                  <a:schemeClr val="tx1"/>
                </a:solidFill>
                <a:effectLst/>
                <a:latin typeface="+mn-lt"/>
                <a:ea typeface="+mn-ea"/>
                <a:cs typeface="+mn-cs"/>
              </a:rPr>
              <a:t>ようになります</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図</a:t>
            </a:r>
            <a:r>
              <a:rPr kumimoji="1" lang="ja-JP" altLang="en-US" sz="1200" kern="1200" dirty="0" smtClean="0">
                <a:solidFill>
                  <a:schemeClr val="tx1"/>
                </a:solidFill>
                <a:effectLst/>
                <a:latin typeface="+mn-lt"/>
                <a:ea typeface="+mn-ea"/>
                <a:cs typeface="+mn-cs"/>
              </a:rPr>
              <a:t>　赤い乳管の先端のふくらみ）</a:t>
            </a:r>
            <a:r>
              <a:rPr kumimoji="1" lang="ja-JP" altLang="ja-JP" sz="1200" kern="1200" dirty="0" smtClean="0">
                <a:solidFill>
                  <a:schemeClr val="tx1"/>
                </a:solidFill>
                <a:effectLst/>
                <a:latin typeface="+mn-lt"/>
                <a:ea typeface="+mn-ea"/>
                <a:cs typeface="+mn-cs"/>
              </a:rPr>
              <a:t>。</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この１個の乳腺葉の中には、ぶどうの房（乳腺胞）のようなものが詰まっていて、その</a:t>
            </a:r>
            <a:r>
              <a:rPr kumimoji="1" lang="ja-JP" altLang="en-US" sz="1200" kern="1200" dirty="0" smtClean="0">
                <a:solidFill>
                  <a:schemeClr val="tx1"/>
                </a:solidFill>
                <a:effectLst/>
                <a:latin typeface="+mn-lt"/>
                <a:ea typeface="+mn-ea"/>
                <a:cs typeface="+mn-cs"/>
              </a:rPr>
              <a:t>一つ一つ</a:t>
            </a:r>
            <a:r>
              <a:rPr kumimoji="1" lang="ja-JP" altLang="ja-JP" sz="1200" kern="1200" dirty="0" smtClean="0">
                <a:solidFill>
                  <a:schemeClr val="tx1"/>
                </a:solidFill>
                <a:effectLst/>
                <a:latin typeface="+mn-lt"/>
                <a:ea typeface="+mn-ea"/>
                <a:cs typeface="+mn-cs"/>
              </a:rPr>
              <a:t>のなかで</a:t>
            </a:r>
            <a:r>
              <a:rPr kumimoji="1" lang="ja-JP" altLang="en-US" sz="1200" kern="1200" dirty="0" smtClean="0">
                <a:solidFill>
                  <a:schemeClr val="tx1"/>
                </a:solidFill>
                <a:effectLst/>
                <a:latin typeface="+mn-lt"/>
                <a:ea typeface="+mn-ea"/>
                <a:cs typeface="+mn-cs"/>
              </a:rPr>
              <a:t>母乳</a:t>
            </a:r>
            <a:r>
              <a:rPr kumimoji="1" lang="ja-JP" altLang="ja-JP" sz="1200" kern="1200" dirty="0" smtClean="0">
                <a:solidFill>
                  <a:schemeClr val="tx1"/>
                </a:solidFill>
                <a:effectLst/>
                <a:latin typeface="+mn-lt"/>
                <a:ea typeface="+mn-ea"/>
                <a:cs typeface="+mn-cs"/>
              </a:rPr>
              <a:t>が</a:t>
            </a:r>
            <a:r>
              <a:rPr kumimoji="1" lang="ja-JP" altLang="en-US" sz="1200" kern="1200" dirty="0" smtClean="0">
                <a:solidFill>
                  <a:schemeClr val="tx1"/>
                </a:solidFill>
                <a:effectLst/>
                <a:latin typeface="+mn-lt"/>
                <a:ea typeface="+mn-ea"/>
                <a:cs typeface="+mn-cs"/>
              </a:rPr>
              <a:t>作られます。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胸のふくらみは、乳管や乳腺葉が発達している証です。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Ｔ：女性の胸がふくらむのは、妊娠・出産をした時に、母乳を作れるようになるためです。</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 3"/>
          <p:cNvSpPr>
            <a:spLocks noGrp="1"/>
          </p:cNvSpPr>
          <p:nvPr>
            <p:ph type="sldNum" sz="quarter" idx="10"/>
          </p:nvPr>
        </p:nvSpPr>
        <p:spPr/>
        <p:txBody>
          <a:bodyPr/>
          <a:lstStyle/>
          <a:p>
            <a:fld id="{75580EFE-B856-47C8-B6D5-22D166A93F25}" type="slidenum">
              <a:rPr kumimoji="1" lang="ja-JP" altLang="en-US" smtClean="0"/>
              <a:pPr/>
              <a:t>4</a:t>
            </a:fld>
            <a:endParaRPr kumimoji="1" lang="ja-JP" altLang="en-US"/>
          </a:p>
        </p:txBody>
      </p:sp>
    </p:spTree>
    <p:extLst>
      <p:ext uri="{BB962C8B-B14F-4D97-AF65-F5344CB8AC3E}">
        <p14:creationId xmlns:p14="http://schemas.microsoft.com/office/powerpoint/2010/main" val="415639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お母さんから栄養をもらう代わりに、胎児はいらなくなった老廃物を血液として、へその緒を介してお母さんへ戻します。だから排便はしなくても平気です。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胎児は時々羊水を飲み込んで腎臓できれいにこし、尿として羊水に戻します。胎児はお母さんに育てられるだけでなく、自分がいる場所を自分できれいにしています。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40</a:t>
            </a:fld>
            <a:endParaRPr kumimoji="1" lang="ja-JP" altLang="en-US"/>
          </a:p>
        </p:txBody>
      </p:sp>
    </p:spTree>
    <p:extLst>
      <p:ext uri="{BB962C8B-B14F-4D97-AF65-F5344CB8AC3E}">
        <p14:creationId xmlns:p14="http://schemas.microsoft.com/office/powerpoint/2010/main" val="2949328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43E83606-7DB2-43E3-8491-0EA7327119EB}" type="slidenum">
              <a:rPr lang="en-US" altLang="ja-JP" sz="1200" b="0">
                <a:ea typeface="ＭＳ Ｐゴシック" panose="020B0600070205080204" pitchFamily="50" charset="-128"/>
              </a:rPr>
              <a:pPr eaLnBrk="1" hangingPunct="1"/>
              <a:t>42</a:t>
            </a:fld>
            <a:endParaRPr lang="en-US" altLang="ja-JP" sz="1200" b="0">
              <a:ea typeface="ＭＳ Ｐゴシック" panose="020B0600070205080204" pitchFamily="50" charset="-128"/>
            </a:endParaRPr>
          </a:p>
        </p:txBody>
      </p:sp>
      <p:sp>
        <p:nvSpPr>
          <p:cNvPr id="62467" name="Rectangle 2"/>
          <p:cNvSpPr>
            <a:spLocks noGrp="1" noRot="1" noChangeAspect="1" noChangeArrowheads="1" noTextEdit="1"/>
          </p:cNvSpPr>
          <p:nvPr>
            <p:ph type="sldImg"/>
          </p:nvPr>
        </p:nvSpPr>
        <p:spPr>
          <a:xfrm>
            <a:off x="422275" y="1243013"/>
            <a:ext cx="5961063" cy="3354387"/>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smtClean="0">
                <a:solidFill>
                  <a:schemeClr val="tx1"/>
                </a:solidFill>
                <a:effectLst/>
                <a:latin typeface="+mn-lt"/>
                <a:ea typeface="+mn-ea"/>
                <a:cs typeface="+mn-cs"/>
              </a:rPr>
              <a:t>○すべての妊娠が順調に進むわけではなく、流産や早産など、出産までたどりつけなかった赤ちゃんも約</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％いる。</a:t>
            </a:r>
          </a:p>
          <a:p>
            <a:r>
              <a:rPr kumimoji="1" lang="ja-JP" altLang="ja-JP" sz="1200" kern="1200" dirty="0" smtClean="0">
                <a:solidFill>
                  <a:schemeClr val="tx1"/>
                </a:solidFill>
                <a:effectLst/>
                <a:latin typeface="+mn-lt"/>
                <a:ea typeface="+mn-ea"/>
                <a:cs typeface="+mn-cs"/>
              </a:rPr>
              <a:t>○流産の原因は、赤ちゃん自体の染色体異常が多く、早産の原因は、細菌感染が多くなっています。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妊婦の飲酒や喫煙（受動喫煙を含む）による影響としては、たばこの有害物質が早産や流産などの可能性を高めること、アルコールの有害物質が低出生体重などの発育の障害を起こしやすくする可能性があることなどがあげられます。</a:t>
            </a:r>
          </a:p>
        </p:txBody>
      </p:sp>
    </p:spTree>
    <p:extLst>
      <p:ext uri="{BB962C8B-B14F-4D97-AF65-F5344CB8AC3E}">
        <p14:creationId xmlns:p14="http://schemas.microsoft.com/office/powerpoint/2010/main" val="4223804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赤ちゃんを押し出すために子宮が収縮する力が陣痛です。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陣痛には、赤ちゃんを子宮の外に送り出そうとする働きがあります。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はじめは</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分程度の間隔で</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秒から</a:t>
            </a:r>
            <a:r>
              <a:rPr kumimoji="1" lang="en-US" altLang="ja-JP" sz="1200" kern="1200" dirty="0" smtClean="0">
                <a:solidFill>
                  <a:schemeClr val="tx1"/>
                </a:solidFill>
                <a:effectLst/>
                <a:latin typeface="+mn-lt"/>
                <a:ea typeface="+mn-ea"/>
                <a:cs typeface="+mn-cs"/>
              </a:rPr>
              <a:t>30</a:t>
            </a:r>
            <a:r>
              <a:rPr kumimoji="1" lang="ja-JP" altLang="ja-JP" sz="1200" kern="1200" dirty="0" smtClean="0">
                <a:solidFill>
                  <a:schemeClr val="tx1"/>
                </a:solidFill>
                <a:effectLst/>
                <a:latin typeface="+mn-lt"/>
                <a:ea typeface="+mn-ea"/>
                <a:cs typeface="+mn-cs"/>
              </a:rPr>
              <a:t>秒の陣痛が続きます。やがて、</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回の陣痛が長く（約</a:t>
            </a:r>
            <a:r>
              <a:rPr kumimoji="1" lang="en-US" altLang="ja-JP" sz="1200" kern="1200" dirty="0" smtClean="0">
                <a:solidFill>
                  <a:schemeClr val="tx1"/>
                </a:solidFill>
                <a:effectLst/>
                <a:latin typeface="+mn-lt"/>
                <a:ea typeface="+mn-ea"/>
                <a:cs typeface="+mn-cs"/>
              </a:rPr>
              <a:t>60</a:t>
            </a:r>
            <a:r>
              <a:rPr kumimoji="1" lang="ja-JP" altLang="ja-JP" sz="1200" kern="1200" dirty="0" smtClean="0">
                <a:solidFill>
                  <a:schemeClr val="tx1"/>
                </a:solidFill>
                <a:effectLst/>
                <a:latin typeface="+mn-lt"/>
                <a:ea typeface="+mn-ea"/>
                <a:cs typeface="+mn-cs"/>
              </a:rPr>
              <a:t>秒）、陣痛と陣痛の間が短く（</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分程度）なってきます。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個人差はありますが、</a:t>
            </a:r>
            <a:r>
              <a:rPr kumimoji="1" lang="ja-JP" altLang="ja-JP" sz="1200" kern="1200" dirty="0" smtClean="0">
                <a:solidFill>
                  <a:schemeClr val="tx1"/>
                </a:solidFill>
                <a:effectLst/>
                <a:latin typeface="+mn-lt"/>
                <a:ea typeface="+mn-ea"/>
                <a:cs typeface="+mn-cs"/>
              </a:rPr>
              <a:t>初めての出産には、</a:t>
            </a:r>
            <a:r>
              <a:rPr kumimoji="1" lang="en-US" altLang="ja-JP" sz="1200" kern="1200" dirty="0" smtClean="0">
                <a:solidFill>
                  <a:schemeClr val="tx1"/>
                </a:solidFill>
                <a:effectLst/>
                <a:latin typeface="+mn-lt"/>
                <a:ea typeface="+mn-ea"/>
                <a:cs typeface="+mn-cs"/>
              </a:rPr>
              <a:t>14</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時間程度かかります。</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43</a:t>
            </a:fld>
            <a:endParaRPr kumimoji="1" lang="ja-JP" altLang="en-US"/>
          </a:p>
        </p:txBody>
      </p:sp>
    </p:spTree>
    <p:extLst>
      <p:ext uri="{BB962C8B-B14F-4D97-AF65-F5344CB8AC3E}">
        <p14:creationId xmlns:p14="http://schemas.microsoft.com/office/powerpoint/2010/main" val="899639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noTextEdit="1"/>
          </p:cNvSpPr>
          <p:nvPr>
            <p:ph type="sldImg"/>
          </p:nvPr>
        </p:nvSpPr>
        <p:spPr>
          <a:xfrm>
            <a:off x="422275" y="1243013"/>
            <a:ext cx="5961063" cy="3354387"/>
          </a:xfrm>
          <a:ln/>
        </p:spPr>
      </p:sp>
      <p:sp>
        <p:nvSpPr>
          <p:cNvPr id="6349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出産のときに赤ちゃんが通る道を産道と呼びます。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産道は、</a:t>
            </a:r>
            <a:r>
              <a:rPr kumimoji="1" lang="ja-JP" altLang="en-US" sz="1200" kern="1200" dirty="0" smtClean="0">
                <a:solidFill>
                  <a:schemeClr val="tx1"/>
                </a:solidFill>
                <a:effectLst/>
                <a:latin typeface="+mn-lt"/>
                <a:ea typeface="+mn-ea"/>
                <a:cs typeface="+mn-cs"/>
              </a:rPr>
              <a:t>狭い</a:t>
            </a:r>
            <a:r>
              <a:rPr kumimoji="1" lang="ja-JP" altLang="ja-JP" sz="1200" kern="1200" dirty="0" smtClean="0">
                <a:solidFill>
                  <a:schemeClr val="tx1"/>
                </a:solidFill>
                <a:effectLst/>
                <a:latin typeface="+mn-lt"/>
                <a:ea typeface="+mn-ea"/>
                <a:cs typeface="+mn-cs"/>
              </a:rPr>
              <a:t>だけでなく、場所によって幅が違っていたり曲がっていたりしています。そのため、赤ちゃんはそのままの状態で産道を通るのは難しいので、産道を通過しやすくするために自分で工夫をしています。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ず赤ちゃんは自分の胸にくっつくくらいあごを引いて、体を少し丸めたような姿勢になります。しかし、それだけでは狭い産道を通ることはできないので、産道に圧迫されながら自らの頭の骨同士を重ね合わせて、通りやすいように</a:t>
            </a:r>
            <a:r>
              <a:rPr kumimoji="1" lang="ja-JP" altLang="en-US" sz="1200" kern="1200" dirty="0" smtClean="0">
                <a:solidFill>
                  <a:schemeClr val="tx1"/>
                </a:solidFill>
                <a:effectLst/>
                <a:latin typeface="+mn-lt"/>
                <a:ea typeface="+mn-ea"/>
                <a:cs typeface="+mn-cs"/>
              </a:rPr>
              <a:t>頭を</a:t>
            </a:r>
            <a:r>
              <a:rPr kumimoji="1" lang="ja-JP" altLang="ja-JP" sz="1200" kern="1200" dirty="0" smtClean="0">
                <a:solidFill>
                  <a:schemeClr val="tx1"/>
                </a:solidFill>
                <a:effectLst/>
                <a:latin typeface="+mn-lt"/>
                <a:ea typeface="+mn-ea"/>
                <a:cs typeface="+mn-cs"/>
              </a:rPr>
              <a:t>小さく変形させます。</a:t>
            </a:r>
            <a:endParaRPr lang="ja-JP" altLang="en-US" dirty="0" smtClean="0">
              <a:latin typeface="Arial" panose="020B0604020202020204" pitchFamily="34" charset="0"/>
            </a:endParaRPr>
          </a:p>
        </p:txBody>
      </p:sp>
      <p:sp>
        <p:nvSpPr>
          <p:cNvPr id="6349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13BAABB9-F872-4331-9EA0-BF8412A0D658}" type="slidenum">
              <a:rPr lang="en-US" altLang="ja-JP" sz="1200" b="0">
                <a:ea typeface="ＭＳ Ｐゴシック" panose="020B0600070205080204" pitchFamily="50" charset="-128"/>
              </a:rPr>
              <a:pPr eaLnBrk="1" hangingPunct="1"/>
              <a:t>44</a:t>
            </a:fld>
            <a:endParaRPr lang="en-US" altLang="ja-JP" sz="1200" b="0">
              <a:ea typeface="ＭＳ Ｐゴシック" panose="020B0600070205080204" pitchFamily="50" charset="-128"/>
            </a:endParaRPr>
          </a:p>
        </p:txBody>
      </p:sp>
    </p:spTree>
    <p:extLst>
      <p:ext uri="{BB962C8B-B14F-4D97-AF65-F5344CB8AC3E}">
        <p14:creationId xmlns:p14="http://schemas.microsoft.com/office/powerpoint/2010/main" val="2546409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産道を通る</a:t>
            </a:r>
            <a:r>
              <a:rPr kumimoji="1" lang="ja-JP" altLang="en-US" sz="1200" kern="1200" dirty="0" smtClean="0">
                <a:solidFill>
                  <a:schemeClr val="tx1"/>
                </a:solidFill>
                <a:effectLst/>
                <a:latin typeface="+mn-lt"/>
                <a:ea typeface="+mn-ea"/>
                <a:cs typeface="+mn-cs"/>
              </a:rPr>
              <a:t>ために</a:t>
            </a:r>
            <a:r>
              <a:rPr kumimoji="1" lang="ja-JP" altLang="ja-JP" sz="1200" kern="1200" dirty="0" smtClean="0">
                <a:solidFill>
                  <a:schemeClr val="tx1"/>
                </a:solidFill>
                <a:effectLst/>
                <a:latin typeface="+mn-lt"/>
                <a:ea typeface="+mn-ea"/>
                <a:cs typeface="+mn-cs"/>
              </a:rPr>
              <a:t>自らの頭の骨同士を重ね合わせて、小さく変形させ</a:t>
            </a:r>
            <a:r>
              <a:rPr kumimoji="1" lang="ja-JP" altLang="en-US" sz="1200" kern="1200" dirty="0" smtClean="0">
                <a:solidFill>
                  <a:schemeClr val="tx1"/>
                </a:solidFill>
                <a:effectLst/>
                <a:latin typeface="+mn-lt"/>
                <a:ea typeface="+mn-ea"/>
                <a:cs typeface="+mn-cs"/>
              </a:rPr>
              <a:t>た後</a:t>
            </a:r>
            <a:r>
              <a:rPr kumimoji="1" lang="ja-JP" altLang="ja-JP" sz="1200" kern="1200" dirty="0" smtClean="0">
                <a:solidFill>
                  <a:schemeClr val="tx1"/>
                </a:solidFill>
                <a:effectLst/>
                <a:latin typeface="+mn-lt"/>
                <a:ea typeface="+mn-ea"/>
                <a:cs typeface="+mn-cs"/>
              </a:rPr>
              <a:t>、お母さんの産道の形に合わせながら、身体を上手に回旋させ、自分のペースで産道を下りてきます。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この回旋に一番時間がかかるといっても過言ではありません。</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お母さんがつらい陣痛に耐えて頑張っているとき、赤ちゃん自身も体を動かしながら、お母さんと協力をして生まれてきます。</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45</a:t>
            </a:fld>
            <a:endParaRPr kumimoji="1" lang="ja-JP" altLang="en-US"/>
          </a:p>
        </p:txBody>
      </p:sp>
    </p:spTree>
    <p:extLst>
      <p:ext uri="{BB962C8B-B14F-4D97-AF65-F5344CB8AC3E}">
        <p14:creationId xmlns:p14="http://schemas.microsoft.com/office/powerpoint/2010/main" val="2168211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2B30EFB6-4904-4F87-A14B-BA53C1F9674C}" type="slidenum">
              <a:rPr lang="en-US" altLang="ja-JP" sz="1200" b="0">
                <a:ea typeface="ＭＳ Ｐゴシック" panose="020B0600070205080204" pitchFamily="50" charset="-128"/>
              </a:rPr>
              <a:pPr eaLnBrk="1" hangingPunct="1"/>
              <a:t>46</a:t>
            </a:fld>
            <a:endParaRPr lang="en-US" altLang="ja-JP" sz="1200" b="0">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xfrm>
            <a:off x="422275" y="1243013"/>
            <a:ext cx="5961063" cy="3354387"/>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Arial" panose="020B0604020202020204" pitchFamily="34" charset="0"/>
              </a:rPr>
              <a:t>　産道から生まれ出て、初めて息を吸い込んだ瞬間、肺に空気が入り、肺胞が大きく膨らみます。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そして、息を吐くことで「オギャー」と声を上げるのです。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同時に、肺と心臓を結ぶ血管に血液が流れ、肺が働き始め肺で呼吸ができるようになります。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また、「へその緒」の血管も閉じられてしまうので、胎盤からの血液は送られなくなります。</a:t>
            </a:r>
            <a:endParaRPr lang="en-US" altLang="ja-JP" dirty="0" smtClean="0">
              <a:latin typeface="Arial" panose="020B0604020202020204" pitchFamily="34" charset="0"/>
            </a:endParaRPr>
          </a:p>
          <a:p>
            <a:pPr eaLnBrk="1" hangingPunct="1"/>
            <a:r>
              <a:rPr lang="ja-JP" altLang="en-US" dirty="0" smtClean="0">
                <a:latin typeface="Arial" panose="020B0604020202020204" pitchFamily="34" charset="0"/>
              </a:rPr>
              <a:t>　生まれてきた赤ちゃんが「オギャー」と泣くことは、自分で呼吸ができることを示す、非常に重要な証です。</a:t>
            </a:r>
          </a:p>
        </p:txBody>
      </p:sp>
    </p:spTree>
    <p:extLst>
      <p:ext uri="{BB962C8B-B14F-4D97-AF65-F5344CB8AC3E}">
        <p14:creationId xmlns:p14="http://schemas.microsoft.com/office/powerpoint/2010/main" val="751092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性同一性障害の人の</a:t>
            </a:r>
            <a:r>
              <a:rPr kumimoji="1" lang="en-US" altLang="ja-JP" sz="1200" kern="1200" dirty="0" smtClean="0">
                <a:solidFill>
                  <a:schemeClr val="tx1"/>
                </a:solidFill>
                <a:effectLst/>
                <a:latin typeface="+mn-lt"/>
                <a:ea typeface="+mn-ea"/>
                <a:cs typeface="+mn-cs"/>
              </a:rPr>
              <a:t>58.6</a:t>
            </a:r>
            <a:r>
              <a:rPr kumimoji="1" lang="ja-JP" altLang="ja-JP" sz="1200" kern="1200" dirty="0" smtClean="0">
                <a:solidFill>
                  <a:schemeClr val="tx1"/>
                </a:solidFill>
                <a:effectLst/>
                <a:latin typeface="+mn-lt"/>
                <a:ea typeface="+mn-ea"/>
                <a:cs typeface="+mn-cs"/>
              </a:rPr>
              <a:t>％が自殺念慮（死にたいという思い）を持ち、</a:t>
            </a:r>
            <a:r>
              <a:rPr kumimoji="1" lang="en-US" altLang="ja-JP" sz="1200" kern="1200" dirty="0" smtClean="0">
                <a:solidFill>
                  <a:schemeClr val="tx1"/>
                </a:solidFill>
                <a:effectLst/>
                <a:latin typeface="+mn-lt"/>
                <a:ea typeface="+mn-ea"/>
                <a:cs typeface="+mn-cs"/>
              </a:rPr>
              <a:t>28.4</a:t>
            </a:r>
            <a:r>
              <a:rPr kumimoji="1" lang="ja-JP" altLang="ja-JP" sz="1200" kern="1200" dirty="0" smtClean="0">
                <a:solidFill>
                  <a:schemeClr val="tx1"/>
                </a:solidFill>
                <a:effectLst/>
                <a:latin typeface="+mn-lt"/>
                <a:ea typeface="+mn-ea"/>
                <a:cs typeface="+mn-cs"/>
              </a:rPr>
              <a:t>％は自傷・自殺未遂を経験したというデータがあります。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また、「性同一性障害の人が自殺念慮を持つ年齢の第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のピークは、思春期である中学生の頃」と言われています</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性同一性障害の人々の生きづらさを少しでも解消し、一人ひとりの考え方や個性を尊重し合える社会を</a:t>
            </a:r>
            <a:r>
              <a:rPr kumimoji="1" lang="ja-JP" altLang="en-US" sz="1200" kern="1200" dirty="0" smtClean="0">
                <a:solidFill>
                  <a:schemeClr val="tx1"/>
                </a:solidFill>
                <a:effectLst/>
                <a:latin typeface="+mn-lt"/>
                <a:ea typeface="+mn-ea"/>
                <a:cs typeface="+mn-cs"/>
              </a:rPr>
              <a:t>つくって</a:t>
            </a:r>
            <a:r>
              <a:rPr kumimoji="1" lang="ja-JP" altLang="ja-JP" sz="1200" kern="1200" dirty="0" smtClean="0">
                <a:solidFill>
                  <a:schemeClr val="tx1"/>
                </a:solidFill>
                <a:effectLst/>
                <a:latin typeface="+mn-lt"/>
                <a:ea typeface="+mn-ea"/>
                <a:cs typeface="+mn-cs"/>
              </a:rPr>
              <a:t>いくためには、多様な性について正しい知識を身に付けること、多様な見方や理解を深めて相手を理解しようとすること、誰もがプライバシーが守られ相談できる人や場所があること等が大切です。</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47</a:t>
            </a:fld>
            <a:endParaRPr kumimoji="1" lang="ja-JP" altLang="en-US"/>
          </a:p>
        </p:txBody>
      </p:sp>
    </p:spTree>
    <p:extLst>
      <p:ext uri="{BB962C8B-B14F-4D97-AF65-F5344CB8AC3E}">
        <p14:creationId xmlns:p14="http://schemas.microsoft.com/office/powerpoint/2010/main" val="3545953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高知市をはじめ、全国の様々な自治体で施行（</a:t>
            </a:r>
            <a:r>
              <a:rPr kumimoji="1" lang="en-US" altLang="ja-JP" dirty="0" smtClean="0"/>
              <a:t>2022</a:t>
            </a:r>
            <a:r>
              <a:rPr kumimoji="1" lang="ja-JP" altLang="en-US" dirty="0" smtClean="0"/>
              <a:t>年</a:t>
            </a:r>
            <a:r>
              <a:rPr kumimoji="1" lang="en-US" altLang="ja-JP" dirty="0" smtClean="0"/>
              <a:t>3</a:t>
            </a:r>
            <a:r>
              <a:rPr kumimoji="1" lang="ja-JP" altLang="en-US" dirty="0" smtClean="0"/>
              <a:t>月</a:t>
            </a:r>
            <a:r>
              <a:rPr kumimoji="1" lang="en-US" altLang="ja-JP" dirty="0" smtClean="0"/>
              <a:t>4</a:t>
            </a:r>
            <a:r>
              <a:rPr kumimoji="1" lang="ja-JP" altLang="en-US" dirty="0" smtClean="0"/>
              <a:t>日現在で全</a:t>
            </a:r>
            <a:r>
              <a:rPr kumimoji="1" lang="en-US" altLang="ja-JP" dirty="0" smtClean="0"/>
              <a:t>1753</a:t>
            </a:r>
            <a:r>
              <a:rPr kumimoji="1" lang="ja-JP" altLang="en-US" dirty="0" smtClean="0"/>
              <a:t>自治体のうち</a:t>
            </a:r>
            <a:r>
              <a:rPr kumimoji="1" lang="en-US" altLang="ja-JP" dirty="0" smtClean="0"/>
              <a:t>155</a:t>
            </a:r>
            <a:r>
              <a:rPr kumimoji="1" lang="ja-JP" altLang="en-US" dirty="0" smtClean="0"/>
              <a:t>自治体で導入）されているパートナーシップ制度等について取り上げ、多様な性を持つ私たちが、自分らしく安心して暮らせるようになるために、社会全体で取り組んでいる事柄であることを確認する。</a:t>
            </a:r>
            <a:endParaRPr kumimoji="1" lang="en-US" altLang="ja-JP" dirty="0" smtClean="0"/>
          </a:p>
          <a:p>
            <a:endParaRPr kumimoji="1" lang="en-US" altLang="ja-JP" dirty="0" smtClean="0"/>
          </a:p>
          <a:p>
            <a:r>
              <a:rPr kumimoji="1" lang="ja-JP" altLang="en-US" dirty="0" smtClean="0"/>
              <a:t>（参考）</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ja-JP" altLang="ja-JP" sz="1200" kern="1200" dirty="0" smtClean="0">
                <a:solidFill>
                  <a:schemeClr val="tx1"/>
                </a:solidFill>
                <a:effectLst/>
                <a:latin typeface="+mn-lt"/>
                <a:ea typeface="+mn-ea"/>
                <a:cs typeface="+mn-cs"/>
              </a:rPr>
              <a:t>性別に関係なく、誰でも使いやすいように、公共機関にあるトイレなどの表示も工夫されてきて</a:t>
            </a:r>
            <a:r>
              <a:rPr kumimoji="1" lang="ja-JP" altLang="en-US" sz="1200" kern="1200" dirty="0" smtClean="0">
                <a:solidFill>
                  <a:schemeClr val="tx1"/>
                </a:solidFill>
                <a:effectLst/>
                <a:latin typeface="+mn-lt"/>
                <a:ea typeface="+mn-ea"/>
                <a:cs typeface="+mn-cs"/>
              </a:rPr>
              <a:t>いる</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○レインボーフラッグ（虹の旗）</a:t>
            </a:r>
            <a:endParaRPr kumimoji="1" lang="en-US" altLang="ja-JP" dirty="0" smtClean="0"/>
          </a:p>
          <a:p>
            <a:r>
              <a:rPr kumimoji="1" lang="ja-JP" altLang="en-US" dirty="0" smtClean="0"/>
              <a:t>　</a:t>
            </a:r>
            <a:r>
              <a:rPr kumimoji="1" lang="en-US" altLang="ja-JP" dirty="0" smtClean="0"/>
              <a:t>6</a:t>
            </a:r>
            <a:r>
              <a:rPr kumimoji="1" lang="ja-JP" altLang="en-US" dirty="0" smtClean="0"/>
              <a:t>色から構成されており、レズビアン、ゲイ、バイセクシュアル、トランスジェンダー（</a:t>
            </a:r>
            <a:r>
              <a:rPr kumimoji="1" lang="en-US" altLang="ja-JP" dirty="0" smtClean="0"/>
              <a:t>LGBT)</a:t>
            </a:r>
            <a:r>
              <a:rPr kumimoji="1" lang="ja-JP" altLang="en-US" dirty="0" smtClean="0"/>
              <a:t>の尊厳と</a:t>
            </a:r>
            <a:r>
              <a:rPr kumimoji="1" lang="en-US" altLang="ja-JP" dirty="0" smtClean="0"/>
              <a:t>LGBT</a:t>
            </a:r>
            <a:r>
              <a:rPr kumimoji="1" lang="ja-JP" altLang="en-US" dirty="0" smtClean="0"/>
              <a:t>の社会運動を象徴する旗で、多様な性を生きる人を理解し、認知しているという意思表示を表す。</a:t>
            </a:r>
            <a:endParaRPr kumimoji="1" lang="en-US" altLang="ja-JP" dirty="0" smtClean="0"/>
          </a:p>
          <a:p>
            <a:endParaRPr kumimoji="1" lang="en-US" altLang="ja-JP" dirty="0" smtClean="0"/>
          </a:p>
          <a:p>
            <a:r>
              <a:rPr kumimoji="1" lang="ja-JP" altLang="en-US" dirty="0" smtClean="0"/>
              <a:t>○プライド・パレード</a:t>
            </a:r>
            <a:endParaRPr kumimoji="1" lang="en-US" altLang="ja-JP" dirty="0" smtClean="0"/>
          </a:p>
          <a:p>
            <a:r>
              <a:rPr kumimoji="1" lang="ja-JP" altLang="en-US" dirty="0" smtClean="0"/>
              <a:t>　レズビアン・ゲイ・バイセクシュアル・トランスジェンダー（</a:t>
            </a:r>
            <a:r>
              <a:rPr kumimoji="1" lang="en-US" altLang="ja-JP" dirty="0" smtClean="0"/>
              <a:t>LGBT</a:t>
            </a:r>
            <a:r>
              <a:rPr kumimoji="1" lang="ja-JP" altLang="en-US" dirty="0" smtClean="0"/>
              <a:t>）文化を讃えるイベントをさす言葉。各時代における法的権利（同性結婚や反差別など）を求める</a:t>
            </a:r>
            <a:r>
              <a:rPr kumimoji="1" lang="en-US" altLang="ja-JP" dirty="0" smtClean="0"/>
              <a:t>LGBT</a:t>
            </a:r>
            <a:r>
              <a:rPr kumimoji="1" lang="ja-JP" altLang="en-US" dirty="0" smtClean="0"/>
              <a:t>の社会運動の場ともなっている。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48</a:t>
            </a:fld>
            <a:endParaRPr kumimoji="1" lang="ja-JP" altLang="en-US"/>
          </a:p>
        </p:txBody>
      </p:sp>
    </p:spTree>
    <p:extLst>
      <p:ext uri="{BB962C8B-B14F-4D97-AF65-F5344CB8AC3E}">
        <p14:creationId xmlns:p14="http://schemas.microsoft.com/office/powerpoint/2010/main" val="3137392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性の在り方は、①体の性（解剖学的な体の性：身体的性別）、②心の性（自分の性別をどう認識しているか：性自認）、③好きになる性（どの性別を好きになるか：性的指向）</a:t>
            </a:r>
            <a:r>
              <a:rPr kumimoji="1" lang="ja-JP" altLang="en-US" sz="1200" kern="1200" dirty="0" smtClean="0">
                <a:solidFill>
                  <a:schemeClr val="tx1"/>
                </a:solidFill>
                <a:effectLst/>
                <a:latin typeface="+mn-lt"/>
                <a:ea typeface="+mn-ea"/>
                <a:cs typeface="+mn-cs"/>
              </a:rPr>
              <a:t>など</a:t>
            </a:r>
            <a:r>
              <a:rPr kumimoji="1" lang="ja-JP" altLang="ja-JP" sz="1200" kern="1200" dirty="0" smtClean="0">
                <a:solidFill>
                  <a:schemeClr val="tx1"/>
                </a:solidFill>
                <a:effectLst/>
                <a:latin typeface="+mn-lt"/>
                <a:ea typeface="+mn-ea"/>
                <a:cs typeface="+mn-cs"/>
              </a:rPr>
              <a:t>の要素から考えられます。これらの組み合わせにより、一人ひとり異なる多様な性が存在しています。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性の多様性は持って生まれたものであり、自分の意思で変えられるものでは</a:t>
            </a:r>
            <a:r>
              <a:rPr kumimoji="1" lang="ja-JP" altLang="en-US" sz="1200" kern="1200" dirty="0" smtClean="0">
                <a:solidFill>
                  <a:schemeClr val="tx1"/>
                </a:solidFill>
                <a:effectLst/>
                <a:latin typeface="+mn-lt"/>
                <a:ea typeface="+mn-ea"/>
                <a:cs typeface="+mn-cs"/>
              </a:rPr>
              <a:t>ありません。</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また、</a:t>
            </a:r>
            <a:r>
              <a:rPr kumimoji="1" lang="ja-JP" altLang="ja-JP" sz="1200" kern="1200" dirty="0" smtClean="0">
                <a:solidFill>
                  <a:schemeClr val="tx1"/>
                </a:solidFill>
                <a:effectLst/>
                <a:latin typeface="+mn-lt"/>
                <a:ea typeface="+mn-ea"/>
                <a:cs typeface="+mn-cs"/>
              </a:rPr>
              <a:t>変えるように強制されるもので</a:t>
            </a:r>
            <a:r>
              <a:rPr kumimoji="1" lang="ja-JP" altLang="en-US" sz="1200" kern="1200" dirty="0" smtClean="0">
                <a:solidFill>
                  <a:schemeClr val="tx1"/>
                </a:solidFill>
                <a:effectLst/>
                <a:latin typeface="+mn-lt"/>
                <a:ea typeface="+mn-ea"/>
                <a:cs typeface="+mn-cs"/>
              </a:rPr>
              <a:t>もなく</a:t>
            </a:r>
            <a:r>
              <a:rPr kumimoji="1" lang="ja-JP" altLang="ja-JP" sz="1200" kern="1200" dirty="0" smtClean="0">
                <a:solidFill>
                  <a:schemeClr val="tx1"/>
                </a:solidFill>
                <a:effectLst/>
                <a:latin typeface="+mn-lt"/>
                <a:ea typeface="+mn-ea"/>
                <a:cs typeface="+mn-cs"/>
              </a:rPr>
              <a:t>、その人らしさを作る一つの要素で</a:t>
            </a:r>
            <a:r>
              <a:rPr kumimoji="1" lang="ja-JP" altLang="en-US" sz="1200" kern="1200" dirty="0" smtClean="0">
                <a:solidFill>
                  <a:schemeClr val="tx1"/>
                </a:solidFill>
                <a:effectLst/>
                <a:latin typeface="+mn-lt"/>
                <a:ea typeface="+mn-ea"/>
                <a:cs typeface="+mn-cs"/>
              </a:rPr>
              <a:t>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性は、体の性で分けられる男性・女性の２種類だけでなく、一人ひとりにその人らしい性の在り方があるのです。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（参考）</a:t>
            </a:r>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LGBT</a:t>
            </a:r>
            <a:r>
              <a:rPr kumimoji="1" lang="ja-JP" altLang="ja-JP" sz="1200" kern="1200" dirty="0" smtClean="0">
                <a:solidFill>
                  <a:schemeClr val="tx1"/>
                </a:solidFill>
                <a:effectLst/>
                <a:latin typeface="+mn-lt"/>
                <a:ea typeface="+mn-ea"/>
                <a:cs typeface="+mn-cs"/>
              </a:rPr>
              <a:t>とは、体の性（身体的性別）、心の性（性自認）、好きになる性（性的指向）、の組み合わせを表しているものです。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性にはこの他にも多様な組み合わせがあり、</a:t>
            </a:r>
            <a:r>
              <a:rPr kumimoji="1" lang="en-US" altLang="ja-JP" sz="1200" kern="1200" dirty="0" smtClean="0">
                <a:solidFill>
                  <a:schemeClr val="tx1"/>
                </a:solidFill>
                <a:effectLst/>
                <a:latin typeface="+mn-lt"/>
                <a:ea typeface="+mn-ea"/>
                <a:cs typeface="+mn-cs"/>
              </a:rPr>
              <a:t>LGBT</a:t>
            </a:r>
            <a:r>
              <a:rPr kumimoji="1" lang="ja-JP" altLang="ja-JP" sz="1200" kern="1200" dirty="0" smtClean="0">
                <a:solidFill>
                  <a:schemeClr val="tx1"/>
                </a:solidFill>
                <a:effectLst/>
                <a:latin typeface="+mn-lt"/>
                <a:ea typeface="+mn-ea"/>
                <a:cs typeface="+mn-cs"/>
              </a:rPr>
              <a:t>はそれらの一部を指します。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レズビアン（</a:t>
            </a:r>
            <a:r>
              <a:rPr kumimoji="1" lang="en-US" altLang="ja-JP" sz="1200" kern="1200" dirty="0" smtClean="0">
                <a:solidFill>
                  <a:schemeClr val="tx1"/>
                </a:solidFill>
                <a:effectLst/>
                <a:latin typeface="+mn-lt"/>
                <a:ea typeface="+mn-ea"/>
                <a:cs typeface="+mn-cs"/>
              </a:rPr>
              <a:t>L</a:t>
            </a:r>
            <a:r>
              <a:rPr kumimoji="1" lang="ja-JP" altLang="ja-JP" sz="1200" kern="1200" dirty="0" smtClean="0">
                <a:solidFill>
                  <a:schemeClr val="tx1"/>
                </a:solidFill>
                <a:effectLst/>
                <a:latin typeface="+mn-lt"/>
                <a:ea typeface="+mn-ea"/>
                <a:cs typeface="+mn-cs"/>
              </a:rPr>
              <a:t>）：心の性が女性で、好きになる性の対象が女性である人</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ゲイ（</a:t>
            </a:r>
            <a:r>
              <a:rPr kumimoji="1" lang="en-US" altLang="ja-JP" sz="1200" kern="1200" dirty="0" smtClean="0">
                <a:solidFill>
                  <a:schemeClr val="tx1"/>
                </a:solidFill>
                <a:effectLst/>
                <a:latin typeface="+mn-lt"/>
                <a:ea typeface="+mn-ea"/>
                <a:cs typeface="+mn-cs"/>
              </a:rPr>
              <a:t>G</a:t>
            </a:r>
            <a:r>
              <a:rPr kumimoji="1" lang="ja-JP" altLang="ja-JP" sz="1200" kern="1200" dirty="0" smtClean="0">
                <a:solidFill>
                  <a:schemeClr val="tx1"/>
                </a:solidFill>
                <a:effectLst/>
                <a:latin typeface="+mn-lt"/>
                <a:ea typeface="+mn-ea"/>
                <a:cs typeface="+mn-cs"/>
              </a:rPr>
              <a:t>）：心の性が男性で、好きになる性の対象が男性である人</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バイセクシュアル（</a:t>
            </a:r>
            <a:r>
              <a:rPr kumimoji="1" lang="en-US" altLang="ja-JP" sz="1200" kern="1200" dirty="0" smtClean="0">
                <a:solidFill>
                  <a:schemeClr val="tx1"/>
                </a:solidFill>
                <a:effectLst/>
                <a:latin typeface="+mn-lt"/>
                <a:ea typeface="+mn-ea"/>
                <a:cs typeface="+mn-cs"/>
              </a:rPr>
              <a:t>B</a:t>
            </a:r>
            <a:r>
              <a:rPr kumimoji="1" lang="ja-JP" altLang="ja-JP" sz="1200" kern="1200" dirty="0" smtClean="0">
                <a:solidFill>
                  <a:schemeClr val="tx1"/>
                </a:solidFill>
                <a:effectLst/>
                <a:latin typeface="+mn-lt"/>
                <a:ea typeface="+mn-ea"/>
                <a:cs typeface="+mn-cs"/>
              </a:rPr>
              <a:t>）：心の性がどうであるかに</a:t>
            </a:r>
            <a:r>
              <a:rPr kumimoji="1" lang="ja-JP" altLang="en-US" sz="1200" kern="1200" dirty="0" smtClean="0">
                <a:solidFill>
                  <a:schemeClr val="tx1"/>
                </a:solidFill>
                <a:effectLst/>
                <a:latin typeface="+mn-lt"/>
                <a:ea typeface="+mn-ea"/>
                <a:cs typeface="+mn-cs"/>
              </a:rPr>
              <a:t>関わらず</a:t>
            </a:r>
            <a:r>
              <a:rPr kumimoji="1" lang="ja-JP" altLang="ja-JP" sz="1200" kern="1200" dirty="0" smtClean="0">
                <a:solidFill>
                  <a:schemeClr val="tx1"/>
                </a:solidFill>
                <a:effectLst/>
                <a:latin typeface="+mn-lt"/>
                <a:ea typeface="+mn-ea"/>
                <a:cs typeface="+mn-cs"/>
              </a:rPr>
              <a:t>、好きになる性の対象が男性と女性両方である人</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トランスジェンダー（</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）：生まれたときの体の性と心の性が異なる人</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49</a:t>
            </a:fld>
            <a:endParaRPr kumimoji="1" lang="ja-JP" altLang="en-US"/>
          </a:p>
        </p:txBody>
      </p:sp>
    </p:spTree>
    <p:extLst>
      <p:ext uri="{BB962C8B-B14F-4D97-AF65-F5344CB8AC3E}">
        <p14:creationId xmlns:p14="http://schemas.microsoft.com/office/powerpoint/2010/main" val="74379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多様な存在である私たちが、誰もが自分らしく暮らしやすい社会にするためにできることは何でしょうか。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50</a:t>
            </a:fld>
            <a:endParaRPr kumimoji="1" lang="ja-JP" altLang="en-US"/>
          </a:p>
        </p:txBody>
      </p:sp>
    </p:spTree>
    <p:extLst>
      <p:ext uri="{BB962C8B-B14F-4D97-AF65-F5344CB8AC3E}">
        <p14:creationId xmlns:p14="http://schemas.microsoft.com/office/powerpoint/2010/main" val="1007101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422275" y="1243013"/>
            <a:ext cx="5961063" cy="3354387"/>
          </a:xfrm>
        </p:spPr>
      </p:sp>
      <p:sp>
        <p:nvSpPr>
          <p:cNvPr id="3" name="ノート プレースホルダ 2"/>
          <p:cNvSpPr>
            <a:spLocks noGrp="1"/>
          </p:cNvSpPr>
          <p:nvPr>
            <p:ph type="body" idx="1"/>
          </p:nvPr>
        </p:nvSpPr>
        <p:spPr/>
        <p:txBody>
          <a:bodyPr>
            <a:normAutofit/>
          </a:bodyPr>
          <a:lstStyle/>
          <a:p>
            <a:r>
              <a:rPr kumimoji="1" lang="ja-JP" altLang="en-US" dirty="0" smtClean="0"/>
              <a:t>Ｔ：骨盤の発達や形には、男女で違いがあります。</a:t>
            </a:r>
            <a:endParaRPr kumimoji="1" lang="en-US" altLang="ja-JP" dirty="0" smtClean="0"/>
          </a:p>
          <a:p>
            <a:r>
              <a:rPr kumimoji="1" lang="ja-JP" altLang="en-US" dirty="0" smtClean="0"/>
              <a:t>　　骨盤とは、腰のところにある人間の姿勢や足の動きを支える大切な骨です（位置を確認。自分の骨盤を触らせてみる等）。</a:t>
            </a:r>
            <a:endParaRPr kumimoji="1" lang="en-US" altLang="ja-JP" dirty="0" smtClean="0"/>
          </a:p>
          <a:p>
            <a:r>
              <a:rPr kumimoji="1" lang="ja-JP" altLang="en-US" dirty="0" smtClean="0"/>
              <a:t>　　どちらのイラストが女性の骨盤（男性の骨盤）だと思いますか。また、どのような違いがあるでしょうか。</a:t>
            </a:r>
            <a:endParaRPr kumimoji="1" lang="en-US" altLang="ja-JP" dirty="0" smtClean="0"/>
          </a:p>
          <a:p>
            <a:r>
              <a:rPr kumimoji="1" lang="ja-JP" altLang="en-US" dirty="0" smtClean="0"/>
              <a:t>Ｃ：女性の方が大きい。女性の方が丸みがある。穴が大きい。</a:t>
            </a:r>
            <a:endParaRPr kumimoji="1" lang="en-US" altLang="ja-JP" dirty="0" smtClean="0"/>
          </a:p>
          <a:p>
            <a:r>
              <a:rPr kumimoji="1" lang="ja-JP" altLang="en-US" dirty="0" smtClean="0"/>
              <a:t>Ｔ：なぜ、男性と女性で骨盤の形が違うのでしょうか。</a:t>
            </a:r>
            <a:endParaRPr kumimoji="1" lang="ja-JP" altLang="en-US" dirty="0"/>
          </a:p>
        </p:txBody>
      </p:sp>
      <p:sp>
        <p:nvSpPr>
          <p:cNvPr id="4" name="スライド番号プレースホルダ 3"/>
          <p:cNvSpPr>
            <a:spLocks noGrp="1"/>
          </p:cNvSpPr>
          <p:nvPr>
            <p:ph type="sldNum" sz="quarter" idx="10"/>
          </p:nvPr>
        </p:nvSpPr>
        <p:spPr/>
        <p:txBody>
          <a:bodyPr/>
          <a:lstStyle/>
          <a:p>
            <a:fld id="{75580EFE-B856-47C8-B6D5-22D166A93F25}" type="slidenum">
              <a:rPr kumimoji="1" lang="ja-JP" altLang="en-US" smtClean="0"/>
              <a:pPr/>
              <a:t>5</a:t>
            </a:fld>
            <a:endParaRPr kumimoji="1" lang="ja-JP" altLang="en-US"/>
          </a:p>
        </p:txBody>
      </p:sp>
    </p:spTree>
    <p:extLst>
      <p:ext uri="{BB962C8B-B14F-4D97-AF65-F5344CB8AC3E}">
        <p14:creationId xmlns:p14="http://schemas.microsoft.com/office/powerpoint/2010/main" val="2499230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好きなものや顔・体格が一人ひとり異なるように、違いがあって当たり前であり、お互いのことを理解し違いを認め合うことが大切であること、「自分らしく」いられるということは、お互いの立場や考え方、それぞれの個性を尊重できることが大切であるということに気付かせる。</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自分の性について困ったら相談してもよいこと、とても大切なことなのでちゃんと話を聞いて理解してくれそうな信頼できる人や相談機関に話すこと、誰にも言いたくない人は自分の中にしまっておいてもよいこと、について理解させ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（電話相談・面接相談：思春期相談センター</a:t>
            </a:r>
            <a:r>
              <a:rPr kumimoji="1" lang="en-US" altLang="ja-JP" sz="1200" kern="1200" dirty="0" smtClean="0">
                <a:solidFill>
                  <a:schemeClr val="tx1"/>
                </a:solidFill>
                <a:effectLst/>
                <a:latin typeface="+mn-lt"/>
                <a:ea typeface="+mn-ea"/>
                <a:cs typeface="+mn-cs"/>
              </a:rPr>
              <a:t>PRINK 088-873-0022</a:t>
            </a:r>
            <a:r>
              <a:rPr kumimoji="1" lang="ja-JP" altLang="ja-JP" sz="1200" kern="1200" dirty="0" smtClean="0">
                <a:solidFill>
                  <a:schemeClr val="tx1"/>
                </a:solidFill>
                <a:effectLst/>
                <a:latin typeface="+mn-lt"/>
                <a:ea typeface="+mn-ea"/>
                <a:cs typeface="+mn-cs"/>
              </a:rPr>
              <a:t>）</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51</a:t>
            </a:fld>
            <a:endParaRPr kumimoji="1" lang="ja-JP" altLang="en-US"/>
          </a:p>
        </p:txBody>
      </p:sp>
    </p:spTree>
    <p:extLst>
      <p:ext uri="{BB962C8B-B14F-4D97-AF65-F5344CB8AC3E}">
        <p14:creationId xmlns:p14="http://schemas.microsoft.com/office/powerpoint/2010/main" val="3621141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エイズを含む性感染症について</a:t>
            </a:r>
            <a:r>
              <a:rPr kumimoji="1" lang="ja-JP" altLang="en-US" sz="1200" kern="1200" dirty="0" smtClean="0">
                <a:solidFill>
                  <a:schemeClr val="tx1"/>
                </a:solidFill>
                <a:effectLst/>
                <a:latin typeface="+mn-lt"/>
                <a:ea typeface="+mn-ea"/>
                <a:cs typeface="+mn-cs"/>
              </a:rPr>
              <a:t>、誰もが感染する可能性がある身近な病気であることを伝え、</a:t>
            </a:r>
            <a:r>
              <a:rPr kumimoji="1" lang="ja-JP" altLang="ja-JP" sz="1200" kern="1200" dirty="0" smtClean="0">
                <a:solidFill>
                  <a:schemeClr val="tx1"/>
                </a:solidFill>
                <a:effectLst/>
                <a:latin typeface="+mn-lt"/>
                <a:ea typeface="+mn-ea"/>
                <a:cs typeface="+mn-cs"/>
              </a:rPr>
              <a:t>正しい知識や予防方法について理解できるように</a:t>
            </a:r>
            <a:r>
              <a:rPr kumimoji="1" lang="ja-JP" altLang="en-US" sz="1200" kern="1200" dirty="0" smtClean="0">
                <a:solidFill>
                  <a:schemeClr val="tx1"/>
                </a:solidFill>
                <a:effectLst/>
                <a:latin typeface="+mn-lt"/>
                <a:ea typeface="+mn-ea"/>
                <a:cs typeface="+mn-cs"/>
              </a:rPr>
              <a:t>しましょう</a:t>
            </a:r>
            <a:r>
              <a:rPr kumimoji="1" lang="ja-JP" altLang="ja-JP" sz="1200" kern="1200" dirty="0" smtClean="0">
                <a:solidFill>
                  <a:schemeClr val="tx1"/>
                </a:solidFill>
                <a:effectLst/>
                <a:latin typeface="+mn-lt"/>
                <a:ea typeface="+mn-ea"/>
                <a:cs typeface="+mn-cs"/>
              </a:rPr>
              <a:t>。</a:t>
            </a:r>
            <a:endParaRPr lang="en-US" altLang="ja-JP" sz="1200"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52</a:t>
            </a:fld>
            <a:endParaRPr kumimoji="1" lang="ja-JP" altLang="en-US"/>
          </a:p>
        </p:txBody>
      </p:sp>
    </p:spTree>
    <p:extLst>
      <p:ext uri="{BB962C8B-B14F-4D97-AF65-F5344CB8AC3E}">
        <p14:creationId xmlns:p14="http://schemas.microsoft.com/office/powerpoint/2010/main" val="17432813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xfrm>
            <a:off x="422275" y="1243013"/>
            <a:ext cx="5961063" cy="3354387"/>
          </a:xfrm>
          <a:ln/>
        </p:spPr>
      </p:sp>
      <p:sp>
        <p:nvSpPr>
          <p:cNvPr id="604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604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C9A34C1C-B73B-43BF-BD40-0048956C721F}" type="slidenum">
              <a:rPr lang="en-US" altLang="ja-JP" sz="1200" b="0">
                <a:ea typeface="ＭＳ Ｐゴシック" panose="020B0600070205080204" pitchFamily="50" charset="-128"/>
              </a:rPr>
              <a:pPr eaLnBrk="1" hangingPunct="1"/>
              <a:t>53</a:t>
            </a:fld>
            <a:endParaRPr lang="en-US" altLang="ja-JP" sz="1200" b="0">
              <a:ea typeface="ＭＳ Ｐゴシック" panose="020B0600070205080204" pitchFamily="50" charset="-128"/>
            </a:endParaRPr>
          </a:p>
        </p:txBody>
      </p:sp>
    </p:spTree>
    <p:extLst>
      <p:ext uri="{BB962C8B-B14F-4D97-AF65-F5344CB8AC3E}">
        <p14:creationId xmlns:p14="http://schemas.microsoft.com/office/powerpoint/2010/main" val="11469504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a:xfrm>
            <a:off x="422275" y="1243013"/>
            <a:ext cx="5961063" cy="3354387"/>
          </a:xfrm>
          <a:ln/>
        </p:spPr>
      </p:sp>
      <p:sp>
        <p:nvSpPr>
          <p:cNvPr id="337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このグラフは、令和元年度に全国で報告された年齢別の性感染症に感染した人の数です。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性感染症は、</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歳から</a:t>
            </a:r>
            <a:r>
              <a:rPr kumimoji="1" lang="en-US" altLang="ja-JP" sz="1200" kern="1200" dirty="0" smtClean="0">
                <a:solidFill>
                  <a:schemeClr val="tx1"/>
                </a:solidFill>
                <a:effectLst/>
                <a:latin typeface="+mn-lt"/>
                <a:ea typeface="+mn-ea"/>
                <a:cs typeface="+mn-cs"/>
              </a:rPr>
              <a:t>29</a:t>
            </a:r>
            <a:r>
              <a:rPr kumimoji="1" lang="ja-JP" altLang="ja-JP" sz="1200" kern="1200" dirty="0" smtClean="0">
                <a:solidFill>
                  <a:schemeClr val="tx1"/>
                </a:solidFill>
                <a:effectLst/>
                <a:latin typeface="+mn-lt"/>
                <a:ea typeface="+mn-ea"/>
                <a:cs typeface="+mn-cs"/>
              </a:rPr>
              <a:t>歳で感染している人が多くなっており、男性よりも女性の方が性感染症に感染している人が多いことがわかります。</a:t>
            </a:r>
            <a:endParaRPr lang="ja-JP" altLang="en-US" dirty="0" smtClean="0">
              <a:latin typeface="Arial" panose="020B0604020202020204" pitchFamily="34" charset="0"/>
            </a:endParaRPr>
          </a:p>
        </p:txBody>
      </p:sp>
      <p:sp>
        <p:nvSpPr>
          <p:cNvPr id="337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fld id="{5AA47403-18AC-4A4C-B895-78E0C6E4B667}" type="slidenum">
              <a:rPr lang="en-US" altLang="ja-JP" sz="1200" b="0"/>
              <a:pPr eaLnBrk="1" hangingPunct="1"/>
              <a:t>54</a:t>
            </a:fld>
            <a:endParaRPr lang="en-US" altLang="ja-JP" sz="1200" b="0"/>
          </a:p>
        </p:txBody>
      </p:sp>
    </p:spTree>
    <p:extLst>
      <p:ext uri="{BB962C8B-B14F-4D97-AF65-F5344CB8AC3E}">
        <p14:creationId xmlns:p14="http://schemas.microsoft.com/office/powerpoint/2010/main" val="7794226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a:xfrm>
            <a:off x="422275" y="1243013"/>
            <a:ext cx="5961063" cy="3354387"/>
          </a:xfrm>
          <a:ln/>
        </p:spPr>
      </p:sp>
      <p:sp>
        <p:nvSpPr>
          <p:cNvPr id="307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今日は、この４つの項目について、考えながら勉強をしていきましょう。</a:t>
            </a:r>
          </a:p>
        </p:txBody>
      </p:sp>
      <p:sp>
        <p:nvSpPr>
          <p:cNvPr id="307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fld id="{D961AE0A-4CC2-4CFC-BAA9-CE540F6DFE39}" type="slidenum">
              <a:rPr lang="en-US" altLang="ja-JP" sz="1200" b="0"/>
              <a:pPr eaLnBrk="1" hangingPunct="1"/>
              <a:t>55</a:t>
            </a:fld>
            <a:endParaRPr lang="en-US" altLang="ja-JP" sz="1200" b="0"/>
          </a:p>
        </p:txBody>
      </p:sp>
    </p:spTree>
    <p:extLst>
      <p:ext uri="{BB962C8B-B14F-4D97-AF65-F5344CB8AC3E}">
        <p14:creationId xmlns:p14="http://schemas.microsoft.com/office/powerpoint/2010/main" val="3988728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xfrm>
            <a:off x="422275" y="1243013"/>
            <a:ext cx="5961063" cy="3354387"/>
          </a:xfrm>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病原体</a:t>
            </a:r>
            <a:r>
              <a:rPr kumimoji="1" lang="en-US" altLang="ja-JP" sz="1200" kern="1200" dirty="0" smtClean="0">
                <a:solidFill>
                  <a:schemeClr val="tx1"/>
                </a:solidFill>
                <a:effectLst/>
                <a:latin typeface="+mn-lt"/>
                <a:ea typeface="+mn-ea"/>
                <a:cs typeface="+mn-cs"/>
              </a:rPr>
              <a:t>】</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精液・膣分泌液・血液等の体液、性器や口等の粘膜やその周辺の皮膚に存在する。</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感染経路</a:t>
            </a:r>
            <a:r>
              <a:rPr kumimoji="1" lang="en-US" altLang="ja-JP" sz="1200" kern="1200" dirty="0" smtClean="0">
                <a:solidFill>
                  <a:schemeClr val="tx1"/>
                </a:solidFill>
                <a:effectLst/>
                <a:latin typeface="+mn-lt"/>
                <a:ea typeface="+mn-ea"/>
                <a:cs typeface="+mn-cs"/>
              </a:rPr>
              <a:t>】</a:t>
            </a:r>
            <a:endParaRPr kumimoji="1" lang="en-US" altLang="ja-JP" sz="1200" kern="1200" baseline="0" dirty="0" smtClean="0">
              <a:solidFill>
                <a:schemeClr val="tx1"/>
              </a:solidFill>
              <a:effectLst/>
              <a:latin typeface="+mn-lt"/>
              <a:ea typeface="+mn-ea"/>
              <a:cs typeface="+mn-cs"/>
            </a:endParaRPr>
          </a:p>
          <a:p>
            <a:r>
              <a:rPr kumimoji="1" lang="ja-JP" altLang="en-US" sz="1200" kern="1200" baseline="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細菌や原虫等の病原体を含む精液や膣分泌液、血液等が、口や性器の粘膜、皮膚等に接触することで起こる（主に性的接触の際に粘膜から病原体が侵入することによる）。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fld id="{739EC19A-9CAB-4B40-9970-EA2D0B8B0060}" type="slidenum">
              <a:rPr lang="en-US" altLang="ja-JP" sz="1200" b="0"/>
              <a:pPr eaLnBrk="1" hangingPunct="1"/>
              <a:t>56</a:t>
            </a:fld>
            <a:endParaRPr lang="en-US" altLang="ja-JP" sz="1200" b="0"/>
          </a:p>
        </p:txBody>
      </p:sp>
    </p:spTree>
    <p:extLst>
      <p:ext uri="{BB962C8B-B14F-4D97-AF65-F5344CB8AC3E}">
        <p14:creationId xmlns:p14="http://schemas.microsoft.com/office/powerpoint/2010/main" val="851552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xfrm>
            <a:off x="422275" y="1243013"/>
            <a:ext cx="5961063" cy="3354387"/>
          </a:xfrm>
          <a:ln/>
        </p:spPr>
      </p:sp>
      <p:sp>
        <p:nvSpPr>
          <p:cNvPr id="604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グラフから、男性よりも女性の方が性感染症に感染している人が多いことがわかりました。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なぜ、男性よりも女性の方が、性感染症に感染している人が多いのでしょうか。</a:t>
            </a:r>
            <a:endParaRPr lang="ja-JP" altLang="en-US" dirty="0" smtClean="0">
              <a:latin typeface="Arial" panose="020B0604020202020204" pitchFamily="34" charset="0"/>
            </a:endParaRPr>
          </a:p>
        </p:txBody>
      </p:sp>
      <p:sp>
        <p:nvSpPr>
          <p:cNvPr id="604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defTabSz="912813"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defTabSz="912813"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fld id="{C9A34C1C-B73B-43BF-BD40-0048956C721F}" type="slidenum">
              <a:rPr lang="en-US" altLang="ja-JP" sz="1200" b="0">
                <a:ea typeface="ＭＳ Ｐゴシック" panose="020B0600070205080204" pitchFamily="50" charset="-128"/>
              </a:rPr>
              <a:pPr eaLnBrk="1" hangingPunct="1"/>
              <a:t>57</a:t>
            </a:fld>
            <a:endParaRPr lang="en-US" altLang="ja-JP" sz="1200" b="0">
              <a:ea typeface="ＭＳ Ｐゴシック" panose="020B0600070205080204" pitchFamily="50" charset="-128"/>
            </a:endParaRPr>
          </a:p>
        </p:txBody>
      </p:sp>
    </p:spTree>
    <p:extLst>
      <p:ext uri="{BB962C8B-B14F-4D97-AF65-F5344CB8AC3E}">
        <p14:creationId xmlns:p14="http://schemas.microsoft.com/office/powerpoint/2010/main" val="369462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xfrm>
            <a:off x="422275" y="1243013"/>
            <a:ext cx="5961063" cy="3354387"/>
          </a:xfrm>
          <a:ln/>
        </p:spPr>
      </p:sp>
      <p:sp>
        <p:nvSpPr>
          <p:cNvPr id="3584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　図は男性器と女性器の断面図です。粘膜にあたるところはどこでしょうか。</a:t>
            </a:r>
            <a:endParaRPr lang="en-US" altLang="ja-JP" dirty="0" smtClean="0">
              <a:latin typeface="Arial" panose="020B0604020202020204" pitchFamily="34" charset="0"/>
            </a:endParaRPr>
          </a:p>
          <a:p>
            <a:r>
              <a:rPr lang="ja-JP" altLang="en-US" dirty="0" smtClean="0">
                <a:latin typeface="Arial" panose="020B0604020202020204" pitchFamily="34" charset="0"/>
              </a:rPr>
              <a:t>　男性では陰茎の先・肛門、女性では尿道・膣・肛門が粘膜です。</a:t>
            </a:r>
            <a:endParaRPr lang="en-US" altLang="ja-JP" dirty="0" smtClean="0">
              <a:latin typeface="Arial" panose="020B0604020202020204" pitchFamily="34" charset="0"/>
            </a:endParaRPr>
          </a:p>
          <a:p>
            <a:r>
              <a:rPr lang="ja-JP" altLang="en-US" dirty="0" smtClean="0">
                <a:latin typeface="Arial" panose="020B0604020202020204" pitchFamily="34" charset="0"/>
              </a:rPr>
              <a:t>　男性に比べ、女性の膣の粘膜の広さは</a:t>
            </a:r>
            <a:r>
              <a:rPr lang="en-US" altLang="ja-JP" dirty="0" smtClean="0">
                <a:latin typeface="Arial" panose="020B0604020202020204" pitchFamily="34" charset="0"/>
              </a:rPr>
              <a:t>100</a:t>
            </a:r>
            <a:r>
              <a:rPr lang="ja-JP" altLang="en-US" dirty="0" smtClean="0">
                <a:latin typeface="Arial" panose="020B0604020202020204" pitchFamily="34" charset="0"/>
              </a:rPr>
              <a:t>倍以上もあります。</a:t>
            </a:r>
            <a:endParaRPr lang="en-US" altLang="ja-JP" dirty="0" smtClean="0">
              <a:latin typeface="Arial" panose="020B0604020202020204" pitchFamily="34" charset="0"/>
            </a:endParaRPr>
          </a:p>
          <a:p>
            <a:r>
              <a:rPr lang="ja-JP" altLang="en-US" dirty="0" smtClean="0">
                <a:latin typeface="Arial" panose="020B0604020202020204" pitchFamily="34" charset="0"/>
              </a:rPr>
              <a:t>　そのため、男性よりも女性の方が、性感染症に感染しやすい体のつくりになっています。</a:t>
            </a:r>
          </a:p>
        </p:txBody>
      </p:sp>
      <p:sp>
        <p:nvSpPr>
          <p:cNvPr id="3584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fld id="{04D6D138-34C3-4DD2-A45F-7E30EA27AF9A}" type="slidenum">
              <a:rPr lang="en-US" altLang="ja-JP" sz="1200" b="0"/>
              <a:pPr eaLnBrk="1" hangingPunct="1"/>
              <a:t>58</a:t>
            </a:fld>
            <a:endParaRPr lang="en-US" altLang="ja-JP" sz="1200" b="0"/>
          </a:p>
        </p:txBody>
      </p:sp>
    </p:spTree>
    <p:extLst>
      <p:ext uri="{BB962C8B-B14F-4D97-AF65-F5344CB8AC3E}">
        <p14:creationId xmlns:p14="http://schemas.microsoft.com/office/powerpoint/2010/main" val="2162422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xfrm>
            <a:off x="422275" y="1243013"/>
            <a:ext cx="5961063" cy="3354387"/>
          </a:xfrm>
          <a:ln/>
        </p:spPr>
      </p:sp>
      <p:sp>
        <p:nvSpPr>
          <p:cNvPr id="327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327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fld id="{604561EB-DFB3-4CF7-8B96-BB15E5F0A6B6}" type="slidenum">
              <a:rPr lang="en-US" altLang="ja-JP" sz="1200" b="0"/>
              <a:pPr eaLnBrk="1" hangingPunct="1"/>
              <a:t>59</a:t>
            </a:fld>
            <a:endParaRPr lang="en-US" altLang="ja-JP" sz="1200" b="0"/>
          </a:p>
        </p:txBody>
      </p:sp>
    </p:spTree>
    <p:extLst>
      <p:ext uri="{BB962C8B-B14F-4D97-AF65-F5344CB8AC3E}">
        <p14:creationId xmlns:p14="http://schemas.microsoft.com/office/powerpoint/2010/main" val="959761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a:xfrm>
            <a:off x="422275" y="1243013"/>
            <a:ext cx="5961063" cy="3354387"/>
          </a:xfrm>
          <a:ln/>
        </p:spPr>
      </p:sp>
      <p:sp>
        <p:nvSpPr>
          <p:cNvPr id="3789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　男女の性器の仕組みが違うように、男女に出る症状が違う場合があります。</a:t>
            </a:r>
            <a:endParaRPr lang="en-US" altLang="ja-JP" dirty="0" smtClean="0">
              <a:latin typeface="Arial" panose="020B0604020202020204" pitchFamily="34" charset="0"/>
            </a:endParaRPr>
          </a:p>
        </p:txBody>
      </p:sp>
      <p:sp>
        <p:nvSpPr>
          <p:cNvPr id="3789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4F32B9-2755-46B6-A276-2D295C163C19}"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67203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女性の骨盤のあたりには、赤ちゃんを育む子宮があります。</a:t>
            </a:r>
            <a:endParaRPr kumimoji="1" lang="en-US" altLang="ja-JP" dirty="0" smtClean="0"/>
          </a:p>
          <a:p>
            <a:r>
              <a:rPr kumimoji="1" lang="ja-JP" altLang="en-US" dirty="0" smtClean="0"/>
              <a:t>　子宮の中の胎児は、誕生直前には、身長約</a:t>
            </a:r>
            <a:r>
              <a:rPr kumimoji="1" lang="en-US" altLang="ja-JP" dirty="0" smtClean="0"/>
              <a:t>50cm</a:t>
            </a:r>
            <a:r>
              <a:rPr kumimoji="1" lang="ja-JP" altLang="en-US" dirty="0" err="1" smtClean="0"/>
              <a:t>、</a:t>
            </a:r>
            <a:r>
              <a:rPr kumimoji="1" lang="ja-JP" altLang="en-US" dirty="0" smtClean="0"/>
              <a:t>体重約</a:t>
            </a:r>
            <a:r>
              <a:rPr kumimoji="1" lang="en-US" altLang="ja-JP" dirty="0" smtClean="0"/>
              <a:t>3000</a:t>
            </a:r>
            <a:r>
              <a:rPr kumimoji="1" lang="ja-JP" altLang="en-US" dirty="0" err="1" smtClean="0"/>
              <a:t>ｇ</a:t>
            </a:r>
            <a:r>
              <a:rPr kumimoji="1" lang="ja-JP" altLang="en-US" dirty="0" smtClean="0"/>
              <a:t>になります。</a:t>
            </a:r>
            <a:endParaRPr kumimoji="1" lang="en-US" altLang="ja-JP" dirty="0" smtClean="0"/>
          </a:p>
          <a:p>
            <a:r>
              <a:rPr kumimoji="1" lang="ja-JP" altLang="en-US" dirty="0" smtClean="0"/>
              <a:t>　この大きさの胎児が入った子宮をおなかの中でしっかり支えて守るため、女性の骨盤は横幅が広く円に近い形になっています。</a:t>
            </a:r>
            <a:endParaRPr kumimoji="1" lang="en-US" altLang="ja-JP" dirty="0" smtClean="0"/>
          </a:p>
          <a:p>
            <a:r>
              <a:rPr kumimoji="1" lang="ja-JP" altLang="en-US" dirty="0" smtClean="0"/>
              <a:t>　また、赤ちゃんが生まれるときにも骨盤の間を通るので、赤ちゃんの頭が通りやすいように腰幅が広くなっています。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6</a:t>
            </a:fld>
            <a:endParaRPr kumimoji="1" lang="ja-JP" altLang="en-US"/>
          </a:p>
        </p:txBody>
      </p:sp>
    </p:spTree>
    <p:extLst>
      <p:ext uri="{BB962C8B-B14F-4D97-AF65-F5344CB8AC3E}">
        <p14:creationId xmlns:p14="http://schemas.microsoft.com/office/powerpoint/2010/main" val="19936806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xfrm>
            <a:off x="422275" y="1243013"/>
            <a:ext cx="5961063" cy="3354387"/>
          </a:xfrm>
          <a:ln/>
        </p:spPr>
      </p:sp>
      <p:sp>
        <p:nvSpPr>
          <p:cNvPr id="389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89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defRPr/>
            </a:pPr>
            <a:fld id="{E740A00D-89BC-41D2-A09F-AC3B44F73715}" type="slidenum">
              <a:rPr lang="en-US" altLang="ja-JP" sz="1200" b="0">
                <a:solidFill>
                  <a:prstClr val="black"/>
                </a:solidFill>
              </a:rPr>
              <a:pPr eaLnBrk="1" hangingPunct="1">
                <a:defRPr/>
              </a:pPr>
              <a:t>61</a:t>
            </a:fld>
            <a:endParaRPr lang="en-US" altLang="ja-JP" sz="1200" b="0">
              <a:solidFill>
                <a:prstClr val="black"/>
              </a:solidFill>
            </a:endParaRPr>
          </a:p>
        </p:txBody>
      </p:sp>
    </p:spTree>
    <p:extLst>
      <p:ext uri="{BB962C8B-B14F-4D97-AF65-F5344CB8AC3E}">
        <p14:creationId xmlns:p14="http://schemas.microsoft.com/office/powerpoint/2010/main" val="2311306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xfrm>
            <a:off x="422275" y="1243013"/>
            <a:ext cx="5961063" cy="3354387"/>
          </a:xfrm>
          <a:ln/>
        </p:spPr>
      </p:sp>
      <p:sp>
        <p:nvSpPr>
          <p:cNvPr id="389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89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40A00D-89BC-41D2-A09F-AC3B44F73715}"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81123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xfrm>
            <a:off x="422275" y="1243013"/>
            <a:ext cx="5961063" cy="3354387"/>
          </a:xfrm>
          <a:ln/>
        </p:spPr>
      </p:sp>
      <p:sp>
        <p:nvSpPr>
          <p:cNvPr id="389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89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40A00D-89BC-41D2-A09F-AC3B44F73715}"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818577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xfrm>
            <a:off x="422275" y="1243013"/>
            <a:ext cx="5961063" cy="3354387"/>
          </a:xfrm>
          <a:ln/>
        </p:spPr>
      </p:sp>
      <p:sp>
        <p:nvSpPr>
          <p:cNvPr id="389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89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40A00D-89BC-41D2-A09F-AC3B44F73715}"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5105291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xfrm>
            <a:off x="422275" y="1243013"/>
            <a:ext cx="5961063" cy="3354387"/>
          </a:xfrm>
          <a:ln/>
        </p:spPr>
      </p:sp>
      <p:sp>
        <p:nvSpPr>
          <p:cNvPr id="389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389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40A00D-89BC-41D2-A09F-AC3B44F73715}"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1925370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男性</a:t>
            </a:r>
            <a:r>
              <a:rPr kumimoji="1" lang="ja-JP" altLang="ja-JP" sz="1200" kern="1200" dirty="0" smtClean="0">
                <a:solidFill>
                  <a:schemeClr val="tx1"/>
                </a:solidFill>
                <a:effectLst/>
                <a:latin typeface="+mn-lt"/>
                <a:ea typeface="+mn-ea"/>
                <a:cs typeface="+mn-cs"/>
              </a:rPr>
              <a:t>の場合</a:t>
            </a:r>
            <a:r>
              <a:rPr kumimoji="1" lang="ja-JP" altLang="en-US" sz="1200" kern="1200" dirty="0" smtClean="0">
                <a:solidFill>
                  <a:schemeClr val="tx1"/>
                </a:solidFill>
                <a:effectLst/>
                <a:latin typeface="+mn-lt"/>
                <a:ea typeface="+mn-ea"/>
                <a:cs typeface="+mn-cs"/>
              </a:rPr>
              <a:t>でも</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放置すると、無精子症や</a:t>
            </a:r>
            <a:r>
              <a:rPr kumimoji="1" lang="ja-JP" altLang="ja-JP" sz="1200" kern="1200" dirty="0" smtClean="0">
                <a:solidFill>
                  <a:schemeClr val="tx1"/>
                </a:solidFill>
                <a:effectLst/>
                <a:latin typeface="+mn-lt"/>
                <a:ea typeface="+mn-ea"/>
                <a:cs typeface="+mn-cs"/>
              </a:rPr>
              <a:t>不妊</a:t>
            </a:r>
            <a:r>
              <a:rPr kumimoji="1" lang="ja-JP" altLang="en-US" sz="1200" kern="1200" dirty="0" smtClean="0">
                <a:solidFill>
                  <a:schemeClr val="tx1"/>
                </a:solidFill>
                <a:effectLst/>
                <a:latin typeface="+mn-lt"/>
                <a:ea typeface="+mn-ea"/>
                <a:cs typeface="+mn-cs"/>
              </a:rPr>
              <a:t>症になる場合があります</a:t>
            </a:r>
            <a:r>
              <a:rPr kumimoji="1" lang="ja-JP" altLang="ja-JP" sz="1200" kern="1200" dirty="0" smtClean="0">
                <a:solidFill>
                  <a:schemeClr val="tx1"/>
                </a:solidFill>
                <a:effectLst/>
                <a:latin typeface="+mn-lt"/>
                <a:ea typeface="+mn-ea"/>
                <a:cs typeface="+mn-cs"/>
              </a:rPr>
              <a:t>。</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66</a:t>
            </a:fld>
            <a:endParaRPr kumimoji="1" lang="ja-JP" altLang="en-US"/>
          </a:p>
        </p:txBody>
      </p:sp>
    </p:spTree>
    <p:extLst>
      <p:ext uri="{BB962C8B-B14F-4D97-AF65-F5344CB8AC3E}">
        <p14:creationId xmlns:p14="http://schemas.microsoft.com/office/powerpoint/2010/main" val="36821683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女性の場合には、男性よりも性器の粘膜の面積が広い等、解剖学的に感染の危険性が高く</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感染しても無症状の場合が多い一方で、感染すると慢性的な骨盤内炎症疾患の原因となりやすく、</a:t>
            </a:r>
            <a:r>
              <a:rPr kumimoji="1" lang="ja-JP" altLang="en-US" sz="1200" kern="1200" dirty="0" smtClean="0">
                <a:solidFill>
                  <a:schemeClr val="tx1"/>
                </a:solidFill>
                <a:effectLst/>
                <a:latin typeface="+mn-lt"/>
                <a:ea typeface="+mn-ea"/>
                <a:cs typeface="+mn-cs"/>
              </a:rPr>
              <a:t>放置すると、</a:t>
            </a:r>
            <a:r>
              <a:rPr kumimoji="1" lang="ja-JP" altLang="ja-JP" sz="1200" kern="1200" dirty="0" smtClean="0">
                <a:solidFill>
                  <a:schemeClr val="tx1"/>
                </a:solidFill>
                <a:effectLst/>
                <a:latin typeface="+mn-lt"/>
                <a:ea typeface="+mn-ea"/>
                <a:cs typeface="+mn-cs"/>
              </a:rPr>
              <a:t>不妊</a:t>
            </a:r>
            <a:r>
              <a:rPr kumimoji="1" lang="ja-JP" altLang="en-US" sz="1200" kern="1200" dirty="0" smtClean="0">
                <a:solidFill>
                  <a:schemeClr val="tx1"/>
                </a:solidFill>
                <a:effectLst/>
                <a:latin typeface="+mn-lt"/>
                <a:ea typeface="+mn-ea"/>
                <a:cs typeface="+mn-cs"/>
              </a:rPr>
              <a:t>症になる可能性</a:t>
            </a:r>
            <a:r>
              <a:rPr kumimoji="1" lang="ja-JP" altLang="ja-JP" sz="1200" kern="1200" dirty="0" smtClean="0">
                <a:solidFill>
                  <a:schemeClr val="tx1"/>
                </a:solidFill>
                <a:effectLst/>
                <a:latin typeface="+mn-lt"/>
                <a:ea typeface="+mn-ea"/>
                <a:cs typeface="+mn-cs"/>
              </a:rPr>
              <a:t>や胎児への影響が</a:t>
            </a:r>
            <a:r>
              <a:rPr kumimoji="1" lang="ja-JP" altLang="en-US" sz="1200" kern="1200" dirty="0" smtClean="0">
                <a:solidFill>
                  <a:schemeClr val="tx1"/>
                </a:solidFill>
                <a:effectLst/>
                <a:latin typeface="+mn-lt"/>
                <a:ea typeface="+mn-ea"/>
                <a:cs typeface="+mn-cs"/>
              </a:rPr>
              <a:t>出てきます</a:t>
            </a:r>
            <a:r>
              <a:rPr kumimoji="1" lang="ja-JP" altLang="ja-JP" sz="1200" kern="1200" dirty="0" smtClean="0">
                <a:solidFill>
                  <a:schemeClr val="tx1"/>
                </a:solidFill>
                <a:effectLst/>
                <a:latin typeface="+mn-lt"/>
                <a:ea typeface="+mn-ea"/>
                <a:cs typeface="+mn-cs"/>
              </a:rPr>
              <a:t>。</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67</a:t>
            </a:fld>
            <a:endParaRPr kumimoji="1" lang="ja-JP" altLang="en-US"/>
          </a:p>
        </p:txBody>
      </p:sp>
    </p:spTree>
    <p:extLst>
      <p:ext uri="{BB962C8B-B14F-4D97-AF65-F5344CB8AC3E}">
        <p14:creationId xmlns:p14="http://schemas.microsoft.com/office/powerpoint/2010/main" val="23918905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性感染症の治療を放置すると、症状がなくても病気が進行し、知らない間に重症になっていくこと（</a:t>
            </a:r>
            <a:r>
              <a:rPr kumimoji="1" lang="en-US" altLang="ja-JP" sz="1200" kern="1200" dirty="0" smtClean="0">
                <a:solidFill>
                  <a:schemeClr val="tx1"/>
                </a:solidFill>
                <a:effectLst/>
                <a:latin typeface="+mn-lt"/>
                <a:ea typeface="+mn-ea"/>
                <a:cs typeface="+mn-cs"/>
              </a:rPr>
              <a:t>HIV</a:t>
            </a:r>
            <a:r>
              <a:rPr kumimoji="1" lang="ja-JP" altLang="ja-JP" sz="1200" kern="1200" dirty="0" smtClean="0">
                <a:solidFill>
                  <a:schemeClr val="tx1"/>
                </a:solidFill>
                <a:effectLst/>
                <a:latin typeface="+mn-lt"/>
                <a:ea typeface="+mn-ea"/>
                <a:cs typeface="+mn-cs"/>
              </a:rPr>
              <a:t>など死に至る感染症もある）、男女とも不妊の原因となること、胎児への感染（流産、早産、死産、肺炎、結膜炎、失明、</a:t>
            </a:r>
            <a:r>
              <a:rPr kumimoji="1" lang="en-US" altLang="ja-JP" sz="1200" kern="1200" dirty="0" smtClean="0">
                <a:solidFill>
                  <a:schemeClr val="tx1"/>
                </a:solidFill>
                <a:effectLst/>
                <a:latin typeface="+mn-lt"/>
                <a:ea typeface="+mn-ea"/>
                <a:cs typeface="+mn-cs"/>
              </a:rPr>
              <a:t>HIV</a:t>
            </a:r>
            <a:r>
              <a:rPr kumimoji="1" lang="ja-JP" altLang="ja-JP" sz="1200" kern="1200" dirty="0" smtClean="0">
                <a:solidFill>
                  <a:schemeClr val="tx1"/>
                </a:solidFill>
                <a:effectLst/>
                <a:latin typeface="+mn-lt"/>
                <a:ea typeface="+mn-ea"/>
                <a:cs typeface="+mn-cs"/>
              </a:rPr>
              <a:t>感染を起こす等）が起こ</a:t>
            </a:r>
            <a:r>
              <a:rPr kumimoji="1" lang="ja-JP" altLang="en-US" sz="1200" kern="1200" dirty="0" smtClean="0">
                <a:solidFill>
                  <a:schemeClr val="tx1"/>
                </a:solidFill>
                <a:effectLst/>
                <a:latin typeface="+mn-lt"/>
                <a:ea typeface="+mn-ea"/>
                <a:cs typeface="+mn-cs"/>
              </a:rPr>
              <a:t>ります</a:t>
            </a:r>
            <a:r>
              <a:rPr kumimoji="1" lang="ja-JP" altLang="ja-JP" sz="1200" kern="1200" dirty="0" smtClean="0">
                <a:solidFill>
                  <a:schemeClr val="tx1"/>
                </a:solidFill>
                <a:effectLst/>
                <a:latin typeface="+mn-lt"/>
                <a:ea typeface="+mn-ea"/>
                <a:cs typeface="+mn-cs"/>
              </a:rPr>
              <a:t>。</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68</a:t>
            </a:fld>
            <a:endParaRPr kumimoji="1" lang="ja-JP" altLang="en-US"/>
          </a:p>
        </p:txBody>
      </p:sp>
    </p:spTree>
    <p:extLst>
      <p:ext uri="{BB962C8B-B14F-4D97-AF65-F5344CB8AC3E}">
        <p14:creationId xmlns:p14="http://schemas.microsoft.com/office/powerpoint/2010/main" val="13654635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気になる症状が出た場合には、男性は泌尿器科、女性は産婦人科を受診し、診てもらうようにしましょう。</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自分が感染していることがわかったら</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必ずパートナーに伝え、同じように検査や治療が受けられるようにしましょう。</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69</a:t>
            </a:fld>
            <a:endParaRPr kumimoji="1" lang="ja-JP" altLang="en-US"/>
          </a:p>
        </p:txBody>
      </p:sp>
    </p:spTree>
    <p:extLst>
      <p:ext uri="{BB962C8B-B14F-4D97-AF65-F5344CB8AC3E}">
        <p14:creationId xmlns:p14="http://schemas.microsoft.com/office/powerpoint/2010/main" val="37626276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xfrm>
            <a:off x="422275" y="1243013"/>
            <a:ext cx="5961063" cy="3354387"/>
          </a:xfrm>
          <a:ln/>
        </p:spPr>
      </p:sp>
      <p:sp>
        <p:nvSpPr>
          <p:cNvPr id="460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　性感染症を予防するには、性的接触を避けることが最も有効です。</a:t>
            </a:r>
            <a:endParaRPr lang="en-US" altLang="ja-JP" dirty="0" smtClean="0">
              <a:latin typeface="Arial" panose="020B0604020202020204" pitchFamily="34" charset="0"/>
            </a:endParaRPr>
          </a:p>
        </p:txBody>
      </p:sp>
      <p:sp>
        <p:nvSpPr>
          <p:cNvPr id="460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fld id="{DAF714F8-713D-4E11-8F94-D88EA2F951D0}" type="slidenum">
              <a:rPr lang="en-US" altLang="ja-JP" sz="1200" b="0"/>
              <a:pPr eaLnBrk="1" hangingPunct="1"/>
              <a:t>70</a:t>
            </a:fld>
            <a:endParaRPr lang="en-US" altLang="ja-JP" sz="1200" b="0"/>
          </a:p>
        </p:txBody>
      </p:sp>
    </p:spTree>
    <p:extLst>
      <p:ext uri="{BB962C8B-B14F-4D97-AF65-F5344CB8AC3E}">
        <p14:creationId xmlns:p14="http://schemas.microsoft.com/office/powerpoint/2010/main" val="397223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422275" y="1243013"/>
            <a:ext cx="5961063" cy="3354387"/>
          </a:xfrm>
        </p:spPr>
      </p:sp>
      <p:sp>
        <p:nvSpPr>
          <p:cNvPr id="3" name="ノート プレースホルダ 2"/>
          <p:cNvSpPr>
            <a:spLocks noGrp="1"/>
          </p:cNvSpPr>
          <p:nvPr>
            <p:ph type="body" idx="1"/>
          </p:nvPr>
        </p:nvSpPr>
        <p:spPr/>
        <p:txBody>
          <a:bodyPr>
            <a:normAutofit/>
          </a:bodyPr>
          <a:lstStyle/>
          <a:p>
            <a:r>
              <a:rPr kumimoji="1" lang="ja-JP" altLang="en-US" dirty="0" smtClean="0"/>
              <a:t>　次に、二次性徴における男性の体の変化について見てみましょう。</a:t>
            </a:r>
            <a:endParaRPr kumimoji="1" lang="en-US" altLang="ja-JP" dirty="0" smtClean="0"/>
          </a:p>
          <a:p>
            <a:r>
              <a:rPr kumimoji="1" lang="ja-JP" altLang="en-US" dirty="0" smtClean="0"/>
              <a:t>　最も大きな変化は、「射精」という新しい命を作るための働きが加わることです。</a:t>
            </a:r>
            <a:endParaRPr kumimoji="1" lang="en-US" altLang="ja-JP" dirty="0" smtClean="0"/>
          </a:p>
          <a:p>
            <a:r>
              <a:rPr kumimoji="1" lang="ja-JP" altLang="en-US" dirty="0" smtClean="0"/>
              <a:t>　新しい命を作り育むために、精巣や陰茎も大きく発育してきます。</a:t>
            </a:r>
          </a:p>
        </p:txBody>
      </p:sp>
      <p:sp>
        <p:nvSpPr>
          <p:cNvPr id="4" name="スライド番号プレースホルダ 3"/>
          <p:cNvSpPr>
            <a:spLocks noGrp="1"/>
          </p:cNvSpPr>
          <p:nvPr>
            <p:ph type="sldNum" sz="quarter" idx="10"/>
          </p:nvPr>
        </p:nvSpPr>
        <p:spPr/>
        <p:txBody>
          <a:bodyPr/>
          <a:lstStyle/>
          <a:p>
            <a:fld id="{75580EFE-B856-47C8-B6D5-22D166A93F25}" type="slidenum">
              <a:rPr kumimoji="1" lang="ja-JP" altLang="en-US" smtClean="0"/>
              <a:pPr/>
              <a:t>7</a:t>
            </a:fld>
            <a:endParaRPr kumimoji="1" lang="ja-JP" altLang="en-US"/>
          </a:p>
        </p:txBody>
      </p:sp>
    </p:spTree>
    <p:extLst>
      <p:ext uri="{BB962C8B-B14F-4D97-AF65-F5344CB8AC3E}">
        <p14:creationId xmlns:p14="http://schemas.microsoft.com/office/powerpoint/2010/main" val="1257715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xfrm>
            <a:off x="422275" y="1243013"/>
            <a:ext cx="5961063" cy="3354387"/>
          </a:xfrm>
          <a:ln/>
        </p:spPr>
      </p:sp>
      <p:sp>
        <p:nvSpPr>
          <p:cNvPr id="460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　性行為をする上での、性感染症の予防方法としては、「コンドームの使用」があります。</a:t>
            </a:r>
            <a:endParaRPr lang="en-US" altLang="ja-JP" dirty="0" smtClean="0">
              <a:latin typeface="Arial" panose="020B0604020202020204" pitchFamily="34" charset="0"/>
            </a:endParaRPr>
          </a:p>
          <a:p>
            <a:r>
              <a:rPr kumimoji="1" lang="ja-JP" altLang="en-US" sz="1200" kern="1200" dirty="0" smtClean="0">
                <a:solidFill>
                  <a:schemeClr val="tx1"/>
                </a:solidFill>
                <a:effectLst/>
                <a:latin typeface="Arial" panose="020B0604020202020204" pitchFamily="34" charset="0"/>
                <a:ea typeface="+mn-ea"/>
                <a:cs typeface="+mn-cs"/>
              </a:rPr>
              <a:t>　</a:t>
            </a:r>
            <a:r>
              <a:rPr kumimoji="1" lang="ja-JP" altLang="en-US" sz="1200" kern="1200" dirty="0" smtClean="0">
                <a:solidFill>
                  <a:schemeClr val="tx1"/>
                </a:solidFill>
                <a:effectLst/>
                <a:latin typeface="+mn-lt"/>
                <a:ea typeface="+mn-ea"/>
                <a:cs typeface="+mn-cs"/>
              </a:rPr>
              <a:t>コンドームを使用することで、粘膜や精液などが接することを避けることで、予防することができます。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性行為の時には最初からコンドームを使用し、直接粘膜や精液などが</a:t>
            </a:r>
            <a:r>
              <a:rPr kumimoji="1" lang="ja-JP" altLang="en-US" sz="1200" kern="1200" dirty="0" smtClean="0">
                <a:solidFill>
                  <a:schemeClr val="tx1"/>
                </a:solidFill>
                <a:effectLst/>
                <a:latin typeface="+mn-lt"/>
                <a:ea typeface="+mn-ea"/>
                <a:cs typeface="+mn-cs"/>
              </a:rPr>
              <a:t>触れ合わないようにすることが大切です。</a:t>
            </a:r>
            <a:endParaRPr kumimoji="1" lang="ja-JP" altLang="ja-JP" sz="1200" kern="1200" dirty="0" smtClean="0">
              <a:solidFill>
                <a:schemeClr val="tx1"/>
              </a:solidFill>
              <a:effectLst/>
              <a:latin typeface="+mn-lt"/>
              <a:ea typeface="+mn-ea"/>
              <a:cs typeface="+mn-cs"/>
            </a:endParaRPr>
          </a:p>
        </p:txBody>
      </p:sp>
      <p:sp>
        <p:nvSpPr>
          <p:cNvPr id="460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fld id="{DAF714F8-713D-4E11-8F94-D88EA2F951D0}" type="slidenum">
              <a:rPr lang="en-US" altLang="ja-JP" sz="1200" b="0"/>
              <a:pPr eaLnBrk="1" hangingPunct="1"/>
              <a:t>71</a:t>
            </a:fld>
            <a:endParaRPr lang="en-US" altLang="ja-JP" sz="1200" b="0"/>
          </a:p>
        </p:txBody>
      </p:sp>
    </p:spTree>
    <p:extLst>
      <p:ext uri="{BB962C8B-B14F-4D97-AF65-F5344CB8AC3E}">
        <p14:creationId xmlns:p14="http://schemas.microsoft.com/office/powerpoint/2010/main" val="26593280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422275" y="1243013"/>
            <a:ext cx="5961063" cy="3354387"/>
          </a:xfrm>
          <a:ln/>
        </p:spPr>
      </p:sp>
      <p:sp>
        <p:nvSpPr>
          <p:cNvPr id="471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latin typeface="Arial" panose="020B0604020202020204" pitchFamily="34" charset="0"/>
              </a:rPr>
              <a:t>　予防方法があるのに、どうして</a:t>
            </a:r>
            <a:r>
              <a:rPr lang="en-US" altLang="ja-JP" dirty="0" smtClean="0">
                <a:latin typeface="Arial" panose="020B0604020202020204" pitchFamily="34" charset="0"/>
              </a:rPr>
              <a:t>20</a:t>
            </a:r>
            <a:r>
              <a:rPr lang="ja-JP" altLang="en-US" dirty="0" smtClean="0">
                <a:latin typeface="Arial" panose="020B0604020202020204" pitchFamily="34" charset="0"/>
              </a:rPr>
              <a:t>代の若者の間で性感染症が流行しているのでしょうか。</a:t>
            </a:r>
            <a:endParaRPr lang="en-US" altLang="ja-JP" dirty="0" smtClean="0">
              <a:latin typeface="Arial" panose="020B0604020202020204" pitchFamily="34" charset="0"/>
            </a:endParaRPr>
          </a:p>
          <a:p>
            <a:endParaRPr lang="ja-JP" altLang="en-US" dirty="0" smtClean="0">
              <a:latin typeface="Arial" panose="020B0604020202020204" pitchFamily="34" charset="0"/>
            </a:endParaRPr>
          </a:p>
        </p:txBody>
      </p:sp>
      <p:sp>
        <p:nvSpPr>
          <p:cNvPr id="471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fld id="{FF01AAF3-CEE1-428E-83A0-556186F651A8}" type="slidenum">
              <a:rPr lang="en-US" altLang="ja-JP" sz="1200" b="0"/>
              <a:pPr eaLnBrk="1" hangingPunct="1"/>
              <a:t>72</a:t>
            </a:fld>
            <a:endParaRPr lang="en-US" altLang="ja-JP" sz="1200" b="0"/>
          </a:p>
        </p:txBody>
      </p:sp>
    </p:spTree>
    <p:extLst>
      <p:ext uri="{BB962C8B-B14F-4D97-AF65-F5344CB8AC3E}">
        <p14:creationId xmlns:p14="http://schemas.microsoft.com/office/powerpoint/2010/main" val="3455089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D84DD9E7-78DA-4D11-81B7-19EBF5A45EB2}" type="slidenum">
              <a:rPr lang="en-US" altLang="ja-JP">
                <a:ea typeface="ＭＳ Ｐゴシック" panose="020B0600070205080204" pitchFamily="50" charset="-128"/>
              </a:rPr>
              <a:pPr eaLnBrk="1" hangingPunct="1">
                <a:spcBef>
                  <a:spcPct val="0"/>
                </a:spcBef>
              </a:pPr>
              <a:t>73</a:t>
            </a:fld>
            <a:endParaRPr lang="en-US" altLang="ja-JP">
              <a:ea typeface="ＭＳ Ｐゴシック" panose="020B0600070205080204" pitchFamily="50" charset="-128"/>
            </a:endParaRPr>
          </a:p>
        </p:txBody>
      </p:sp>
      <p:sp>
        <p:nvSpPr>
          <p:cNvPr id="95235" name="Rectangle 2"/>
          <p:cNvSpPr>
            <a:spLocks noGrp="1" noRot="1" noChangeAspect="1" noChangeArrowheads="1" noTextEdit="1"/>
          </p:cNvSpPr>
          <p:nvPr>
            <p:ph type="sldImg"/>
          </p:nvPr>
        </p:nvSpPr>
        <p:spPr>
          <a:xfrm>
            <a:off x="685800" y="1143000"/>
            <a:ext cx="5486400" cy="3086100"/>
          </a:xfrm>
          <a:ln/>
        </p:spPr>
      </p:sp>
      <p:sp>
        <p:nvSpPr>
          <p:cNvPr id="95236" name="Rectangle 3"/>
          <p:cNvSpPr>
            <a:spLocks noGrp="1" noChangeArrowheads="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全国の１万３千人の大学生への調査結果で、過去１年間に性感染症に感染した人の半分以上は、性行為をした相手は１人だけでした。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つまり、相手が１人でも、感染する可能性は十分あるということです。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１人の人との性行為の背後には、自分には直接関わりがない人からもたらされたウイルスが何人もの人を介して、自分の元へもたらされ感染する可能性があります。</a:t>
            </a:r>
          </a:p>
          <a:p>
            <a:r>
              <a:rPr kumimoji="1" lang="en-US" altLang="ja-JP" sz="1200" kern="1200" dirty="0" smtClean="0">
                <a:solidFill>
                  <a:schemeClr val="tx1"/>
                </a:solidFill>
                <a:effectLst/>
                <a:latin typeface="+mn-lt"/>
                <a:ea typeface="+mn-ea"/>
                <a:cs typeface="+mn-cs"/>
              </a:rPr>
              <a:t> </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性感染症は、性的関係を持つことによって、誰にでも感染する可能性がある病気です。</a:t>
            </a:r>
          </a:p>
          <a:p>
            <a:r>
              <a:rPr kumimoji="1" lang="ja-JP" altLang="ja-JP" sz="1200" kern="1200" dirty="0" smtClean="0">
                <a:solidFill>
                  <a:schemeClr val="tx1"/>
                </a:solidFill>
                <a:effectLst/>
                <a:latin typeface="+mn-lt"/>
                <a:ea typeface="+mn-ea"/>
                <a:cs typeface="+mn-cs"/>
              </a:rPr>
              <a:t>　・病気について知らず正しい予防法がとられていない現状があること</a:t>
            </a:r>
          </a:p>
          <a:p>
            <a:r>
              <a:rPr kumimoji="1" lang="ja-JP" altLang="ja-JP" sz="1200" kern="1200" dirty="0" smtClean="0">
                <a:solidFill>
                  <a:schemeClr val="tx1"/>
                </a:solidFill>
                <a:effectLst/>
                <a:latin typeface="+mn-lt"/>
                <a:ea typeface="+mn-ea"/>
                <a:cs typeface="+mn-cs"/>
              </a:rPr>
              <a:t>　・無症状である場合も多く、感染しても気がつかないこと</a:t>
            </a:r>
          </a:p>
          <a:p>
            <a:r>
              <a:rPr kumimoji="1" lang="ja-JP" altLang="ja-JP" sz="1200" kern="1200" dirty="0" smtClean="0">
                <a:solidFill>
                  <a:schemeClr val="tx1"/>
                </a:solidFill>
                <a:effectLst/>
                <a:latin typeface="+mn-lt"/>
                <a:ea typeface="+mn-ea"/>
                <a:cs typeface="+mn-cs"/>
              </a:rPr>
              <a:t>　・気がつかなかったり恥ずかしいという感情から、検査や治療を積極的に受ける人が少ないこと</a:t>
            </a:r>
          </a:p>
          <a:p>
            <a:r>
              <a:rPr kumimoji="1" lang="ja-JP" altLang="ja-JP" sz="1200" kern="1200" dirty="0" smtClean="0">
                <a:solidFill>
                  <a:schemeClr val="tx1"/>
                </a:solidFill>
                <a:effectLst/>
                <a:latin typeface="+mn-lt"/>
                <a:ea typeface="+mn-ea"/>
                <a:cs typeface="+mn-cs"/>
              </a:rPr>
              <a:t>　・知らない間に感染を広めていること（特に男性は自分が感染源だと気づかないまま知らない間にパートナーに感染させてしまうこと）</a:t>
            </a:r>
          </a:p>
          <a:p>
            <a:r>
              <a:rPr kumimoji="1" lang="ja-JP" altLang="ja-JP" sz="1200" kern="1200" dirty="0" smtClean="0">
                <a:solidFill>
                  <a:schemeClr val="tx1"/>
                </a:solidFill>
                <a:effectLst/>
                <a:latin typeface="+mn-lt"/>
                <a:ea typeface="+mn-ea"/>
                <a:cs typeface="+mn-cs"/>
              </a:rPr>
              <a:t>　・自分には関係ないという気持ちから、感染予防への意識が低いこと</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等が、感染拡大の背景にあります。</a:t>
            </a:r>
          </a:p>
        </p:txBody>
      </p:sp>
    </p:spTree>
    <p:extLst>
      <p:ext uri="{BB962C8B-B14F-4D97-AF65-F5344CB8AC3E}">
        <p14:creationId xmlns:p14="http://schemas.microsoft.com/office/powerpoint/2010/main" val="17706690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性感染症を予防するためには、性行為をすれば誰でも感染する可能性がある病気であることや予防方法などについての正しい知識を持つこと、性感染症の予防や治療について話し合える関係、お互いの体の健康を思いやれる関係を、パートナーと築くことが大切です。</a:t>
            </a:r>
            <a:endParaRPr kumimoji="1" lang="ja-JP" altLang="en-US" dirty="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74</a:t>
            </a:fld>
            <a:endParaRPr kumimoji="1" lang="ja-JP" altLang="en-US"/>
          </a:p>
        </p:txBody>
      </p:sp>
    </p:spTree>
    <p:extLst>
      <p:ext uri="{BB962C8B-B14F-4D97-AF65-F5344CB8AC3E}">
        <p14:creationId xmlns:p14="http://schemas.microsoft.com/office/powerpoint/2010/main" val="3825043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75</a:t>
            </a:fld>
            <a:endParaRPr kumimoji="1" lang="ja-JP" altLang="en-US"/>
          </a:p>
        </p:txBody>
      </p:sp>
    </p:spTree>
    <p:extLst>
      <p:ext uri="{BB962C8B-B14F-4D97-AF65-F5344CB8AC3E}">
        <p14:creationId xmlns:p14="http://schemas.microsoft.com/office/powerpoint/2010/main" val="15055790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mtClean="0"/>
              <a:t>次の</a:t>
            </a:r>
            <a:r>
              <a:rPr kumimoji="1" lang="ja-JP" altLang="en-US" dirty="0" smtClean="0"/>
              <a:t>３</a:t>
            </a:r>
            <a:r>
              <a:rPr kumimoji="1" lang="ja-JP" altLang="en-US" smtClean="0"/>
              <a:t>つの</a:t>
            </a:r>
            <a:r>
              <a:rPr kumimoji="1" lang="ja-JP" altLang="en-US" dirty="0" smtClean="0"/>
              <a:t>ケースを</a:t>
            </a:r>
            <a:r>
              <a:rPr kumimoji="1" lang="ja-JP" altLang="en-US" smtClean="0"/>
              <a:t>見て、２人の関係についてどう思うか、考えてみましょう。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76</a:t>
            </a:fld>
            <a:endParaRPr kumimoji="1" lang="ja-JP" altLang="en-US"/>
          </a:p>
        </p:txBody>
      </p:sp>
    </p:spTree>
    <p:extLst>
      <p:ext uri="{BB962C8B-B14F-4D97-AF65-F5344CB8AC3E}">
        <p14:creationId xmlns:p14="http://schemas.microsoft.com/office/powerpoint/2010/main" val="7737557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思春期特有のパートナーとの関係のみに人間関係が偏りがちな側面や、好きという気持ちを優先させるあまり自分の意見を言えない、断れないといった自分の心の在り方にも目を向けられるように指導し、将来、互いが自立した関係性の中で人間関係を結んでいくことの大切さに気</a:t>
            </a:r>
            <a:r>
              <a:rPr kumimoji="1" lang="ja-JP" altLang="en-US" sz="1200" kern="1200" dirty="0" smtClean="0">
                <a:solidFill>
                  <a:schemeClr val="tx1"/>
                </a:solidFill>
                <a:effectLst/>
                <a:latin typeface="+mn-lt"/>
                <a:ea typeface="+mn-ea"/>
                <a:cs typeface="+mn-cs"/>
              </a:rPr>
              <a:t>づ</a:t>
            </a:r>
            <a:r>
              <a:rPr kumimoji="1" lang="ja-JP" altLang="ja-JP" sz="1200" kern="1200" dirty="0" smtClean="0">
                <a:solidFill>
                  <a:schemeClr val="tx1"/>
                </a:solidFill>
                <a:effectLst/>
                <a:latin typeface="+mn-lt"/>
                <a:ea typeface="+mn-ea"/>
                <a:cs typeface="+mn-cs"/>
              </a:rPr>
              <a:t>けるようにしましょう。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83</a:t>
            </a:fld>
            <a:endParaRPr kumimoji="1" lang="ja-JP" altLang="en-US"/>
          </a:p>
        </p:txBody>
      </p:sp>
    </p:spTree>
    <p:extLst>
      <p:ext uri="{BB962C8B-B14F-4D97-AF65-F5344CB8AC3E}">
        <p14:creationId xmlns:p14="http://schemas.microsoft.com/office/powerpoint/2010/main" val="268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こ</a:t>
            </a:r>
            <a:r>
              <a:rPr kumimoji="1" lang="ja-JP" altLang="ja-JP" sz="1200" kern="1200" dirty="0" smtClean="0">
                <a:solidFill>
                  <a:schemeClr val="tx1"/>
                </a:solidFill>
                <a:effectLst/>
                <a:latin typeface="+mn-lt"/>
                <a:ea typeface="+mn-ea"/>
                <a:cs typeface="+mn-cs"/>
              </a:rPr>
              <a:t>のような</a:t>
            </a:r>
            <a:r>
              <a:rPr kumimoji="1" lang="ja-JP" altLang="en-US" sz="1200" kern="1200" dirty="0" smtClean="0">
                <a:solidFill>
                  <a:schemeClr val="tx1"/>
                </a:solidFill>
                <a:effectLst/>
                <a:latin typeface="+mn-lt"/>
                <a:ea typeface="+mn-ea"/>
                <a:cs typeface="+mn-cs"/>
              </a:rPr>
              <a:t>暴力を振るう</a:t>
            </a:r>
            <a:r>
              <a:rPr kumimoji="1" lang="ja-JP" altLang="ja-JP" sz="1200" kern="1200" dirty="0" smtClean="0">
                <a:solidFill>
                  <a:schemeClr val="tx1"/>
                </a:solidFill>
                <a:effectLst/>
                <a:latin typeface="+mn-lt"/>
                <a:ea typeface="+mn-ea"/>
                <a:cs typeface="+mn-cs"/>
              </a:rPr>
              <a:t>のは、愛しているから、相手のことを考えているからではなく、自分のために相手を思い通りに</a:t>
            </a:r>
            <a:r>
              <a:rPr kumimoji="1" lang="ja-JP" altLang="en-US" sz="1200" kern="1200" dirty="0" smtClean="0">
                <a:solidFill>
                  <a:schemeClr val="tx1"/>
                </a:solidFill>
                <a:effectLst/>
                <a:latin typeface="+mn-lt"/>
                <a:ea typeface="+mn-ea"/>
                <a:cs typeface="+mn-cs"/>
              </a:rPr>
              <a:t>したいという思いの表れです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どんな理由があっても、暴力を</a:t>
            </a:r>
            <a:r>
              <a:rPr kumimoji="1" lang="ja-JP" altLang="en-US" sz="1200" kern="1200" dirty="0" smtClean="0">
                <a:solidFill>
                  <a:schemeClr val="tx1"/>
                </a:solidFill>
                <a:effectLst/>
                <a:latin typeface="+mn-lt"/>
                <a:ea typeface="+mn-ea"/>
                <a:cs typeface="+mn-cs"/>
              </a:rPr>
              <a:t>振るう</a:t>
            </a:r>
            <a:r>
              <a:rPr kumimoji="1" lang="ja-JP" altLang="ja-JP" sz="1200" kern="1200" dirty="0" smtClean="0">
                <a:solidFill>
                  <a:schemeClr val="tx1"/>
                </a:solidFill>
                <a:effectLst/>
                <a:latin typeface="+mn-lt"/>
                <a:ea typeface="+mn-ea"/>
                <a:cs typeface="+mn-cs"/>
              </a:rPr>
              <a:t>方が悪く被害者は悪くありません。</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デート</a:t>
            </a:r>
            <a:r>
              <a:rPr kumimoji="1" lang="en-US" altLang="ja-JP" sz="1200" kern="1200" dirty="0" smtClean="0">
                <a:solidFill>
                  <a:schemeClr val="tx1"/>
                </a:solidFill>
                <a:effectLst/>
                <a:latin typeface="+mn-lt"/>
                <a:ea typeface="+mn-ea"/>
                <a:cs typeface="+mn-cs"/>
              </a:rPr>
              <a:t>DV</a:t>
            </a:r>
            <a:r>
              <a:rPr kumimoji="1" lang="ja-JP" altLang="ja-JP" sz="1200" kern="1200" dirty="0" smtClean="0">
                <a:solidFill>
                  <a:schemeClr val="tx1"/>
                </a:solidFill>
                <a:effectLst/>
                <a:latin typeface="+mn-lt"/>
                <a:ea typeface="+mn-ea"/>
                <a:cs typeface="+mn-cs"/>
              </a:rPr>
              <a:t>の被害を受けない・起こさないためには、自分の意見や考えを押し付けず、お互いの違いを認め受け入れて、相手に言葉で伝えていくことが重要です。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友だちから</a:t>
            </a:r>
            <a:r>
              <a:rPr kumimoji="1" lang="ja-JP" altLang="en-US" sz="1200" kern="1200" dirty="0" smtClean="0">
                <a:solidFill>
                  <a:schemeClr val="tx1"/>
                </a:solidFill>
                <a:effectLst/>
                <a:latin typeface="+mn-lt"/>
                <a:ea typeface="+mn-ea"/>
                <a:cs typeface="+mn-cs"/>
              </a:rPr>
              <a:t>これらの暴力をパートナーに受けていると</a:t>
            </a:r>
            <a:r>
              <a:rPr kumimoji="1" lang="ja-JP" altLang="ja-JP" sz="1200" kern="1200" dirty="0" smtClean="0">
                <a:solidFill>
                  <a:schemeClr val="tx1"/>
                </a:solidFill>
                <a:effectLst/>
                <a:latin typeface="+mn-lt"/>
                <a:ea typeface="+mn-ea"/>
                <a:cs typeface="+mn-cs"/>
              </a:rPr>
              <a:t>相談された時には、先生や大人、相談機関に相談することを勧めましょう。</a:t>
            </a:r>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84</a:t>
            </a:fld>
            <a:endParaRPr kumimoji="1" lang="ja-JP" altLang="en-US"/>
          </a:p>
        </p:txBody>
      </p:sp>
    </p:spTree>
    <p:extLst>
      <p:ext uri="{BB962C8B-B14F-4D97-AF65-F5344CB8AC3E}">
        <p14:creationId xmlns:p14="http://schemas.microsoft.com/office/powerpoint/2010/main" val="5416194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大切なのは自分らしさ</a:t>
            </a:r>
            <a:r>
              <a:rPr kumimoji="1" lang="en-US" altLang="ja-JP" dirty="0" smtClean="0"/>
              <a:t>】</a:t>
            </a:r>
          </a:p>
          <a:p>
            <a:r>
              <a:rPr kumimoji="1" lang="ja-JP" altLang="en-US" dirty="0" smtClean="0"/>
              <a:t>男だから、女だから、先輩だから、年下だから</a:t>
            </a:r>
            <a:r>
              <a:rPr kumimoji="1" lang="en-US" altLang="ja-JP" dirty="0" smtClean="0"/>
              <a:t>…</a:t>
            </a:r>
            <a:r>
              <a:rPr kumimoji="1" lang="ja-JP" altLang="en-US" dirty="0" err="1" smtClean="0"/>
              <a:t>。</a:t>
            </a:r>
            <a:endParaRPr kumimoji="1" lang="ja-JP" altLang="en-US" dirty="0" smtClean="0"/>
          </a:p>
          <a:p>
            <a:r>
              <a:rPr kumimoji="1" lang="ja-JP" altLang="en-US" dirty="0" smtClean="0"/>
              <a:t>人と関係を築くとき、こんな考えが影響していませんか。</a:t>
            </a:r>
          </a:p>
          <a:p>
            <a:r>
              <a:rPr kumimoji="1" lang="ja-JP" altLang="en-US" dirty="0" smtClean="0"/>
              <a:t>しかし、一番大切なのは、“自分らしさ”です</a:t>
            </a:r>
          </a:p>
          <a:p>
            <a:r>
              <a:rPr kumimoji="1" lang="ja-JP" altLang="en-US" dirty="0" smtClean="0"/>
              <a:t>あなたの気持ち、考え、体、生き方を大切にしましょう。</a:t>
            </a:r>
            <a:endParaRPr kumimoji="1" lang="en-US" altLang="ja-JP" dirty="0" smtClean="0"/>
          </a:p>
          <a:p>
            <a:r>
              <a:rPr kumimoji="1" lang="ja-JP" altLang="en-US" dirty="0" smtClean="0"/>
              <a:t>人はみんな生まれながらにして、一人ひとり大切にされるべき存在です。</a:t>
            </a:r>
            <a:endParaRPr kumimoji="1" lang="en-US" altLang="ja-JP" dirty="0" smtClean="0"/>
          </a:p>
          <a:p>
            <a:r>
              <a:rPr kumimoji="1" lang="ja-JP" altLang="en-US" dirty="0" smtClean="0"/>
              <a:t>また、自分を大切にする気持ちを持っていないと、暴力を振るわれたとき、相手に対してはっきり「</a:t>
            </a:r>
            <a:r>
              <a:rPr kumimoji="1" lang="en-US" altLang="ja-JP" dirty="0" smtClean="0"/>
              <a:t>NO</a:t>
            </a:r>
            <a:r>
              <a:rPr kumimoji="1" lang="ja-JP" altLang="en-US" dirty="0" smtClean="0"/>
              <a:t>」の意思表示をすることが難しくなります。</a:t>
            </a:r>
            <a:endParaRPr kumimoji="1" lang="en-US" altLang="ja-JP" dirty="0" smtClean="0"/>
          </a:p>
          <a:p>
            <a:r>
              <a:rPr kumimoji="1" lang="ja-JP" altLang="en-US" dirty="0" smtClean="0"/>
              <a:t>自分の気持ち、自分の体を大切にする気持ちを持ちましょう。</a:t>
            </a:r>
            <a:endParaRPr kumimoji="1" lang="en-US" altLang="ja-JP" dirty="0" smtClean="0"/>
          </a:p>
          <a:p>
            <a:endParaRPr kumimoji="1" lang="en-US" altLang="ja-JP" dirty="0" smtClean="0"/>
          </a:p>
          <a:p>
            <a:r>
              <a:rPr kumimoji="1" lang="en-US" altLang="ja-JP" dirty="0" smtClean="0"/>
              <a:t>【</a:t>
            </a:r>
            <a:r>
              <a:rPr kumimoji="1" lang="ja-JP" altLang="en-US" dirty="0" smtClean="0"/>
              <a:t>気持ちを伝える工夫</a:t>
            </a:r>
            <a:r>
              <a:rPr kumimoji="1" lang="en-US" altLang="ja-JP" dirty="0" smtClean="0"/>
              <a:t>】</a:t>
            </a:r>
          </a:p>
          <a:p>
            <a:r>
              <a:rPr kumimoji="1" lang="ja-JP" altLang="en-US" dirty="0" smtClean="0"/>
              <a:t>自分のことを大切に思う気持ちと同じように、相手への思いやりの心、相手を大切にする心を常に持つことも大事です。</a:t>
            </a:r>
            <a:endParaRPr kumimoji="1" lang="en-US" altLang="ja-JP" dirty="0" smtClean="0"/>
          </a:p>
          <a:p>
            <a:r>
              <a:rPr kumimoji="1" lang="ja-JP" altLang="en-US" dirty="0" smtClean="0"/>
              <a:t>相手の話に耳を傾けましょう。</a:t>
            </a:r>
            <a:endParaRPr kumimoji="1" lang="en-US" altLang="ja-JP" dirty="0" smtClean="0"/>
          </a:p>
          <a:p>
            <a:r>
              <a:rPr kumimoji="1" lang="ja-JP" altLang="en-US" dirty="0" smtClean="0"/>
              <a:t>意見の“違い”にぶつかったとき、「私（僕）はこう思う、こう感じる」と、自分を主語にして気持ちを伝えてみましょう。</a:t>
            </a:r>
          </a:p>
          <a:p>
            <a:r>
              <a:rPr kumimoji="1" lang="ja-JP" altLang="en-US" dirty="0" smtClean="0"/>
              <a:t>自分の意見や考えを押しつけず、相手が自分と異なる意見や考えを持っていたとしても、まずはそういった違いがあるということを認め、受け入れましょう。</a:t>
            </a:r>
            <a:endParaRPr kumimoji="1" lang="en-US" altLang="ja-JP" dirty="0" smtClean="0"/>
          </a:p>
          <a:p>
            <a:r>
              <a:rPr kumimoji="1" lang="ja-JP" altLang="en-US" dirty="0" smtClean="0"/>
              <a:t>そして、自分はどう思うのか、相手に伝えましょう。</a:t>
            </a:r>
            <a:endParaRPr kumimoji="1" lang="en-US" altLang="ja-JP" dirty="0" smtClean="0"/>
          </a:p>
          <a:p>
            <a:endParaRPr kumimoji="1" lang="en-US" altLang="ja-JP" dirty="0" smtClean="0"/>
          </a:p>
          <a:p>
            <a:r>
              <a:rPr kumimoji="1" lang="en-US" altLang="ja-JP" dirty="0" smtClean="0"/>
              <a:t>【</a:t>
            </a:r>
            <a:r>
              <a:rPr kumimoji="1" lang="ja-JP" altLang="en-US" dirty="0" smtClean="0"/>
              <a:t>お互いを認め合う対等な関係</a:t>
            </a:r>
            <a:r>
              <a:rPr kumimoji="1" lang="en-US" altLang="ja-JP" dirty="0" smtClean="0"/>
              <a:t>】</a:t>
            </a:r>
          </a:p>
          <a:p>
            <a:r>
              <a:rPr kumimoji="1" lang="ja-JP" altLang="en-US" dirty="0" smtClean="0"/>
              <a:t>相手の存在を大切にして、考え方や生き方を知り、受け入れることができれば、お互いの違いを認め合ことができます。</a:t>
            </a:r>
          </a:p>
          <a:p>
            <a:r>
              <a:rPr kumimoji="1" lang="ja-JP" altLang="en-US" dirty="0" smtClean="0"/>
              <a:t>それが、互いを尊重し合う対等な関係です。</a:t>
            </a:r>
          </a:p>
          <a:p>
            <a:r>
              <a:rPr kumimoji="1" lang="ja-JP" altLang="en-US" dirty="0" smtClean="0"/>
              <a:t>二人のことは、一緒に考え、一緒に決めましょう。</a:t>
            </a:r>
            <a:endParaRPr kumimoji="1" lang="en-US" altLang="ja-JP" dirty="0" smtClean="0"/>
          </a:p>
          <a:p>
            <a:r>
              <a:rPr kumimoji="1" lang="ja-JP" altLang="en-US" dirty="0" smtClean="0"/>
              <a:t>どんな事情があったとしても、暴力を振るっていいという理由にはなりません。</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暴力を振るわれていい人など、一人もいません。</a:t>
            </a:r>
            <a:endParaRPr kumimoji="1" lang="en-US" altLang="ja-JP" dirty="0" smtClean="0"/>
          </a:p>
          <a:p>
            <a:r>
              <a:rPr kumimoji="1" lang="ja-JP" altLang="en-US" dirty="0" smtClean="0"/>
              <a:t>暴力は身体的なものに限らず、精神的なものや性的なものもあります。</a:t>
            </a:r>
            <a:endParaRPr kumimoji="1" lang="en-US" altLang="ja-JP" dirty="0" smtClean="0"/>
          </a:p>
          <a:p>
            <a:r>
              <a:rPr kumimoji="1" lang="ja-JP" altLang="en-US" dirty="0" smtClean="0"/>
              <a:t>どのような暴力であったとしても、暴力を振るうことは決して許されるものではないのです。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13C336F-4E2C-4B8B-85AB-1FA060D43307}" type="slidenum">
              <a:rPr kumimoji="1" lang="ja-JP" altLang="en-US" smtClean="0"/>
              <a:t>87</a:t>
            </a:fld>
            <a:endParaRPr kumimoji="1" lang="ja-JP" altLang="en-US"/>
          </a:p>
        </p:txBody>
      </p:sp>
    </p:spTree>
    <p:extLst>
      <p:ext uri="{BB962C8B-B14F-4D97-AF65-F5344CB8AC3E}">
        <p14:creationId xmlns:p14="http://schemas.microsoft.com/office/powerpoint/2010/main" val="17967659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性をめぐる問題で</a:t>
            </a:r>
            <a:r>
              <a:rPr kumimoji="1" lang="ja-JP" altLang="ja-JP" sz="1200" kern="1200" smtClean="0">
                <a:solidFill>
                  <a:schemeClr val="tx1"/>
                </a:solidFill>
                <a:effectLst/>
                <a:latin typeface="+mn-lt"/>
                <a:ea typeface="+mn-ea"/>
                <a:cs typeface="+mn-cs"/>
              </a:rPr>
              <a:t>困ったら、</a:t>
            </a:r>
            <a:r>
              <a:rPr kumimoji="1" lang="ja-JP" altLang="en-US" sz="1200" kern="1200" smtClean="0">
                <a:solidFill>
                  <a:schemeClr val="tx1"/>
                </a:solidFill>
                <a:effectLst/>
                <a:latin typeface="+mn-lt"/>
                <a:ea typeface="+mn-ea"/>
                <a:cs typeface="+mn-cs"/>
              </a:rPr>
              <a:t>保護者や信頼</a:t>
            </a:r>
            <a:r>
              <a:rPr kumimoji="1" lang="ja-JP" altLang="en-US" sz="1200" kern="1200" dirty="0" smtClean="0">
                <a:solidFill>
                  <a:schemeClr val="tx1"/>
                </a:solidFill>
                <a:effectLst/>
                <a:latin typeface="+mn-lt"/>
                <a:ea typeface="+mn-ea"/>
                <a:cs typeface="+mn-cs"/>
              </a:rPr>
              <a:t>できる身近な大人に</a:t>
            </a:r>
            <a:r>
              <a:rPr kumimoji="1" lang="ja-JP" altLang="ja-JP" sz="1200" kern="1200" dirty="0" smtClean="0">
                <a:solidFill>
                  <a:schemeClr val="tx1"/>
                </a:solidFill>
                <a:effectLst/>
                <a:latin typeface="+mn-lt"/>
                <a:ea typeface="+mn-ea"/>
                <a:cs typeface="+mn-cs"/>
              </a:rPr>
              <a:t>早めに相談をし、アドバイスをもらうようにしましょう。</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身近な人に相談することができない人は、これらの相談窓口を上手に活用してください。</a:t>
            </a:r>
            <a:endParaRPr kumimoji="1" lang="en-US" altLang="ja-JP" sz="1200" dirty="0" smtClean="0">
              <a:latin typeface="+mj-ea"/>
              <a:ea typeface="+mj-ea"/>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D691AB8C-BD54-4F80-B892-C931887977F8}" type="slidenum">
              <a:rPr kumimoji="1" lang="ja-JP" altLang="en-US" sz="12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88</a:t>
            </a:fld>
            <a:endParaRPr kumimoji="1" lang="ja-JP" altLang="en-US" sz="12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a:endParaRPr>
          </a:p>
        </p:txBody>
      </p:sp>
    </p:spTree>
    <p:extLst>
      <p:ext uri="{BB962C8B-B14F-4D97-AF65-F5344CB8AC3E}">
        <p14:creationId xmlns:p14="http://schemas.microsoft.com/office/powerpoint/2010/main" val="59393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422275" y="1243013"/>
            <a:ext cx="5961063" cy="3354387"/>
          </a:xfrm>
        </p:spPr>
      </p:sp>
      <p:sp>
        <p:nvSpPr>
          <p:cNvPr id="3" name="ノート プレースホルダ 2"/>
          <p:cNvSpPr>
            <a:spLocks noGrp="1"/>
          </p:cNvSpPr>
          <p:nvPr>
            <p:ph type="body" idx="1"/>
          </p:nvPr>
        </p:nvSpPr>
        <p:spPr/>
        <p:txBody>
          <a:bodyPr>
            <a:normAutofit/>
          </a:bodyPr>
          <a:lstStyle/>
          <a:p>
            <a:r>
              <a:rPr kumimoji="1" lang="ja-JP" altLang="en-US" sz="1200" kern="1200" dirty="0" smtClean="0">
                <a:solidFill>
                  <a:schemeClr val="tx1"/>
                </a:solidFill>
                <a:effectLst/>
                <a:latin typeface="+mn-lt"/>
                <a:ea typeface="+mn-ea"/>
                <a:cs typeface="+mn-cs"/>
              </a:rPr>
              <a:t>　声変わり</a:t>
            </a:r>
            <a:r>
              <a:rPr kumimoji="1" lang="ja-JP" altLang="ja-JP" sz="1200" kern="1200" dirty="0" smtClean="0">
                <a:solidFill>
                  <a:schemeClr val="tx1"/>
                </a:solidFill>
                <a:effectLst/>
                <a:latin typeface="+mn-lt"/>
                <a:ea typeface="+mn-ea"/>
                <a:cs typeface="+mn-cs"/>
              </a:rPr>
              <a:t>は、</a:t>
            </a:r>
            <a:r>
              <a:rPr kumimoji="1" lang="ja-JP" altLang="en-US" sz="1200" kern="1200" dirty="0" smtClean="0">
                <a:solidFill>
                  <a:schemeClr val="tx1"/>
                </a:solidFill>
                <a:effectLst/>
                <a:latin typeface="+mn-lt"/>
                <a:ea typeface="+mn-ea"/>
                <a:cs typeface="+mn-cs"/>
              </a:rPr>
              <a:t>体の</a:t>
            </a:r>
            <a:r>
              <a:rPr kumimoji="1" lang="ja-JP" altLang="ja-JP" sz="1200" kern="1200" dirty="0" smtClean="0">
                <a:solidFill>
                  <a:schemeClr val="tx1"/>
                </a:solidFill>
                <a:effectLst/>
                <a:latin typeface="+mn-lt"/>
                <a:ea typeface="+mn-ea"/>
                <a:cs typeface="+mn-cs"/>
              </a:rPr>
              <a:t>成長に伴う生理現象で、男性の方に明瞭に現れます。男性ホルモンの分泌によって声帯を</a:t>
            </a:r>
            <a:r>
              <a:rPr kumimoji="1" lang="ja-JP" altLang="en-US" sz="1200" kern="1200" dirty="0" smtClean="0">
                <a:solidFill>
                  <a:schemeClr val="tx1"/>
                </a:solidFill>
                <a:effectLst/>
                <a:latin typeface="+mn-lt"/>
                <a:ea typeface="+mn-ea"/>
                <a:cs typeface="+mn-cs"/>
              </a:rPr>
              <a:t>支え</a:t>
            </a:r>
            <a:r>
              <a:rPr kumimoji="1" lang="ja-JP" altLang="ja-JP" sz="1200" kern="1200" dirty="0" smtClean="0">
                <a:solidFill>
                  <a:schemeClr val="tx1"/>
                </a:solidFill>
                <a:effectLst/>
                <a:latin typeface="+mn-lt"/>
                <a:ea typeface="+mn-ea"/>
                <a:cs typeface="+mn-cs"/>
              </a:rPr>
              <a:t>ている甲状軟骨が前後、上下に発達する（いわゆるのど仏が前方に</a:t>
            </a:r>
            <a:r>
              <a:rPr kumimoji="1" lang="ja-JP" altLang="en-US" sz="1200" kern="1200" dirty="0" smtClean="0">
                <a:solidFill>
                  <a:schemeClr val="tx1"/>
                </a:solidFill>
                <a:effectLst/>
                <a:latin typeface="+mn-lt"/>
                <a:ea typeface="+mn-ea"/>
                <a:cs typeface="+mn-cs"/>
              </a:rPr>
              <a:t>飛び</a:t>
            </a:r>
            <a:r>
              <a:rPr kumimoji="1" lang="ja-JP" altLang="ja-JP" sz="1200" kern="1200" dirty="0" smtClean="0">
                <a:solidFill>
                  <a:schemeClr val="tx1"/>
                </a:solidFill>
                <a:effectLst/>
                <a:latin typeface="+mn-lt"/>
                <a:ea typeface="+mn-ea"/>
                <a:cs typeface="+mn-cs"/>
              </a:rPr>
              <a:t>出す）ため、声帯も長く伸び</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声が低くな</a:t>
            </a:r>
            <a:r>
              <a:rPr kumimoji="1" lang="ja-JP" altLang="en-US" sz="1200" kern="1200" dirty="0" smtClean="0">
                <a:solidFill>
                  <a:schemeClr val="tx1"/>
                </a:solidFill>
                <a:effectLst/>
                <a:latin typeface="+mn-lt"/>
                <a:ea typeface="+mn-ea"/>
                <a:cs typeface="+mn-cs"/>
              </a:rPr>
              <a:t>ります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男子の声帯は、女子の２倍の速さで急速に成長し急に声が変わり、声の不安定な時期が３～</a:t>
            </a:r>
            <a:r>
              <a:rPr kumimoji="1" lang="en-US" altLang="ja-JP" sz="1200" kern="1200" dirty="0" smtClean="0">
                <a:solidFill>
                  <a:schemeClr val="tx1"/>
                </a:solidFill>
                <a:effectLst/>
                <a:latin typeface="+mn-lt"/>
                <a:ea typeface="+mn-ea"/>
                <a:cs typeface="+mn-cs"/>
              </a:rPr>
              <a:t>12</a:t>
            </a:r>
            <a:r>
              <a:rPr kumimoji="1" lang="ja-JP" altLang="ja-JP" sz="1200" kern="1200" dirty="0" smtClean="0">
                <a:solidFill>
                  <a:schemeClr val="tx1"/>
                </a:solidFill>
                <a:effectLst/>
                <a:latin typeface="+mn-lt"/>
                <a:ea typeface="+mn-ea"/>
                <a:cs typeface="+mn-cs"/>
              </a:rPr>
              <a:t>カ月ほど続きます。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声変わり</a:t>
            </a:r>
            <a:r>
              <a:rPr kumimoji="1" lang="ja-JP" altLang="ja-JP" sz="1200" kern="1200" dirty="0" smtClean="0">
                <a:solidFill>
                  <a:schemeClr val="tx1"/>
                </a:solidFill>
                <a:effectLst/>
                <a:latin typeface="+mn-lt"/>
                <a:ea typeface="+mn-ea"/>
                <a:cs typeface="+mn-cs"/>
              </a:rPr>
              <a:t>は女子にもあ</a:t>
            </a:r>
            <a:r>
              <a:rPr kumimoji="1" lang="ja-JP" altLang="en-US" sz="1200" kern="1200" dirty="0" smtClean="0">
                <a:solidFill>
                  <a:schemeClr val="tx1"/>
                </a:solidFill>
                <a:effectLst/>
                <a:latin typeface="+mn-lt"/>
                <a:ea typeface="+mn-ea"/>
                <a:cs typeface="+mn-cs"/>
              </a:rPr>
              <a:t>ります</a:t>
            </a:r>
            <a:r>
              <a:rPr kumimoji="1" lang="ja-JP" altLang="ja-JP" sz="1200" kern="1200" dirty="0" smtClean="0">
                <a:solidFill>
                  <a:schemeClr val="tx1"/>
                </a:solidFill>
                <a:effectLst/>
                <a:latin typeface="+mn-lt"/>
                <a:ea typeface="+mn-ea"/>
                <a:cs typeface="+mn-cs"/>
              </a:rPr>
              <a:t>が、時間をかけて少しずつ</a:t>
            </a:r>
            <a:r>
              <a:rPr kumimoji="1" lang="ja-JP" altLang="en-US" sz="1200" kern="1200" dirty="0" smtClean="0">
                <a:solidFill>
                  <a:schemeClr val="tx1"/>
                </a:solidFill>
                <a:effectLst/>
                <a:latin typeface="+mn-lt"/>
                <a:ea typeface="+mn-ea"/>
                <a:cs typeface="+mn-cs"/>
              </a:rPr>
              <a:t>行われ</a:t>
            </a:r>
            <a:r>
              <a:rPr kumimoji="1" lang="ja-JP" altLang="ja-JP" sz="1200" kern="1200" dirty="0" smtClean="0">
                <a:solidFill>
                  <a:schemeClr val="tx1"/>
                </a:solidFill>
                <a:effectLst/>
                <a:latin typeface="+mn-lt"/>
                <a:ea typeface="+mn-ea"/>
                <a:cs typeface="+mn-cs"/>
              </a:rPr>
              <a:t>、甲状軟骨が前後に飛び出すのでなく</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軟骨の周りが同じように発達</a:t>
            </a:r>
            <a:r>
              <a:rPr kumimoji="1" lang="ja-JP" altLang="en-US" sz="1200" kern="1200" dirty="0" smtClean="0">
                <a:solidFill>
                  <a:schemeClr val="tx1"/>
                </a:solidFill>
                <a:effectLst/>
                <a:latin typeface="+mn-lt"/>
                <a:ea typeface="+mn-ea"/>
                <a:cs typeface="+mn-cs"/>
              </a:rPr>
              <a:t>します</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 3"/>
          <p:cNvSpPr>
            <a:spLocks noGrp="1"/>
          </p:cNvSpPr>
          <p:nvPr>
            <p:ph type="sldNum" sz="quarter" idx="10"/>
          </p:nvPr>
        </p:nvSpPr>
        <p:spPr/>
        <p:txBody>
          <a:bodyPr/>
          <a:lstStyle/>
          <a:p>
            <a:fld id="{75580EFE-B856-47C8-B6D5-22D166A93F25}" type="slidenum">
              <a:rPr kumimoji="1" lang="ja-JP" altLang="en-US" smtClean="0"/>
              <a:pPr/>
              <a:t>8</a:t>
            </a:fld>
            <a:endParaRPr kumimoji="1" lang="ja-JP" altLang="en-US"/>
          </a:p>
        </p:txBody>
      </p:sp>
    </p:spTree>
    <p:extLst>
      <p:ext uri="{BB962C8B-B14F-4D97-AF65-F5344CB8AC3E}">
        <p14:creationId xmlns:p14="http://schemas.microsoft.com/office/powerpoint/2010/main" val="38768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a:xfrm>
            <a:off x="422275" y="1243013"/>
            <a:ext cx="5961063" cy="3354387"/>
          </a:xfrm>
          <a:ln/>
        </p:spPr>
      </p:sp>
      <p:sp>
        <p:nvSpPr>
          <p:cNvPr id="29699" name="ノート プレースホルダ 2"/>
          <p:cNvSpPr>
            <a:spLocks noGrp="1"/>
          </p:cNvSpPr>
          <p:nvPr>
            <p:ph type="body" idx="1"/>
          </p:nvPr>
        </p:nvSpPr>
        <p:spPr>
          <a:noFill/>
          <a:ln/>
        </p:spPr>
        <p:txBody>
          <a:bodyPr/>
          <a:lstStyle/>
          <a:p>
            <a:pPr eaLnBrk="1" hangingPunct="1"/>
            <a:r>
              <a:rPr lang="ja-JP" altLang="en-US" dirty="0" smtClean="0">
                <a:latin typeface="+mj-ea"/>
                <a:ea typeface="+mj-ea"/>
              </a:rPr>
              <a:t>　汗腺には「エクリン汗腺」と「アポクリン汗腺」の</a:t>
            </a:r>
            <a:r>
              <a:rPr lang="en-US" altLang="ja-JP" dirty="0" smtClean="0">
                <a:latin typeface="+mj-ea"/>
                <a:ea typeface="+mj-ea"/>
              </a:rPr>
              <a:t>2</a:t>
            </a:r>
            <a:r>
              <a:rPr lang="ja-JP" altLang="en-US" dirty="0" smtClean="0">
                <a:latin typeface="+mj-ea"/>
                <a:ea typeface="+mj-ea"/>
              </a:rPr>
              <a:t>種類があり、それぞれに汗の性質や汗を出す仕組みが異なります。</a:t>
            </a:r>
            <a:endParaRPr lang="en-US" altLang="ja-JP" dirty="0" smtClean="0">
              <a:latin typeface="+mj-ea"/>
              <a:ea typeface="+mj-ea"/>
            </a:endParaRPr>
          </a:p>
          <a:p>
            <a:pPr eaLnBrk="1" hangingPunct="1"/>
            <a:r>
              <a:rPr lang="ja-JP" altLang="en-US" dirty="0" smtClean="0">
                <a:latin typeface="+mj-ea"/>
                <a:ea typeface="+mj-ea"/>
              </a:rPr>
              <a:t>　「エクリン汗腺」は、全身のほとんどの部分に分布しています。主に体温調節のために汗を出す汗腺で、分泌される汗は無臭です。</a:t>
            </a:r>
            <a:endParaRPr lang="en-US" altLang="ja-JP" dirty="0" smtClean="0">
              <a:latin typeface="+mj-ea"/>
              <a:ea typeface="+mj-ea"/>
            </a:endParaRPr>
          </a:p>
          <a:p>
            <a:pPr eaLnBrk="1" hangingPunct="1"/>
            <a:r>
              <a:rPr lang="ja-JP" altLang="en-US" dirty="0" smtClean="0">
                <a:latin typeface="+mj-ea"/>
                <a:ea typeface="+mj-ea"/>
              </a:rPr>
              <a:t>　一方、「アポクリン汗腺」は体の限られた部分にあり、外耳道、脇の下、乳頭、へそ、下腹部に多く分布しています。</a:t>
            </a:r>
            <a:endParaRPr lang="en-US" altLang="ja-JP" dirty="0" smtClean="0">
              <a:latin typeface="+mj-ea"/>
              <a:ea typeface="+mj-ea"/>
            </a:endParaRPr>
          </a:p>
          <a:p>
            <a:pPr eaLnBrk="1" hangingPunct="1"/>
            <a:r>
              <a:rPr lang="ja-JP" altLang="en-US" dirty="0" smtClean="0">
                <a:latin typeface="+mj-ea"/>
                <a:ea typeface="+mj-ea"/>
              </a:rPr>
              <a:t>　「アポクリン汗腺」から出る汗は白く濁っていて、脂質やタンパク質などにおいのもととなる成分を多く含んでいます。</a:t>
            </a:r>
            <a:endParaRPr lang="en-US" altLang="ja-JP" dirty="0" smtClean="0">
              <a:latin typeface="+mj-ea"/>
              <a:ea typeface="+mj-ea"/>
            </a:endParaRPr>
          </a:p>
          <a:p>
            <a:pPr eaLnBrk="1" hangingPunct="1"/>
            <a:r>
              <a:rPr lang="ja-JP" altLang="en-US" dirty="0" smtClean="0">
                <a:latin typeface="+mj-ea"/>
                <a:ea typeface="+mj-ea"/>
              </a:rPr>
              <a:t>　思春期になると、「アポクリン汗腺」の働きが活発になり、においのもとになる成分を多く含む汗の分泌が増えます。</a:t>
            </a:r>
            <a:endParaRPr lang="en-US" altLang="ja-JP" dirty="0" smtClean="0">
              <a:latin typeface="+mj-ea"/>
              <a:ea typeface="+mj-ea"/>
            </a:endParaRPr>
          </a:p>
          <a:p>
            <a:pPr eaLnBrk="1" hangingPunct="1"/>
            <a:r>
              <a:rPr lang="ja-JP" altLang="en-US" dirty="0" smtClean="0">
                <a:latin typeface="+mj-ea"/>
                <a:ea typeface="+mj-ea"/>
              </a:rPr>
              <a:t>　これは、動物では、自分が発するにおいによって生理的に異性を引きつける役割があったため、と考えられています。</a:t>
            </a:r>
            <a:endParaRPr lang="en-US" altLang="ja-JP" dirty="0" smtClean="0">
              <a:latin typeface="+mj-ea"/>
              <a:ea typeface="+mj-ea"/>
            </a:endParaRPr>
          </a:p>
          <a:p>
            <a:pPr eaLnBrk="1" hangingPunct="1"/>
            <a:r>
              <a:rPr lang="ja-JP" altLang="en-US" dirty="0" smtClean="0">
                <a:latin typeface="+mj-ea"/>
                <a:ea typeface="+mj-ea"/>
              </a:rPr>
              <a:t>　誰でも起こる変化なので、体を清潔に管理することにも、気を配っていきましょう。</a:t>
            </a:r>
          </a:p>
        </p:txBody>
      </p:sp>
      <p:sp>
        <p:nvSpPr>
          <p:cNvPr id="29700" name="スライド番号プレースホルダ 3"/>
          <p:cNvSpPr>
            <a:spLocks noGrp="1"/>
          </p:cNvSpPr>
          <p:nvPr>
            <p:ph type="sldNum" sz="quarter" idx="5"/>
          </p:nvPr>
        </p:nvSpPr>
        <p:spPr>
          <a:noFill/>
        </p:spPr>
        <p:txBody>
          <a:bodyPr/>
          <a:lstStyle/>
          <a:p>
            <a:fld id="{D39DADD9-6A9D-4981-9855-D952CF32F181}" type="slidenum">
              <a:rPr lang="en-US" altLang="ja-JP">
                <a:ea typeface="ＭＳ Ｐゴシック" charset="-128"/>
              </a:rPr>
              <a:pPr/>
              <a:t>9</a:t>
            </a:fld>
            <a:endParaRPr lang="en-US" altLang="ja-JP">
              <a:ea typeface="ＭＳ Ｐゴシック" charset="-128"/>
            </a:endParaRPr>
          </a:p>
        </p:txBody>
      </p:sp>
    </p:spTree>
    <p:extLst>
      <p:ext uri="{BB962C8B-B14F-4D97-AF65-F5344CB8AC3E}">
        <p14:creationId xmlns:p14="http://schemas.microsoft.com/office/powerpoint/2010/main" val="2483814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48"/>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342882" indent="0" algn="ctr">
              <a:buNone/>
              <a:defRPr/>
            </a:lvl2pPr>
            <a:lvl3pPr marL="685766" indent="0" algn="ctr">
              <a:buNone/>
              <a:defRPr/>
            </a:lvl3pPr>
            <a:lvl4pPr marL="1028649" indent="0" algn="ctr">
              <a:buNone/>
              <a:defRPr/>
            </a:lvl4pPr>
            <a:lvl5pPr marL="1371532" indent="0" algn="ctr">
              <a:buNone/>
              <a:defRPr/>
            </a:lvl5pPr>
            <a:lvl6pPr marL="1714414" indent="0" algn="ctr">
              <a:buNone/>
              <a:defRPr/>
            </a:lvl6pPr>
            <a:lvl7pPr marL="2057298" indent="0" algn="ctr">
              <a:buNone/>
              <a:defRPr/>
            </a:lvl7pPr>
            <a:lvl8pPr marL="2400180" indent="0" algn="ctr">
              <a:buNone/>
              <a:defRPr/>
            </a:lvl8pPr>
            <a:lvl9pPr marL="2743062"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33097F72-CA08-4E00-B478-46A7D080B804}" type="slidenum">
              <a:rPr lang="en-US" altLang="ja-JP"/>
              <a:pPr/>
              <a:t>‹#›</a:t>
            </a:fld>
            <a:endParaRPr lang="en-US" altLang="ja-JP"/>
          </a:p>
        </p:txBody>
      </p:sp>
    </p:spTree>
    <p:extLst>
      <p:ext uri="{BB962C8B-B14F-4D97-AF65-F5344CB8AC3E}">
        <p14:creationId xmlns:p14="http://schemas.microsoft.com/office/powerpoint/2010/main" val="272955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74C39C07-DB1B-47F1-854F-F4499275F59A}" type="slidenum">
              <a:rPr lang="en-US" altLang="ja-JP"/>
              <a:pPr/>
              <a:t>‹#›</a:t>
            </a:fld>
            <a:endParaRPr lang="en-US" altLang="ja-JP"/>
          </a:p>
        </p:txBody>
      </p:sp>
    </p:spTree>
    <p:extLst>
      <p:ext uri="{BB962C8B-B14F-4D97-AF65-F5344CB8AC3E}">
        <p14:creationId xmlns:p14="http://schemas.microsoft.com/office/powerpoint/2010/main" val="3358570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61"/>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61"/>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E31D426E-8831-4B84-BC5D-7E826CE19DAB}" type="slidenum">
              <a:rPr lang="en-US" altLang="ja-JP"/>
              <a:pPr/>
              <a:t>‹#›</a:t>
            </a:fld>
            <a:endParaRPr lang="en-US" altLang="ja-JP"/>
          </a:p>
        </p:txBody>
      </p:sp>
    </p:spTree>
    <p:extLst>
      <p:ext uri="{BB962C8B-B14F-4D97-AF65-F5344CB8AC3E}">
        <p14:creationId xmlns:p14="http://schemas.microsoft.com/office/powerpoint/2010/main" val="1002438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タイトル 1"/>
          <p:cNvSpPr>
            <a:spLocks noGrp="1"/>
          </p:cNvSpPr>
          <p:nvPr>
            <p:ph type="ctrTitle"/>
          </p:nvPr>
        </p:nvSpPr>
        <p:spPr>
          <a:xfrm>
            <a:off x="609600" y="1652825"/>
            <a:ext cx="10972800" cy="1344149"/>
          </a:xfrm>
        </p:spPr>
        <p:txBody>
          <a:bodyPr/>
          <a:lstStyle>
            <a:lvl1pPr>
              <a:defRPr b="0"/>
            </a:lvl1pPr>
          </a:lstStyle>
          <a:p>
            <a:r>
              <a:rPr kumimoji="1" lang="ja-JP" altLang="en-US" smtClean="0"/>
              <a:t>マスター タイトルの書式設定</a:t>
            </a:r>
            <a:endParaRPr kumimoji="1" lang="ja-JP" altLang="en-US" dirty="0"/>
          </a:p>
        </p:txBody>
      </p:sp>
      <p:sp>
        <p:nvSpPr>
          <p:cNvPr id="1032" name="サブタイトル 2"/>
          <p:cNvSpPr>
            <a:spLocks noGrp="1"/>
          </p:cNvSpPr>
          <p:nvPr>
            <p:ph type="subTitle" idx="1"/>
          </p:nvPr>
        </p:nvSpPr>
        <p:spPr>
          <a:xfrm>
            <a:off x="609600" y="3092963"/>
            <a:ext cx="10972800" cy="2304256"/>
          </a:xfrm>
        </p:spPr>
        <p:txBody>
          <a:bodyPr/>
          <a:lstStyle>
            <a:lvl1pPr marL="0" indent="0" algn="ctr">
              <a:buNone/>
              <a:defRPr>
                <a:solidFill>
                  <a:schemeClr val="tx1"/>
                </a:solidFill>
              </a:defRPr>
            </a:lvl1pPr>
            <a:lvl2pPr marL="457167"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33" name="日付プレースホルダー 3"/>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520076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38" name="コンテンツ プレースホルダー 2"/>
          <p:cNvSpPr>
            <a:spLocks noGrp="1"/>
          </p:cNvSpPr>
          <p:nvPr>
            <p:ph idx="1"/>
          </p:nvPr>
        </p:nvSpPr>
        <p:spPr>
          <a:xfrm>
            <a:off x="609600" y="1736814"/>
            <a:ext cx="10972800" cy="4281339"/>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39" name="日付プレースホルダー 3"/>
          <p:cNvSpPr>
            <a:spLocks noGrp="1"/>
          </p:cNvSpPr>
          <p:nvPr>
            <p:ph type="dt" sz="half" idx="10"/>
          </p:nvPr>
        </p:nvSpPr>
        <p:spPr/>
        <p:txBody>
          <a:bodyPr/>
          <a:lstStyle>
            <a:lvl1pPr>
              <a:defRPr>
                <a:solidFill>
                  <a:schemeClr val="tx1"/>
                </a:solidFill>
              </a:defRPr>
            </a:lvl1pPr>
          </a:lstStyle>
          <a:p>
            <a:fld id="{3E220A51-F8EA-429A-8E6F-F02BE74E28F7}" type="datetimeFigureOut">
              <a:rPr lang="ja-JP" altLang="en-US" smtClean="0"/>
              <a:pPr/>
              <a:t>2022/3/4</a:t>
            </a:fld>
            <a:endParaRPr lang="ja-JP" altLang="en-US" dirty="0"/>
          </a:p>
        </p:txBody>
      </p:sp>
      <p:sp>
        <p:nvSpPr>
          <p:cNvPr id="1040" name="フッター プレースホルダー 4"/>
          <p:cNvSpPr>
            <a:spLocks noGrp="1"/>
          </p:cNvSpPr>
          <p:nvPr>
            <p:ph type="ftr" sz="quarter" idx="11"/>
          </p:nvPr>
        </p:nvSpPr>
        <p:spPr/>
        <p:txBody>
          <a:bodyPr/>
          <a:lstStyle>
            <a:lvl1pPr>
              <a:defRPr>
                <a:solidFill>
                  <a:schemeClr val="tx1"/>
                </a:solidFill>
              </a:defRPr>
            </a:lvl1pPr>
          </a:lstStyle>
          <a:p>
            <a:endParaRPr lang="ja-JP" altLang="en-US" dirty="0"/>
          </a:p>
        </p:txBody>
      </p:sp>
      <p:sp>
        <p:nvSpPr>
          <p:cNvPr id="1041" name="スライド番号プレースホルダー 5"/>
          <p:cNvSpPr>
            <a:spLocks noGrp="1"/>
          </p:cNvSpPr>
          <p:nvPr>
            <p:ph type="sldNum" sz="quarter" idx="12"/>
          </p:nvPr>
        </p:nvSpPr>
        <p:spPr/>
        <p:txBody>
          <a:bodyPr/>
          <a:lstStyle>
            <a:lvl1pPr>
              <a:defRPr>
                <a:solidFill>
                  <a:schemeClr val="tx1"/>
                </a:solidFill>
              </a:defRPr>
            </a:lvl1pPr>
          </a:lstStyle>
          <a:p>
            <a:fld id="{2C9400E4-C46D-48FA-AEA0-ED136F70A0E5}" type="slidenum">
              <a:rPr lang="ja-JP" altLang="en-US" smtClean="0"/>
              <a:pPr/>
              <a:t>‹#›</a:t>
            </a:fld>
            <a:endParaRPr lang="ja-JP" altLang="en-US"/>
          </a:p>
        </p:txBody>
      </p:sp>
    </p:spTree>
    <p:extLst>
      <p:ext uri="{BB962C8B-B14F-4D97-AF65-F5344CB8AC3E}">
        <p14:creationId xmlns:p14="http://schemas.microsoft.com/office/powerpoint/2010/main" val="1595437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タイトル 1"/>
          <p:cNvSpPr>
            <a:spLocks noGrp="1"/>
          </p:cNvSpPr>
          <p:nvPr>
            <p:ph type="title"/>
          </p:nvPr>
        </p:nvSpPr>
        <p:spPr>
          <a:xfrm>
            <a:off x="609600" y="2948951"/>
            <a:ext cx="10972800" cy="1056117"/>
          </a:xfrm>
        </p:spPr>
        <p:txBody>
          <a:bodyPr anchor="t"/>
          <a:lstStyle>
            <a:lvl1pPr algn="ctr">
              <a:defRPr sz="4000" b="0" cap="all"/>
            </a:lvl1pPr>
          </a:lstStyle>
          <a:p>
            <a:r>
              <a:rPr kumimoji="1" lang="ja-JP" altLang="en-US" smtClean="0"/>
              <a:t>マスター タイトルの書式設定</a:t>
            </a:r>
            <a:endParaRPr kumimoji="1" lang="ja-JP" altLang="en-US" dirty="0"/>
          </a:p>
        </p:txBody>
      </p:sp>
      <p:sp>
        <p:nvSpPr>
          <p:cNvPr id="1044" name="テキスト プレースホルダー 2"/>
          <p:cNvSpPr>
            <a:spLocks noGrp="1"/>
          </p:cNvSpPr>
          <p:nvPr>
            <p:ph type="body" idx="1"/>
          </p:nvPr>
        </p:nvSpPr>
        <p:spPr>
          <a:xfrm>
            <a:off x="609600" y="1184753"/>
            <a:ext cx="10972800" cy="1764197"/>
          </a:xfrm>
        </p:spPr>
        <p:txBody>
          <a:bodyPr anchor="b"/>
          <a:lstStyle>
            <a:lvl1pPr marL="0" indent="0" algn="ctr">
              <a:buNone/>
              <a:defRPr sz="2000">
                <a:solidFill>
                  <a:schemeClr val="tx1"/>
                </a:solidFill>
              </a:defRPr>
            </a:lvl1pPr>
            <a:lvl2pPr marL="457167"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kumimoji="1" lang="ja-JP" altLang="en-US" smtClean="0"/>
              <a:t>マスター テキストの書式設定</a:t>
            </a:r>
          </a:p>
        </p:txBody>
      </p:sp>
      <p:sp>
        <p:nvSpPr>
          <p:cNvPr id="1045" name="日付プレースホルダー 3"/>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a:p>
        </p:txBody>
      </p:sp>
      <p:sp>
        <p:nvSpPr>
          <p:cNvPr id="1046" name="フッター プレースホルダー 4"/>
          <p:cNvSpPr>
            <a:spLocks noGrp="1"/>
          </p:cNvSpPr>
          <p:nvPr>
            <p:ph type="ftr" sz="quarter" idx="11"/>
          </p:nvPr>
        </p:nvSpPr>
        <p:spPr/>
        <p:txBody>
          <a:bodyPr/>
          <a:lstStyle/>
          <a:p>
            <a:endParaRPr kumimoji="1" lang="ja-JP" altLang="en-US"/>
          </a:p>
        </p:txBody>
      </p:sp>
      <p:sp>
        <p:nvSpPr>
          <p:cNvPr id="1047"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1140905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smtClean="0"/>
              <a:t>マスター タイトルの書式設定</a:t>
            </a:r>
            <a:endParaRPr kumimoji="1" lang="ja-JP" altLang="en-US" dirty="0"/>
          </a:p>
        </p:txBody>
      </p:sp>
      <p:sp>
        <p:nvSpPr>
          <p:cNvPr id="1050" name="コンテンツ プレースホルダー 2"/>
          <p:cNvSpPr>
            <a:spLocks noGrp="1"/>
          </p:cNvSpPr>
          <p:nvPr>
            <p:ph sz="half" idx="1"/>
          </p:nvPr>
        </p:nvSpPr>
        <p:spPr>
          <a:xfrm>
            <a:off x="609601" y="1736816"/>
            <a:ext cx="5294379" cy="42364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51" name="コンテンツ プレースホルダー 3"/>
          <p:cNvSpPr>
            <a:spLocks noGrp="1"/>
          </p:cNvSpPr>
          <p:nvPr>
            <p:ph sz="half" idx="2"/>
          </p:nvPr>
        </p:nvSpPr>
        <p:spPr>
          <a:xfrm>
            <a:off x="6240016" y="1736816"/>
            <a:ext cx="5342384" cy="42364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52" name="日付プレースホルダー 4"/>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dirty="0"/>
          </a:p>
        </p:txBody>
      </p:sp>
      <p:sp>
        <p:nvSpPr>
          <p:cNvPr id="1053" name="フッター プレースホルダー 5"/>
          <p:cNvSpPr>
            <a:spLocks noGrp="1"/>
          </p:cNvSpPr>
          <p:nvPr>
            <p:ph type="ftr" sz="quarter" idx="11"/>
          </p:nvPr>
        </p:nvSpPr>
        <p:spPr/>
        <p:txBody>
          <a:bodyPr/>
          <a:lstStyle/>
          <a:p>
            <a:endParaRPr kumimoji="1" lang="ja-JP" altLang="en-US"/>
          </a:p>
        </p:txBody>
      </p:sp>
      <p:sp>
        <p:nvSpPr>
          <p:cNvPr id="1054" name="スライド番号プレースホルダー 6"/>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3063644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dirty="0"/>
          </a:p>
        </p:txBody>
      </p:sp>
      <p:sp>
        <p:nvSpPr>
          <p:cNvPr id="1057" name="テキスト プレースホルダー 2"/>
          <p:cNvSpPr>
            <a:spLocks noGrp="1"/>
          </p:cNvSpPr>
          <p:nvPr>
            <p:ph type="body" idx="1"/>
          </p:nvPr>
        </p:nvSpPr>
        <p:spPr>
          <a:xfrm>
            <a:off x="609601" y="1535117"/>
            <a:ext cx="5294379" cy="639763"/>
          </a:xfrm>
        </p:spPr>
        <p:txBody>
          <a:bodyPr anchor="b"/>
          <a:lstStyle>
            <a:lvl1pPr marL="0" indent="0">
              <a:buNone/>
              <a:defRPr sz="2400" b="1"/>
            </a:lvl1pPr>
            <a:lvl2pPr marL="457167" indent="0">
              <a:buNone/>
              <a:defRPr sz="2000" b="1"/>
            </a:lvl2pPr>
            <a:lvl3pPr marL="914333"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kumimoji="1" lang="ja-JP" altLang="en-US" smtClean="0"/>
              <a:t>マスター テキストの書式設定</a:t>
            </a:r>
          </a:p>
        </p:txBody>
      </p:sp>
      <p:sp>
        <p:nvSpPr>
          <p:cNvPr id="1058" name="コンテンツ プレースホルダー 3"/>
          <p:cNvSpPr>
            <a:spLocks noGrp="1"/>
          </p:cNvSpPr>
          <p:nvPr>
            <p:ph sz="half" idx="2"/>
          </p:nvPr>
        </p:nvSpPr>
        <p:spPr>
          <a:xfrm>
            <a:off x="609601" y="2174875"/>
            <a:ext cx="5294379" cy="379840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59" name="テキスト プレースホルダー 4"/>
          <p:cNvSpPr>
            <a:spLocks noGrp="1"/>
          </p:cNvSpPr>
          <p:nvPr>
            <p:ph type="body" sz="quarter" idx="3"/>
          </p:nvPr>
        </p:nvSpPr>
        <p:spPr>
          <a:xfrm>
            <a:off x="6288021" y="1535117"/>
            <a:ext cx="5294379" cy="639763"/>
          </a:xfrm>
        </p:spPr>
        <p:txBody>
          <a:bodyPr anchor="b"/>
          <a:lstStyle>
            <a:lvl1pPr marL="0" indent="0">
              <a:buNone/>
              <a:defRPr sz="2400" b="1"/>
            </a:lvl1pPr>
            <a:lvl2pPr marL="457167" indent="0">
              <a:buNone/>
              <a:defRPr sz="2000" b="1"/>
            </a:lvl2pPr>
            <a:lvl3pPr marL="914333"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kumimoji="1" lang="ja-JP" altLang="en-US" smtClean="0"/>
              <a:t>マスター テキストの書式設定</a:t>
            </a:r>
          </a:p>
        </p:txBody>
      </p:sp>
      <p:sp>
        <p:nvSpPr>
          <p:cNvPr id="1060" name="コンテンツ プレースホルダー 5"/>
          <p:cNvSpPr>
            <a:spLocks noGrp="1"/>
          </p:cNvSpPr>
          <p:nvPr>
            <p:ph sz="quarter" idx="4"/>
          </p:nvPr>
        </p:nvSpPr>
        <p:spPr>
          <a:xfrm>
            <a:off x="6288021" y="2174875"/>
            <a:ext cx="5294379" cy="379840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61" name="日付プレースホルダー 6"/>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a:p>
        </p:txBody>
      </p:sp>
      <p:sp>
        <p:nvSpPr>
          <p:cNvPr id="1062" name="フッター プレースホルダー 7"/>
          <p:cNvSpPr>
            <a:spLocks noGrp="1"/>
          </p:cNvSpPr>
          <p:nvPr>
            <p:ph type="ftr" sz="quarter" idx="11"/>
          </p:nvPr>
        </p:nvSpPr>
        <p:spPr/>
        <p:txBody>
          <a:bodyPr/>
          <a:lstStyle/>
          <a:p>
            <a:endParaRPr kumimoji="1" lang="ja-JP" altLang="en-US"/>
          </a:p>
        </p:txBody>
      </p:sp>
      <p:sp>
        <p:nvSpPr>
          <p:cNvPr id="1063" name="スライド番号プレースホルダー 8"/>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372786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smtClean="0"/>
              <a:t>マスター タイトルの書式設定</a:t>
            </a:r>
            <a:endParaRPr kumimoji="1" lang="ja-JP" altLang="en-US" dirty="0"/>
          </a:p>
        </p:txBody>
      </p:sp>
      <p:sp>
        <p:nvSpPr>
          <p:cNvPr id="1066" name="日付プレースホルダー 2"/>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a:p>
        </p:txBody>
      </p:sp>
      <p:sp>
        <p:nvSpPr>
          <p:cNvPr id="1067" name="フッター プレースホルダー 3"/>
          <p:cNvSpPr>
            <a:spLocks noGrp="1"/>
          </p:cNvSpPr>
          <p:nvPr>
            <p:ph type="ftr" sz="quarter" idx="11"/>
          </p:nvPr>
        </p:nvSpPr>
        <p:spPr/>
        <p:txBody>
          <a:bodyPr/>
          <a:lstStyle/>
          <a:p>
            <a:endParaRPr kumimoji="1" lang="ja-JP" altLang="en-US"/>
          </a:p>
        </p:txBody>
      </p:sp>
      <p:sp>
        <p:nvSpPr>
          <p:cNvPr id="1068" name="スライド番号プレースホルダー 4"/>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575664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日付プレースホルダー 1"/>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a:p>
        </p:txBody>
      </p:sp>
      <p:sp>
        <p:nvSpPr>
          <p:cNvPr id="1071" name="フッター プレースホルダー 2"/>
          <p:cNvSpPr>
            <a:spLocks noGrp="1"/>
          </p:cNvSpPr>
          <p:nvPr>
            <p:ph type="ftr" sz="quarter" idx="11"/>
          </p:nvPr>
        </p:nvSpPr>
        <p:spPr/>
        <p:txBody>
          <a:bodyPr/>
          <a:lstStyle/>
          <a:p>
            <a:endParaRPr kumimoji="1" lang="ja-JP" altLang="en-US"/>
          </a:p>
        </p:txBody>
      </p:sp>
      <p:sp>
        <p:nvSpPr>
          <p:cNvPr id="1072" name="スライド番号プレースホルダー 3"/>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774959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074" name="タイトル 1"/>
          <p:cNvSpPr>
            <a:spLocks noGrp="1"/>
          </p:cNvSpPr>
          <p:nvPr>
            <p:ph type="title"/>
          </p:nvPr>
        </p:nvSpPr>
        <p:spPr>
          <a:xfrm>
            <a:off x="609603" y="273071"/>
            <a:ext cx="4011084" cy="1162051"/>
          </a:xfrm>
        </p:spPr>
        <p:txBody>
          <a:bodyPr anchor="b">
            <a:normAutofit/>
          </a:bodyPr>
          <a:lstStyle>
            <a:lvl1pPr algn="l">
              <a:defRPr sz="2400" b="1"/>
            </a:lvl1pPr>
          </a:lstStyle>
          <a:p>
            <a:r>
              <a:rPr kumimoji="1" lang="ja-JP" altLang="en-US" smtClean="0"/>
              <a:t>マスター タイトルの書式設定</a:t>
            </a:r>
            <a:endParaRPr kumimoji="1" lang="ja-JP" altLang="en-US" dirty="0"/>
          </a:p>
        </p:txBody>
      </p:sp>
      <p:sp>
        <p:nvSpPr>
          <p:cNvPr id="1075" name="コンテンツ プレースホルダー 2"/>
          <p:cNvSpPr>
            <a:spLocks noGrp="1"/>
          </p:cNvSpPr>
          <p:nvPr>
            <p:ph idx="1"/>
          </p:nvPr>
        </p:nvSpPr>
        <p:spPr>
          <a:xfrm>
            <a:off x="4847861" y="273074"/>
            <a:ext cx="6303251" cy="56423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76" name="テキスト プレースホルダー 3"/>
          <p:cNvSpPr>
            <a:spLocks noGrp="1"/>
          </p:cNvSpPr>
          <p:nvPr>
            <p:ph type="body" sz="half" idx="2"/>
          </p:nvPr>
        </p:nvSpPr>
        <p:spPr>
          <a:xfrm>
            <a:off x="609605" y="1700809"/>
            <a:ext cx="4011083" cy="4272476"/>
          </a:xfrm>
        </p:spPr>
        <p:txBody>
          <a:bodyPr/>
          <a:lstStyle>
            <a:lvl1pPr marL="0" indent="0">
              <a:buNone/>
              <a:defRPr sz="1400"/>
            </a:lvl1pPr>
            <a:lvl2pPr marL="457167" indent="0">
              <a:buNone/>
              <a:defRPr sz="1200"/>
            </a:lvl2pPr>
            <a:lvl3pPr marL="914333"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kumimoji="1" lang="ja-JP" altLang="en-US" smtClean="0"/>
              <a:t>マスター テキストの書式設定</a:t>
            </a:r>
          </a:p>
        </p:txBody>
      </p:sp>
      <p:sp>
        <p:nvSpPr>
          <p:cNvPr id="1077" name="日付プレースホルダー 4"/>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a:p>
        </p:txBody>
      </p:sp>
      <p:sp>
        <p:nvSpPr>
          <p:cNvPr id="1078" name="フッター プレースホルダー 5"/>
          <p:cNvSpPr>
            <a:spLocks noGrp="1"/>
          </p:cNvSpPr>
          <p:nvPr>
            <p:ph type="ftr" sz="quarter" idx="11"/>
          </p:nvPr>
        </p:nvSpPr>
        <p:spPr/>
        <p:txBody>
          <a:bodyPr/>
          <a:lstStyle/>
          <a:p>
            <a:endParaRPr kumimoji="1" lang="ja-JP" altLang="en-US"/>
          </a:p>
        </p:txBody>
      </p:sp>
      <p:sp>
        <p:nvSpPr>
          <p:cNvPr id="1079" name="スライド番号プレースホルダー 6"/>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355892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DE17AAD8-2011-4A89-B64C-A88AFCB2F27C}" type="slidenum">
              <a:rPr lang="en-US" altLang="ja-JP"/>
              <a:pPr/>
              <a:t>‹#›</a:t>
            </a:fld>
            <a:endParaRPr lang="en-US" altLang="ja-JP"/>
          </a:p>
        </p:txBody>
      </p:sp>
    </p:spTree>
    <p:extLst>
      <p:ext uri="{BB962C8B-B14F-4D97-AF65-F5344CB8AC3E}">
        <p14:creationId xmlns:p14="http://schemas.microsoft.com/office/powerpoint/2010/main" val="140084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タイトル 1"/>
          <p:cNvSpPr>
            <a:spLocks noGrp="1"/>
          </p:cNvSpPr>
          <p:nvPr>
            <p:ph type="title"/>
          </p:nvPr>
        </p:nvSpPr>
        <p:spPr>
          <a:xfrm>
            <a:off x="2389717" y="4689162"/>
            <a:ext cx="7315200" cy="566739"/>
          </a:xfrm>
        </p:spPr>
        <p:txBody>
          <a:bodyPr anchor="b">
            <a:normAutofit/>
          </a:bodyPr>
          <a:lstStyle>
            <a:lvl1pPr algn="l">
              <a:defRPr sz="2400" b="1"/>
            </a:lvl1pPr>
          </a:lstStyle>
          <a:p>
            <a:r>
              <a:rPr kumimoji="1" lang="ja-JP" altLang="en-US" smtClean="0"/>
              <a:t>マスター タイトルの書式設定</a:t>
            </a:r>
            <a:endParaRPr kumimoji="1" lang="ja-JP" altLang="en-US" dirty="0"/>
          </a:p>
        </p:txBody>
      </p:sp>
      <p:sp>
        <p:nvSpPr>
          <p:cNvPr id="1082" name="図プレースホルダー 2"/>
          <p:cNvSpPr>
            <a:spLocks noGrp="1"/>
          </p:cNvSpPr>
          <p:nvPr>
            <p:ph type="pic" idx="1"/>
          </p:nvPr>
        </p:nvSpPr>
        <p:spPr>
          <a:xfrm>
            <a:off x="2389717" y="212665"/>
            <a:ext cx="7315200" cy="4378829"/>
          </a:xfrm>
        </p:spPr>
        <p:txBody>
          <a:bodyPr/>
          <a:lstStyle>
            <a:lvl1pPr marL="0" indent="0">
              <a:buNone/>
              <a:defRPr sz="3200"/>
            </a:lvl1pPr>
            <a:lvl2pPr marL="457167" indent="0">
              <a:buNone/>
              <a:defRPr sz="2800"/>
            </a:lvl2pPr>
            <a:lvl3pPr marL="914333"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kumimoji="1" lang="ja-JP" altLang="en-US" smtClean="0"/>
              <a:t>アイコンをクリックして図を追加</a:t>
            </a:r>
            <a:endParaRPr kumimoji="1" lang="ja-JP" altLang="en-US" dirty="0"/>
          </a:p>
        </p:txBody>
      </p:sp>
      <p:sp>
        <p:nvSpPr>
          <p:cNvPr id="1083" name="テキスト プレースホルダー 3"/>
          <p:cNvSpPr>
            <a:spLocks noGrp="1"/>
          </p:cNvSpPr>
          <p:nvPr>
            <p:ph type="body" sz="half" idx="2"/>
          </p:nvPr>
        </p:nvSpPr>
        <p:spPr>
          <a:xfrm>
            <a:off x="2389717" y="5301231"/>
            <a:ext cx="7315200" cy="672075"/>
          </a:xfrm>
        </p:spPr>
        <p:txBody>
          <a:bodyPr/>
          <a:lstStyle>
            <a:lvl1pPr marL="0" indent="0">
              <a:buNone/>
              <a:defRPr sz="1400"/>
            </a:lvl1pPr>
            <a:lvl2pPr marL="457167" indent="0">
              <a:buNone/>
              <a:defRPr sz="1200"/>
            </a:lvl2pPr>
            <a:lvl3pPr marL="914333"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kumimoji="1" lang="ja-JP" altLang="en-US" smtClean="0"/>
              <a:t>マスター テキストの書式設定</a:t>
            </a:r>
          </a:p>
        </p:txBody>
      </p:sp>
      <p:sp>
        <p:nvSpPr>
          <p:cNvPr id="1084" name="日付プレースホルダー 4"/>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a:p>
        </p:txBody>
      </p:sp>
      <p:sp>
        <p:nvSpPr>
          <p:cNvPr id="1085" name="フッター プレースホルダー 5"/>
          <p:cNvSpPr>
            <a:spLocks noGrp="1"/>
          </p:cNvSpPr>
          <p:nvPr>
            <p:ph type="ftr" sz="quarter" idx="11"/>
          </p:nvPr>
        </p:nvSpPr>
        <p:spPr/>
        <p:txBody>
          <a:bodyPr/>
          <a:lstStyle/>
          <a:p>
            <a:endParaRPr kumimoji="1" lang="ja-JP" altLang="en-US"/>
          </a:p>
        </p:txBody>
      </p:sp>
      <p:sp>
        <p:nvSpPr>
          <p:cNvPr id="1086" name="スライド番号プレースホルダー 6"/>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2942942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smtClean="0"/>
              <a:t>マスター タイトルの書式設定</a:t>
            </a:r>
            <a:endParaRPr kumimoji="1" lang="ja-JP" altLang="en-US" dirty="0"/>
          </a:p>
        </p:txBody>
      </p:sp>
      <p:sp>
        <p:nvSpPr>
          <p:cNvPr id="1089" name="縦書きテキスト プレースホルダー 2"/>
          <p:cNvSpPr>
            <a:spLocks noGrp="1"/>
          </p:cNvSpPr>
          <p:nvPr>
            <p:ph type="body" orient="vert" idx="1"/>
          </p:nvPr>
        </p:nvSpPr>
        <p:spPr>
          <a:xfrm>
            <a:off x="609600" y="1736816"/>
            <a:ext cx="10972800" cy="4236469"/>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90" name="日付プレースホルダー 3"/>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a:p>
        </p:txBody>
      </p:sp>
      <p:sp>
        <p:nvSpPr>
          <p:cNvPr id="1091" name="フッター プレースホルダー 4"/>
          <p:cNvSpPr>
            <a:spLocks noGrp="1"/>
          </p:cNvSpPr>
          <p:nvPr>
            <p:ph type="ftr" sz="quarter" idx="11"/>
          </p:nvPr>
        </p:nvSpPr>
        <p:spPr/>
        <p:txBody>
          <a:bodyPr/>
          <a:lstStyle/>
          <a:p>
            <a:endParaRPr kumimoji="1" lang="ja-JP" altLang="en-US"/>
          </a:p>
        </p:txBody>
      </p:sp>
      <p:sp>
        <p:nvSpPr>
          <p:cNvPr id="1092"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extLst>
      <p:ext uri="{BB962C8B-B14F-4D97-AF65-F5344CB8AC3E}">
        <p14:creationId xmlns:p14="http://schemas.microsoft.com/office/powerpoint/2010/main" val="1201170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8839200" y="274639"/>
            <a:ext cx="2743200" cy="5698644"/>
          </a:xfrm>
        </p:spPr>
        <p:txBody>
          <a:bodyPr vert="eaVert"/>
          <a:lstStyle/>
          <a:p>
            <a:r>
              <a:rPr kumimoji="1" lang="ja-JP" altLang="en-US" smtClean="0"/>
              <a:t>マスター タイトルの書式設定</a:t>
            </a:r>
            <a:endParaRPr kumimoji="1" lang="ja-JP" altLang="en-US" dirty="0"/>
          </a:p>
        </p:txBody>
      </p:sp>
      <p:sp>
        <p:nvSpPr>
          <p:cNvPr id="1095" name="縦書きテキスト プレースホルダー 2"/>
          <p:cNvSpPr>
            <a:spLocks noGrp="1"/>
          </p:cNvSpPr>
          <p:nvPr>
            <p:ph type="body" orient="vert" idx="1"/>
          </p:nvPr>
        </p:nvSpPr>
        <p:spPr>
          <a:xfrm>
            <a:off x="609600" y="274639"/>
            <a:ext cx="8026400" cy="5698644"/>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96" name="日付プレースホルダー 3"/>
          <p:cNvSpPr>
            <a:spLocks noGrp="1"/>
          </p:cNvSpPr>
          <p:nvPr>
            <p:ph type="dt" sz="half" idx="10"/>
          </p:nvPr>
        </p:nvSpPr>
        <p:spPr/>
        <p:txBody>
          <a:bodyPr/>
          <a:lstStyle/>
          <a:p>
            <a:fld id="{3E220A51-F8EA-429A-8E6F-F02BE74E28F7}" type="datetimeFigureOut">
              <a:rPr kumimoji="1" lang="ja-JP" altLang="en-US" smtClean="0"/>
              <a:t>2022/3/4</a:t>
            </a:fld>
            <a:endParaRPr kumimoji="1" lang="ja-JP" altLang="en-US" dirty="0"/>
          </a:p>
        </p:txBody>
      </p:sp>
      <p:sp>
        <p:nvSpPr>
          <p:cNvPr id="1097" name="フッター プレースホルダー 4"/>
          <p:cNvSpPr>
            <a:spLocks noGrp="1"/>
          </p:cNvSpPr>
          <p:nvPr>
            <p:ph type="ftr" sz="quarter" idx="11"/>
          </p:nvPr>
        </p:nvSpPr>
        <p:spPr/>
        <p:txBody>
          <a:bodyPr/>
          <a:lstStyle/>
          <a:p>
            <a:endParaRPr kumimoji="1" lang="ja-JP" altLang="en-US"/>
          </a:p>
        </p:txBody>
      </p:sp>
      <p:sp>
        <p:nvSpPr>
          <p:cNvPr id="1098"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dirty="0"/>
          </a:p>
        </p:txBody>
      </p:sp>
    </p:spTree>
    <p:extLst>
      <p:ext uri="{BB962C8B-B14F-4D97-AF65-F5344CB8AC3E}">
        <p14:creationId xmlns:p14="http://schemas.microsoft.com/office/powerpoint/2010/main" val="2318612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タイトル 1"/>
          <p:cNvSpPr>
            <a:spLocks noGrp="1"/>
          </p:cNvSpPr>
          <p:nvPr>
            <p:ph type="ctrTitle"/>
          </p:nvPr>
        </p:nvSpPr>
        <p:spPr>
          <a:xfrm>
            <a:off x="609600" y="1652813"/>
            <a:ext cx="10972800" cy="1344149"/>
          </a:xfrm>
        </p:spPr>
        <p:txBody>
          <a:bodyPr/>
          <a:lstStyle>
            <a:lvl1pPr>
              <a:defRPr b="0"/>
            </a:lvl1pPr>
          </a:lstStyle>
          <a:p>
            <a:r>
              <a:rPr kumimoji="1" lang="ja-JP" altLang="en-US" smtClean="0"/>
              <a:t>マスター タイトルの書式設定</a:t>
            </a:r>
            <a:endParaRPr kumimoji="1" lang="ja-JP" altLang="en-US" dirty="0"/>
          </a:p>
        </p:txBody>
      </p:sp>
      <p:sp>
        <p:nvSpPr>
          <p:cNvPr id="1032" name="サブタイトル 2"/>
          <p:cNvSpPr>
            <a:spLocks noGrp="1"/>
          </p:cNvSpPr>
          <p:nvPr>
            <p:ph type="subTitle" idx="1"/>
          </p:nvPr>
        </p:nvSpPr>
        <p:spPr>
          <a:xfrm>
            <a:off x="609600" y="3092963"/>
            <a:ext cx="10972800" cy="2304256"/>
          </a:xfrm>
        </p:spPr>
        <p:txBody>
          <a:bodyPr/>
          <a:lstStyle>
            <a:lvl1pPr marL="0" indent="0" algn="ctr">
              <a:buNone/>
              <a:defRPr>
                <a:solidFill>
                  <a:schemeClr val="tx1"/>
                </a:solidFill>
              </a:defRPr>
            </a:lvl1pPr>
            <a:lvl2pPr marL="457167"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33" name="日付プレースホルダー 3"/>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a:solidFill>
                <a:prstClr val="black"/>
              </a:solidFill>
            </a:endParaRPr>
          </a:p>
        </p:txBody>
      </p:sp>
      <p:sp>
        <p:nvSpPr>
          <p:cNvPr id="1034" name="フッター プレースホルダー 4"/>
          <p:cNvSpPr>
            <a:spLocks noGrp="1"/>
          </p:cNvSpPr>
          <p:nvPr>
            <p:ph type="ftr" sz="quarter" idx="11"/>
          </p:nvPr>
        </p:nvSpPr>
        <p:spPr/>
        <p:txBody>
          <a:bodyPr/>
          <a:lstStyle/>
          <a:p>
            <a:endParaRPr lang="ja-JP" altLang="en-US">
              <a:solidFill>
                <a:prstClr val="black"/>
              </a:solidFill>
            </a:endParaRPr>
          </a:p>
        </p:txBody>
      </p:sp>
      <p:sp>
        <p:nvSpPr>
          <p:cNvPr id="1035" name="スライド番号プレースホルダー 5"/>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896866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1038" name="コンテンツ プレースホルダー 2"/>
          <p:cNvSpPr>
            <a:spLocks noGrp="1"/>
          </p:cNvSpPr>
          <p:nvPr>
            <p:ph idx="1"/>
          </p:nvPr>
        </p:nvSpPr>
        <p:spPr>
          <a:xfrm>
            <a:off x="609600" y="1736814"/>
            <a:ext cx="10972800" cy="4281339"/>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039" name="日付プレースホルダー 3"/>
          <p:cNvSpPr>
            <a:spLocks noGrp="1"/>
          </p:cNvSpPr>
          <p:nvPr>
            <p:ph type="dt" sz="half" idx="10"/>
          </p:nvPr>
        </p:nvSpPr>
        <p:spPr/>
        <p:txBody>
          <a:bodyPr/>
          <a:lstStyle>
            <a:lvl1pPr>
              <a:defRPr>
                <a:solidFill>
                  <a:schemeClr val="tx1"/>
                </a:solidFill>
              </a:defRPr>
            </a:lvl1pPr>
          </a:lstStyle>
          <a:p>
            <a:fld id="{3E220A51-F8EA-429A-8E6F-F02BE74E28F7}" type="datetimeFigureOut">
              <a:rPr lang="ja-JP" altLang="en-US" smtClean="0">
                <a:solidFill>
                  <a:prstClr val="black"/>
                </a:solidFill>
              </a:rPr>
              <a:pPr/>
              <a:t>2022/3/4</a:t>
            </a:fld>
            <a:endParaRPr lang="ja-JP" altLang="en-US" dirty="0">
              <a:solidFill>
                <a:prstClr val="black"/>
              </a:solidFill>
            </a:endParaRPr>
          </a:p>
        </p:txBody>
      </p:sp>
      <p:sp>
        <p:nvSpPr>
          <p:cNvPr id="1040" name="フッター プレースホルダー 4"/>
          <p:cNvSpPr>
            <a:spLocks noGrp="1"/>
          </p:cNvSpPr>
          <p:nvPr>
            <p:ph type="ftr" sz="quarter" idx="11"/>
          </p:nvPr>
        </p:nvSpPr>
        <p:spPr/>
        <p:txBody>
          <a:bodyPr/>
          <a:lstStyle>
            <a:lvl1pPr>
              <a:defRPr>
                <a:solidFill>
                  <a:schemeClr val="tx1"/>
                </a:solidFill>
              </a:defRPr>
            </a:lvl1pPr>
          </a:lstStyle>
          <a:p>
            <a:endParaRPr lang="ja-JP" altLang="en-US" dirty="0">
              <a:solidFill>
                <a:prstClr val="black"/>
              </a:solidFill>
            </a:endParaRPr>
          </a:p>
        </p:txBody>
      </p:sp>
      <p:sp>
        <p:nvSpPr>
          <p:cNvPr id="1041" name="スライド番号プレースホルダー 5"/>
          <p:cNvSpPr>
            <a:spLocks noGrp="1"/>
          </p:cNvSpPr>
          <p:nvPr>
            <p:ph type="sldNum" sz="quarter" idx="12"/>
          </p:nvPr>
        </p:nvSpPr>
        <p:spPr/>
        <p:txBody>
          <a:bodyPr/>
          <a:lstStyle>
            <a:lvl1pPr>
              <a:defRPr>
                <a:solidFill>
                  <a:schemeClr val="tx1"/>
                </a:solidFill>
              </a:defRPr>
            </a:lvl1p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61297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タイトル 1"/>
          <p:cNvSpPr>
            <a:spLocks noGrp="1"/>
          </p:cNvSpPr>
          <p:nvPr>
            <p:ph type="title"/>
          </p:nvPr>
        </p:nvSpPr>
        <p:spPr>
          <a:xfrm>
            <a:off x="609600" y="2948951"/>
            <a:ext cx="10972800" cy="1056117"/>
          </a:xfrm>
        </p:spPr>
        <p:txBody>
          <a:bodyPr anchor="t"/>
          <a:lstStyle>
            <a:lvl1pPr algn="ctr">
              <a:defRPr sz="4000" b="0" cap="all"/>
            </a:lvl1pPr>
          </a:lstStyle>
          <a:p>
            <a:r>
              <a:rPr kumimoji="1" lang="ja-JP" altLang="en-US" smtClean="0"/>
              <a:t>マスター タイトルの書式設定</a:t>
            </a:r>
            <a:endParaRPr kumimoji="1" lang="ja-JP" altLang="en-US" dirty="0"/>
          </a:p>
        </p:txBody>
      </p:sp>
      <p:sp>
        <p:nvSpPr>
          <p:cNvPr id="1044" name="テキスト プレースホルダー 2"/>
          <p:cNvSpPr>
            <a:spLocks noGrp="1"/>
          </p:cNvSpPr>
          <p:nvPr>
            <p:ph type="body" idx="1"/>
          </p:nvPr>
        </p:nvSpPr>
        <p:spPr>
          <a:xfrm>
            <a:off x="609600" y="1184753"/>
            <a:ext cx="10972800" cy="1764197"/>
          </a:xfrm>
        </p:spPr>
        <p:txBody>
          <a:bodyPr anchor="b"/>
          <a:lstStyle>
            <a:lvl1pPr marL="0" indent="0" algn="ctr">
              <a:buNone/>
              <a:defRPr sz="2000">
                <a:solidFill>
                  <a:schemeClr val="tx1"/>
                </a:solidFill>
              </a:defRPr>
            </a:lvl1pPr>
            <a:lvl2pPr marL="457167"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kumimoji="1" lang="ja-JP" altLang="en-US" smtClean="0"/>
              <a:t>マスター テキストの書式設定</a:t>
            </a:r>
          </a:p>
        </p:txBody>
      </p:sp>
      <p:sp>
        <p:nvSpPr>
          <p:cNvPr id="1045" name="日付プレースホルダー 3"/>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a:solidFill>
                <a:prstClr val="black"/>
              </a:solidFill>
            </a:endParaRPr>
          </a:p>
        </p:txBody>
      </p:sp>
      <p:sp>
        <p:nvSpPr>
          <p:cNvPr id="1046" name="フッター プレースホルダー 4"/>
          <p:cNvSpPr>
            <a:spLocks noGrp="1"/>
          </p:cNvSpPr>
          <p:nvPr>
            <p:ph type="ftr" sz="quarter" idx="11"/>
          </p:nvPr>
        </p:nvSpPr>
        <p:spPr/>
        <p:txBody>
          <a:bodyPr/>
          <a:lstStyle/>
          <a:p>
            <a:endParaRPr lang="ja-JP" altLang="en-US">
              <a:solidFill>
                <a:prstClr val="black"/>
              </a:solidFill>
            </a:endParaRPr>
          </a:p>
        </p:txBody>
      </p:sp>
      <p:sp>
        <p:nvSpPr>
          <p:cNvPr id="1047" name="スライド番号プレースホルダー 5"/>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988296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smtClean="0"/>
              <a:t>マスター タイトルの書式設定</a:t>
            </a:r>
            <a:endParaRPr kumimoji="1" lang="ja-JP" altLang="en-US" dirty="0"/>
          </a:p>
        </p:txBody>
      </p:sp>
      <p:sp>
        <p:nvSpPr>
          <p:cNvPr id="1050" name="コンテンツ プレースホルダー 2"/>
          <p:cNvSpPr>
            <a:spLocks noGrp="1"/>
          </p:cNvSpPr>
          <p:nvPr>
            <p:ph sz="half" idx="1"/>
          </p:nvPr>
        </p:nvSpPr>
        <p:spPr>
          <a:xfrm>
            <a:off x="609601" y="1736816"/>
            <a:ext cx="5294379" cy="42364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51" name="コンテンツ プレースホルダー 3"/>
          <p:cNvSpPr>
            <a:spLocks noGrp="1"/>
          </p:cNvSpPr>
          <p:nvPr>
            <p:ph sz="half" idx="2"/>
          </p:nvPr>
        </p:nvSpPr>
        <p:spPr>
          <a:xfrm>
            <a:off x="6240016" y="1736816"/>
            <a:ext cx="5342384" cy="42364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52" name="日付プレースホルダー 4"/>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dirty="0">
              <a:solidFill>
                <a:prstClr val="black"/>
              </a:solidFill>
            </a:endParaRPr>
          </a:p>
        </p:txBody>
      </p:sp>
      <p:sp>
        <p:nvSpPr>
          <p:cNvPr id="1053" name="フッター プレースホルダー 5"/>
          <p:cNvSpPr>
            <a:spLocks noGrp="1"/>
          </p:cNvSpPr>
          <p:nvPr>
            <p:ph type="ftr" sz="quarter" idx="11"/>
          </p:nvPr>
        </p:nvSpPr>
        <p:spPr/>
        <p:txBody>
          <a:bodyPr/>
          <a:lstStyle/>
          <a:p>
            <a:endParaRPr lang="ja-JP" altLang="en-US">
              <a:solidFill>
                <a:prstClr val="black"/>
              </a:solidFill>
            </a:endParaRPr>
          </a:p>
        </p:txBody>
      </p:sp>
      <p:sp>
        <p:nvSpPr>
          <p:cNvPr id="1054" name="スライド番号プレースホルダー 6"/>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886053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dirty="0"/>
          </a:p>
        </p:txBody>
      </p:sp>
      <p:sp>
        <p:nvSpPr>
          <p:cNvPr id="1057" name="テキスト プレースホルダー 2"/>
          <p:cNvSpPr>
            <a:spLocks noGrp="1"/>
          </p:cNvSpPr>
          <p:nvPr>
            <p:ph type="body" idx="1"/>
          </p:nvPr>
        </p:nvSpPr>
        <p:spPr>
          <a:xfrm>
            <a:off x="609601" y="1535117"/>
            <a:ext cx="5294379" cy="639763"/>
          </a:xfrm>
        </p:spPr>
        <p:txBody>
          <a:bodyPr anchor="b"/>
          <a:lstStyle>
            <a:lvl1pPr marL="0" indent="0">
              <a:buNone/>
              <a:defRPr sz="2400" b="1"/>
            </a:lvl1pPr>
            <a:lvl2pPr marL="457167" indent="0">
              <a:buNone/>
              <a:defRPr sz="2000" b="1"/>
            </a:lvl2pPr>
            <a:lvl3pPr marL="914333"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kumimoji="1" lang="ja-JP" altLang="en-US" smtClean="0"/>
              <a:t>マスター テキストの書式設定</a:t>
            </a:r>
          </a:p>
        </p:txBody>
      </p:sp>
      <p:sp>
        <p:nvSpPr>
          <p:cNvPr id="1058" name="コンテンツ プレースホルダー 3"/>
          <p:cNvSpPr>
            <a:spLocks noGrp="1"/>
          </p:cNvSpPr>
          <p:nvPr>
            <p:ph sz="half" idx="2"/>
          </p:nvPr>
        </p:nvSpPr>
        <p:spPr>
          <a:xfrm>
            <a:off x="609601" y="2174875"/>
            <a:ext cx="5294379" cy="379840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59" name="テキスト プレースホルダー 4"/>
          <p:cNvSpPr>
            <a:spLocks noGrp="1"/>
          </p:cNvSpPr>
          <p:nvPr>
            <p:ph type="body" sz="quarter" idx="3"/>
          </p:nvPr>
        </p:nvSpPr>
        <p:spPr>
          <a:xfrm>
            <a:off x="6288021" y="1535117"/>
            <a:ext cx="5294379" cy="639763"/>
          </a:xfrm>
        </p:spPr>
        <p:txBody>
          <a:bodyPr anchor="b"/>
          <a:lstStyle>
            <a:lvl1pPr marL="0" indent="0">
              <a:buNone/>
              <a:defRPr sz="2400" b="1"/>
            </a:lvl1pPr>
            <a:lvl2pPr marL="457167" indent="0">
              <a:buNone/>
              <a:defRPr sz="2000" b="1"/>
            </a:lvl2pPr>
            <a:lvl3pPr marL="914333"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kumimoji="1" lang="ja-JP" altLang="en-US" smtClean="0"/>
              <a:t>マスター テキストの書式設定</a:t>
            </a:r>
          </a:p>
        </p:txBody>
      </p:sp>
      <p:sp>
        <p:nvSpPr>
          <p:cNvPr id="1060" name="コンテンツ プレースホルダー 5"/>
          <p:cNvSpPr>
            <a:spLocks noGrp="1"/>
          </p:cNvSpPr>
          <p:nvPr>
            <p:ph sz="quarter" idx="4"/>
          </p:nvPr>
        </p:nvSpPr>
        <p:spPr>
          <a:xfrm>
            <a:off x="6288021" y="2174875"/>
            <a:ext cx="5294379" cy="379840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61" name="日付プレースホルダー 6"/>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a:solidFill>
                <a:prstClr val="black"/>
              </a:solidFill>
            </a:endParaRPr>
          </a:p>
        </p:txBody>
      </p:sp>
      <p:sp>
        <p:nvSpPr>
          <p:cNvPr id="1062" name="フッター プレースホルダー 7"/>
          <p:cNvSpPr>
            <a:spLocks noGrp="1"/>
          </p:cNvSpPr>
          <p:nvPr>
            <p:ph type="ftr" sz="quarter" idx="11"/>
          </p:nvPr>
        </p:nvSpPr>
        <p:spPr/>
        <p:txBody>
          <a:bodyPr/>
          <a:lstStyle/>
          <a:p>
            <a:endParaRPr lang="ja-JP" altLang="en-US">
              <a:solidFill>
                <a:prstClr val="black"/>
              </a:solidFill>
            </a:endParaRPr>
          </a:p>
        </p:txBody>
      </p:sp>
      <p:sp>
        <p:nvSpPr>
          <p:cNvPr id="1063" name="スライド番号プレースホルダー 8"/>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285130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smtClean="0"/>
              <a:t>マスター タイトルの書式設定</a:t>
            </a:r>
            <a:endParaRPr kumimoji="1" lang="ja-JP" altLang="en-US" dirty="0"/>
          </a:p>
        </p:txBody>
      </p:sp>
      <p:sp>
        <p:nvSpPr>
          <p:cNvPr id="1066" name="日付プレースホルダー 2"/>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a:solidFill>
                <a:prstClr val="black"/>
              </a:solidFill>
            </a:endParaRPr>
          </a:p>
        </p:txBody>
      </p:sp>
      <p:sp>
        <p:nvSpPr>
          <p:cNvPr id="1067" name="フッター プレースホルダー 3"/>
          <p:cNvSpPr>
            <a:spLocks noGrp="1"/>
          </p:cNvSpPr>
          <p:nvPr>
            <p:ph type="ftr" sz="quarter" idx="11"/>
          </p:nvPr>
        </p:nvSpPr>
        <p:spPr/>
        <p:txBody>
          <a:bodyPr/>
          <a:lstStyle/>
          <a:p>
            <a:endParaRPr lang="ja-JP" altLang="en-US">
              <a:solidFill>
                <a:prstClr val="black"/>
              </a:solidFill>
            </a:endParaRPr>
          </a:p>
        </p:txBody>
      </p:sp>
      <p:sp>
        <p:nvSpPr>
          <p:cNvPr id="1068" name="スライド番号プレースホルダー 4"/>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636496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日付プレースホルダー 1"/>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a:solidFill>
                <a:prstClr val="black"/>
              </a:solidFill>
            </a:endParaRPr>
          </a:p>
        </p:txBody>
      </p:sp>
      <p:sp>
        <p:nvSpPr>
          <p:cNvPr id="1071" name="フッター プレースホルダー 2"/>
          <p:cNvSpPr>
            <a:spLocks noGrp="1"/>
          </p:cNvSpPr>
          <p:nvPr>
            <p:ph type="ftr" sz="quarter" idx="11"/>
          </p:nvPr>
        </p:nvSpPr>
        <p:spPr/>
        <p:txBody>
          <a:bodyPr/>
          <a:lstStyle/>
          <a:p>
            <a:endParaRPr lang="ja-JP" altLang="en-US">
              <a:solidFill>
                <a:prstClr val="black"/>
              </a:solidFill>
            </a:endParaRPr>
          </a:p>
        </p:txBody>
      </p:sp>
      <p:sp>
        <p:nvSpPr>
          <p:cNvPr id="1072" name="スライド番号プレースホルダー 3"/>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64697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23"/>
            <a:ext cx="10363200" cy="1362075"/>
          </a:xfrm>
        </p:spPr>
        <p:txBody>
          <a:bodyPr anchor="t"/>
          <a:lstStyle>
            <a:lvl1pPr algn="l">
              <a:defRPr sz="3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F65BBDBE-DE52-49E0-B281-A0C5585966BD}" type="slidenum">
              <a:rPr lang="en-US" altLang="ja-JP"/>
              <a:pPr/>
              <a:t>‹#›</a:t>
            </a:fld>
            <a:endParaRPr lang="en-US" altLang="ja-JP"/>
          </a:p>
        </p:txBody>
      </p:sp>
    </p:spTree>
    <p:extLst>
      <p:ext uri="{BB962C8B-B14F-4D97-AF65-F5344CB8AC3E}">
        <p14:creationId xmlns:p14="http://schemas.microsoft.com/office/powerpoint/2010/main" val="3360202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074" name="タイトル 1"/>
          <p:cNvSpPr>
            <a:spLocks noGrp="1"/>
          </p:cNvSpPr>
          <p:nvPr>
            <p:ph type="title"/>
          </p:nvPr>
        </p:nvSpPr>
        <p:spPr>
          <a:xfrm>
            <a:off x="609603" y="273059"/>
            <a:ext cx="4011084" cy="1162051"/>
          </a:xfrm>
        </p:spPr>
        <p:txBody>
          <a:bodyPr anchor="b">
            <a:normAutofit/>
          </a:bodyPr>
          <a:lstStyle>
            <a:lvl1pPr algn="l">
              <a:defRPr sz="2400" b="1"/>
            </a:lvl1pPr>
          </a:lstStyle>
          <a:p>
            <a:r>
              <a:rPr kumimoji="1" lang="ja-JP" altLang="en-US" smtClean="0"/>
              <a:t>マスター タイトルの書式設定</a:t>
            </a:r>
            <a:endParaRPr kumimoji="1" lang="ja-JP" altLang="en-US" dirty="0"/>
          </a:p>
        </p:txBody>
      </p:sp>
      <p:sp>
        <p:nvSpPr>
          <p:cNvPr id="1075" name="コンテンツ プレースホルダー 2"/>
          <p:cNvSpPr>
            <a:spLocks noGrp="1"/>
          </p:cNvSpPr>
          <p:nvPr>
            <p:ph idx="1"/>
          </p:nvPr>
        </p:nvSpPr>
        <p:spPr>
          <a:xfrm>
            <a:off x="4847861" y="273062"/>
            <a:ext cx="6303251" cy="56423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76" name="テキスト プレースホルダー 3"/>
          <p:cNvSpPr>
            <a:spLocks noGrp="1"/>
          </p:cNvSpPr>
          <p:nvPr>
            <p:ph type="body" sz="half" idx="2"/>
          </p:nvPr>
        </p:nvSpPr>
        <p:spPr>
          <a:xfrm>
            <a:off x="609605" y="1700809"/>
            <a:ext cx="4011083" cy="4272476"/>
          </a:xfrm>
        </p:spPr>
        <p:txBody>
          <a:bodyPr/>
          <a:lstStyle>
            <a:lvl1pPr marL="0" indent="0">
              <a:buNone/>
              <a:defRPr sz="1400"/>
            </a:lvl1pPr>
            <a:lvl2pPr marL="457167" indent="0">
              <a:buNone/>
              <a:defRPr sz="1200"/>
            </a:lvl2pPr>
            <a:lvl3pPr marL="914333"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kumimoji="1" lang="ja-JP" altLang="en-US" smtClean="0"/>
              <a:t>マスター テキストの書式設定</a:t>
            </a:r>
          </a:p>
        </p:txBody>
      </p:sp>
      <p:sp>
        <p:nvSpPr>
          <p:cNvPr id="1077" name="日付プレースホルダー 4"/>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a:solidFill>
                <a:prstClr val="black"/>
              </a:solidFill>
            </a:endParaRPr>
          </a:p>
        </p:txBody>
      </p:sp>
      <p:sp>
        <p:nvSpPr>
          <p:cNvPr id="1078" name="フッター プレースホルダー 5"/>
          <p:cNvSpPr>
            <a:spLocks noGrp="1"/>
          </p:cNvSpPr>
          <p:nvPr>
            <p:ph type="ftr" sz="quarter" idx="11"/>
          </p:nvPr>
        </p:nvSpPr>
        <p:spPr/>
        <p:txBody>
          <a:bodyPr/>
          <a:lstStyle/>
          <a:p>
            <a:endParaRPr lang="ja-JP" altLang="en-US">
              <a:solidFill>
                <a:prstClr val="black"/>
              </a:solidFill>
            </a:endParaRPr>
          </a:p>
        </p:txBody>
      </p:sp>
      <p:sp>
        <p:nvSpPr>
          <p:cNvPr id="1079" name="スライド番号プレースホルダー 6"/>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001036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タイトル 1"/>
          <p:cNvSpPr>
            <a:spLocks noGrp="1"/>
          </p:cNvSpPr>
          <p:nvPr>
            <p:ph type="title"/>
          </p:nvPr>
        </p:nvSpPr>
        <p:spPr>
          <a:xfrm>
            <a:off x="2389717" y="4689150"/>
            <a:ext cx="7315200" cy="566739"/>
          </a:xfrm>
        </p:spPr>
        <p:txBody>
          <a:bodyPr anchor="b">
            <a:normAutofit/>
          </a:bodyPr>
          <a:lstStyle>
            <a:lvl1pPr algn="l">
              <a:defRPr sz="2400" b="1"/>
            </a:lvl1pPr>
          </a:lstStyle>
          <a:p>
            <a:r>
              <a:rPr kumimoji="1" lang="ja-JP" altLang="en-US" smtClean="0"/>
              <a:t>マスター タイトルの書式設定</a:t>
            </a:r>
            <a:endParaRPr kumimoji="1" lang="ja-JP" altLang="en-US" dirty="0"/>
          </a:p>
        </p:txBody>
      </p:sp>
      <p:sp>
        <p:nvSpPr>
          <p:cNvPr id="1082" name="図プレースホルダー 2"/>
          <p:cNvSpPr>
            <a:spLocks noGrp="1"/>
          </p:cNvSpPr>
          <p:nvPr>
            <p:ph type="pic" idx="1"/>
          </p:nvPr>
        </p:nvSpPr>
        <p:spPr>
          <a:xfrm>
            <a:off x="2389717" y="212653"/>
            <a:ext cx="7315200" cy="4378829"/>
          </a:xfrm>
        </p:spPr>
        <p:txBody>
          <a:bodyPr/>
          <a:lstStyle>
            <a:lvl1pPr marL="0" indent="0">
              <a:buNone/>
              <a:defRPr sz="3200"/>
            </a:lvl1pPr>
            <a:lvl2pPr marL="457167" indent="0">
              <a:buNone/>
              <a:defRPr sz="2800"/>
            </a:lvl2pPr>
            <a:lvl3pPr marL="914333"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kumimoji="1" lang="ja-JP" altLang="en-US" smtClean="0"/>
              <a:t>アイコンをクリックして図を追加</a:t>
            </a:r>
            <a:endParaRPr kumimoji="1" lang="ja-JP" altLang="en-US" dirty="0"/>
          </a:p>
        </p:txBody>
      </p:sp>
      <p:sp>
        <p:nvSpPr>
          <p:cNvPr id="1083" name="テキスト プレースホルダー 3"/>
          <p:cNvSpPr>
            <a:spLocks noGrp="1"/>
          </p:cNvSpPr>
          <p:nvPr>
            <p:ph type="body" sz="half" idx="2"/>
          </p:nvPr>
        </p:nvSpPr>
        <p:spPr>
          <a:xfrm>
            <a:off x="2389717" y="5301219"/>
            <a:ext cx="7315200" cy="672075"/>
          </a:xfrm>
        </p:spPr>
        <p:txBody>
          <a:bodyPr/>
          <a:lstStyle>
            <a:lvl1pPr marL="0" indent="0">
              <a:buNone/>
              <a:defRPr sz="1400"/>
            </a:lvl1pPr>
            <a:lvl2pPr marL="457167" indent="0">
              <a:buNone/>
              <a:defRPr sz="1200"/>
            </a:lvl2pPr>
            <a:lvl3pPr marL="914333"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kumimoji="1" lang="ja-JP" altLang="en-US" smtClean="0"/>
              <a:t>マスター テキストの書式設定</a:t>
            </a:r>
          </a:p>
        </p:txBody>
      </p:sp>
      <p:sp>
        <p:nvSpPr>
          <p:cNvPr id="1084" name="日付プレースホルダー 4"/>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a:solidFill>
                <a:prstClr val="black"/>
              </a:solidFill>
            </a:endParaRPr>
          </a:p>
        </p:txBody>
      </p:sp>
      <p:sp>
        <p:nvSpPr>
          <p:cNvPr id="1085" name="フッター プレースホルダー 5"/>
          <p:cNvSpPr>
            <a:spLocks noGrp="1"/>
          </p:cNvSpPr>
          <p:nvPr>
            <p:ph type="ftr" sz="quarter" idx="11"/>
          </p:nvPr>
        </p:nvSpPr>
        <p:spPr/>
        <p:txBody>
          <a:bodyPr/>
          <a:lstStyle/>
          <a:p>
            <a:endParaRPr lang="ja-JP" altLang="en-US">
              <a:solidFill>
                <a:prstClr val="black"/>
              </a:solidFill>
            </a:endParaRPr>
          </a:p>
        </p:txBody>
      </p:sp>
      <p:sp>
        <p:nvSpPr>
          <p:cNvPr id="1086" name="スライド番号プレースホルダー 6"/>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942732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smtClean="0"/>
              <a:t>マスター タイトルの書式設定</a:t>
            </a:r>
            <a:endParaRPr kumimoji="1" lang="ja-JP" altLang="en-US" dirty="0"/>
          </a:p>
        </p:txBody>
      </p:sp>
      <p:sp>
        <p:nvSpPr>
          <p:cNvPr id="1089" name="縦書きテキスト プレースホルダー 2"/>
          <p:cNvSpPr>
            <a:spLocks noGrp="1"/>
          </p:cNvSpPr>
          <p:nvPr>
            <p:ph type="body" orient="vert" idx="1"/>
          </p:nvPr>
        </p:nvSpPr>
        <p:spPr>
          <a:xfrm>
            <a:off x="609600" y="1736816"/>
            <a:ext cx="10972800" cy="4236469"/>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90" name="日付プレースホルダー 3"/>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a:solidFill>
                <a:prstClr val="black"/>
              </a:solidFill>
            </a:endParaRPr>
          </a:p>
        </p:txBody>
      </p:sp>
      <p:sp>
        <p:nvSpPr>
          <p:cNvPr id="1091" name="フッター プレースホルダー 4"/>
          <p:cNvSpPr>
            <a:spLocks noGrp="1"/>
          </p:cNvSpPr>
          <p:nvPr>
            <p:ph type="ftr" sz="quarter" idx="11"/>
          </p:nvPr>
        </p:nvSpPr>
        <p:spPr/>
        <p:txBody>
          <a:bodyPr/>
          <a:lstStyle/>
          <a:p>
            <a:endParaRPr lang="ja-JP" altLang="en-US">
              <a:solidFill>
                <a:prstClr val="black"/>
              </a:solidFill>
            </a:endParaRPr>
          </a:p>
        </p:txBody>
      </p:sp>
      <p:sp>
        <p:nvSpPr>
          <p:cNvPr id="1092" name="スライド番号プレースホルダー 5"/>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59937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8839200" y="274639"/>
            <a:ext cx="2743200" cy="5698644"/>
          </a:xfrm>
        </p:spPr>
        <p:txBody>
          <a:bodyPr vert="eaVert"/>
          <a:lstStyle/>
          <a:p>
            <a:r>
              <a:rPr kumimoji="1" lang="ja-JP" altLang="en-US" smtClean="0"/>
              <a:t>マスター タイトルの書式設定</a:t>
            </a:r>
            <a:endParaRPr kumimoji="1" lang="ja-JP" altLang="en-US" dirty="0"/>
          </a:p>
        </p:txBody>
      </p:sp>
      <p:sp>
        <p:nvSpPr>
          <p:cNvPr id="1095" name="縦書きテキスト プレースホルダー 2"/>
          <p:cNvSpPr>
            <a:spLocks noGrp="1"/>
          </p:cNvSpPr>
          <p:nvPr>
            <p:ph type="body" orient="vert" idx="1"/>
          </p:nvPr>
        </p:nvSpPr>
        <p:spPr>
          <a:xfrm>
            <a:off x="609600" y="274639"/>
            <a:ext cx="8026400" cy="5698644"/>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1096" name="日付プレースホルダー 3"/>
          <p:cNvSpPr>
            <a:spLocks noGrp="1"/>
          </p:cNvSpPr>
          <p:nvPr>
            <p:ph type="dt" sz="half" idx="10"/>
          </p:nvPr>
        </p:nvSpPr>
        <p:spPr/>
        <p:txBody>
          <a:bodyPr/>
          <a:lstStyle/>
          <a:p>
            <a:fld id="{3E220A51-F8EA-429A-8E6F-F02BE74E28F7}" type="datetimeFigureOut">
              <a:rPr lang="ja-JP" altLang="en-US" smtClean="0">
                <a:solidFill>
                  <a:prstClr val="black"/>
                </a:solidFill>
              </a:rPr>
              <a:pPr/>
              <a:t>2022/3/4</a:t>
            </a:fld>
            <a:endParaRPr lang="ja-JP" altLang="en-US" dirty="0">
              <a:solidFill>
                <a:prstClr val="black"/>
              </a:solidFill>
            </a:endParaRPr>
          </a:p>
        </p:txBody>
      </p:sp>
      <p:sp>
        <p:nvSpPr>
          <p:cNvPr id="1097" name="フッター プレースホルダー 4"/>
          <p:cNvSpPr>
            <a:spLocks noGrp="1"/>
          </p:cNvSpPr>
          <p:nvPr>
            <p:ph type="ftr" sz="quarter" idx="11"/>
          </p:nvPr>
        </p:nvSpPr>
        <p:spPr/>
        <p:txBody>
          <a:bodyPr/>
          <a:lstStyle/>
          <a:p>
            <a:endParaRPr lang="ja-JP" altLang="en-US">
              <a:solidFill>
                <a:prstClr val="black"/>
              </a:solidFill>
            </a:endParaRPr>
          </a:p>
        </p:txBody>
      </p:sp>
      <p:sp>
        <p:nvSpPr>
          <p:cNvPr id="1098" name="スライド番号プレースホルダー 5"/>
          <p:cNvSpPr>
            <a:spLocks noGrp="1"/>
          </p:cNvSpPr>
          <p:nvPr>
            <p:ph type="sldNum" sz="quarter" idx="12"/>
          </p:nvPr>
        </p:nvSpPr>
        <p:spPr/>
        <p:txBody>
          <a:bodyPr/>
          <a:lstStyle/>
          <a:p>
            <a:fld id="{2C9400E4-C46D-48FA-AEA0-ED136F70A0E5}"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4168982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2208465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837800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2272501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841301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1087206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1887183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4E8A27AC-B585-4F64-ADDB-75E3AF6AA45E}" type="slidenum">
              <a:rPr lang="en-US" altLang="ja-JP"/>
              <a:pPr/>
              <a:t>‹#›</a:t>
            </a:fld>
            <a:endParaRPr lang="en-US" altLang="ja-JP"/>
          </a:p>
        </p:txBody>
      </p:sp>
    </p:spTree>
    <p:extLst>
      <p:ext uri="{BB962C8B-B14F-4D97-AF65-F5344CB8AC3E}">
        <p14:creationId xmlns:p14="http://schemas.microsoft.com/office/powerpoint/2010/main" val="4080038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2120719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3235066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3181854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942589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7B6F8AF-8A79-4F0A-A162-A9D3F5C85950}"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4FAB80-B901-4302-A469-759B119CB7FF}" type="slidenum">
              <a:rPr kumimoji="1" lang="ja-JP" altLang="en-US" smtClean="0"/>
              <a:t>‹#›</a:t>
            </a:fld>
            <a:endParaRPr kumimoji="1" lang="ja-JP" altLang="en-US"/>
          </a:p>
        </p:txBody>
      </p:sp>
    </p:spTree>
    <p:extLst>
      <p:ext uri="{BB962C8B-B14F-4D97-AF65-F5344CB8AC3E}">
        <p14:creationId xmlns:p14="http://schemas.microsoft.com/office/powerpoint/2010/main" val="13291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82" y="1535113"/>
            <a:ext cx="5389033"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82"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6F8D1577-A1D3-4F94-B0C5-0D14AEC3DB4A}" type="slidenum">
              <a:rPr lang="en-US" altLang="ja-JP"/>
              <a:pPr/>
              <a:t>‹#›</a:t>
            </a:fld>
            <a:endParaRPr lang="en-US" altLang="ja-JP"/>
          </a:p>
        </p:txBody>
      </p:sp>
    </p:spTree>
    <p:extLst>
      <p:ext uri="{BB962C8B-B14F-4D97-AF65-F5344CB8AC3E}">
        <p14:creationId xmlns:p14="http://schemas.microsoft.com/office/powerpoint/2010/main" val="265063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8BF8145C-E6B6-42EB-BD2C-20E4DA697D56}" type="slidenum">
              <a:rPr lang="en-US" altLang="ja-JP"/>
              <a:pPr/>
              <a:t>‹#›</a:t>
            </a:fld>
            <a:endParaRPr lang="en-US" altLang="ja-JP"/>
          </a:p>
        </p:txBody>
      </p:sp>
    </p:spTree>
    <p:extLst>
      <p:ext uri="{BB962C8B-B14F-4D97-AF65-F5344CB8AC3E}">
        <p14:creationId xmlns:p14="http://schemas.microsoft.com/office/powerpoint/2010/main" val="2040731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D21F591B-FD5E-4B2D-B507-FC53E13D5C3E}" type="slidenum">
              <a:rPr lang="en-US" altLang="ja-JP"/>
              <a:pPr/>
              <a:t>‹#›</a:t>
            </a:fld>
            <a:endParaRPr lang="en-US" altLang="ja-JP"/>
          </a:p>
        </p:txBody>
      </p:sp>
    </p:spTree>
    <p:extLst>
      <p:ext uri="{BB962C8B-B14F-4D97-AF65-F5344CB8AC3E}">
        <p14:creationId xmlns:p14="http://schemas.microsoft.com/office/powerpoint/2010/main" val="262513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15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7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D942C988-49DF-4A48-A7F2-6AC5B39DC2E8}" type="slidenum">
              <a:rPr lang="en-US" altLang="ja-JP"/>
              <a:pPr/>
              <a:t>‹#›</a:t>
            </a:fld>
            <a:endParaRPr lang="en-US" altLang="ja-JP"/>
          </a:p>
        </p:txBody>
      </p:sp>
    </p:spTree>
    <p:extLst>
      <p:ext uri="{BB962C8B-B14F-4D97-AF65-F5344CB8AC3E}">
        <p14:creationId xmlns:p14="http://schemas.microsoft.com/office/powerpoint/2010/main" val="1870513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endParaRPr lang="ja-JP" altLang="en-US" noProof="0" smtClean="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9C87DAD5-E778-43C5-8698-6E8B3AC3FB33}" type="slidenum">
              <a:rPr lang="en-US" altLang="ja-JP"/>
              <a:pPr/>
              <a:t>‹#›</a:t>
            </a:fld>
            <a:endParaRPr lang="en-US" altLang="ja-JP"/>
          </a:p>
        </p:txBody>
      </p:sp>
    </p:spTree>
    <p:extLst>
      <p:ext uri="{BB962C8B-B14F-4D97-AF65-F5344CB8AC3E}">
        <p14:creationId xmlns:p14="http://schemas.microsoft.com/office/powerpoint/2010/main" val="301435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62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51" b="0" smtClean="0">
                <a:latin typeface="Arial" charset="0"/>
              </a:defRPr>
            </a:lvl1pPr>
          </a:lstStyle>
          <a:p>
            <a:pPr>
              <a:defRPr/>
            </a:pPr>
            <a:endParaRPr lang="en-US" altLang="ja-JP"/>
          </a:p>
        </p:txBody>
      </p:sp>
      <p:sp>
        <p:nvSpPr>
          <p:cNvPr id="962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51" b="0" smtClean="0">
                <a:latin typeface="Arial" charset="0"/>
              </a:defRPr>
            </a:lvl1pPr>
          </a:lstStyle>
          <a:p>
            <a:pPr>
              <a:defRPr/>
            </a:pPr>
            <a:endParaRPr lang="en-US" altLang="ja-JP"/>
          </a:p>
        </p:txBody>
      </p:sp>
      <p:sp>
        <p:nvSpPr>
          <p:cNvPr id="962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51" b="0"/>
            </a:lvl1pPr>
          </a:lstStyle>
          <a:p>
            <a:fld id="{32181CB0-EEA2-4996-8000-7541F43CEEA8}" type="slidenum">
              <a:rPr lang="en-US" altLang="ja-JP"/>
              <a:pPr/>
              <a:t>‹#›</a:t>
            </a:fld>
            <a:endParaRPr lang="en-US" altLang="ja-JP"/>
          </a:p>
        </p:txBody>
      </p:sp>
    </p:spTree>
    <p:extLst>
      <p:ext uri="{BB962C8B-B14F-4D97-AF65-F5344CB8AC3E}">
        <p14:creationId xmlns:p14="http://schemas.microsoft.com/office/powerpoint/2010/main" val="426460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50" charset="-128"/>
        </a:defRPr>
      </a:lvl5pPr>
      <a:lvl6pPr marL="342882" algn="ctr" rtl="0" fontAlgn="base">
        <a:spcBef>
          <a:spcPct val="0"/>
        </a:spcBef>
        <a:spcAft>
          <a:spcPct val="0"/>
        </a:spcAft>
        <a:defRPr kumimoji="1" sz="3300">
          <a:solidFill>
            <a:schemeClr val="tx2"/>
          </a:solidFill>
          <a:latin typeface="Arial" charset="0"/>
          <a:ea typeface="ＭＳ Ｐゴシック" pitchFamily="50" charset="-128"/>
        </a:defRPr>
      </a:lvl6pPr>
      <a:lvl7pPr marL="685766" algn="ctr" rtl="0" fontAlgn="base">
        <a:spcBef>
          <a:spcPct val="0"/>
        </a:spcBef>
        <a:spcAft>
          <a:spcPct val="0"/>
        </a:spcAft>
        <a:defRPr kumimoji="1" sz="3300">
          <a:solidFill>
            <a:schemeClr val="tx2"/>
          </a:solidFill>
          <a:latin typeface="Arial" charset="0"/>
          <a:ea typeface="ＭＳ Ｐゴシック" pitchFamily="50" charset="-128"/>
        </a:defRPr>
      </a:lvl7pPr>
      <a:lvl8pPr marL="1028649" algn="ctr" rtl="0" fontAlgn="base">
        <a:spcBef>
          <a:spcPct val="0"/>
        </a:spcBef>
        <a:spcAft>
          <a:spcPct val="0"/>
        </a:spcAft>
        <a:defRPr kumimoji="1" sz="3300">
          <a:solidFill>
            <a:schemeClr val="tx2"/>
          </a:solidFill>
          <a:latin typeface="Arial" charset="0"/>
          <a:ea typeface="ＭＳ Ｐゴシック" pitchFamily="50" charset="-128"/>
        </a:defRPr>
      </a:lvl8pPr>
      <a:lvl9pPr marL="1371532" algn="ctr" rtl="0" fontAlgn="base">
        <a:spcBef>
          <a:spcPct val="0"/>
        </a:spcBef>
        <a:spcAft>
          <a:spcPct val="0"/>
        </a:spcAft>
        <a:defRPr kumimoji="1" sz="3300">
          <a:solidFill>
            <a:schemeClr val="tx2"/>
          </a:solidFill>
          <a:latin typeface="Arial" charset="0"/>
          <a:ea typeface="ＭＳ Ｐゴシック" pitchFamily="50" charset="-128"/>
        </a:defRPr>
      </a:lvl9pPr>
    </p:titleStyle>
    <p:bodyStyle>
      <a:lvl1pPr marL="257162" indent="-257162" algn="l" rtl="0" eaLnBrk="0" fontAlgn="base" hangingPunct="0">
        <a:spcBef>
          <a:spcPct val="20000"/>
        </a:spcBef>
        <a:spcAft>
          <a:spcPct val="0"/>
        </a:spcAft>
        <a:buChar char="•"/>
        <a:defRPr kumimoji="1" sz="2400">
          <a:solidFill>
            <a:schemeClr val="tx1"/>
          </a:solidFill>
          <a:latin typeface="+mn-lt"/>
          <a:ea typeface="+mn-ea"/>
          <a:cs typeface="+mn-cs"/>
        </a:defRPr>
      </a:lvl1pPr>
      <a:lvl2pPr marL="557185" indent="-214303" algn="l" rtl="0" eaLnBrk="0" fontAlgn="base" hangingPunct="0">
        <a:spcBef>
          <a:spcPct val="20000"/>
        </a:spcBef>
        <a:spcAft>
          <a:spcPct val="0"/>
        </a:spcAft>
        <a:buChar char="–"/>
        <a:defRPr kumimoji="1" sz="2100">
          <a:solidFill>
            <a:schemeClr val="tx1"/>
          </a:solidFill>
          <a:latin typeface="+mn-lt"/>
          <a:ea typeface="+mn-ea"/>
        </a:defRPr>
      </a:lvl2pPr>
      <a:lvl3pPr marL="857208" indent="-171442" algn="l" rtl="0" eaLnBrk="0" fontAlgn="base" hangingPunct="0">
        <a:spcBef>
          <a:spcPct val="20000"/>
        </a:spcBef>
        <a:spcAft>
          <a:spcPct val="0"/>
        </a:spcAft>
        <a:buChar char="•"/>
        <a:defRPr kumimoji="1" sz="1800">
          <a:solidFill>
            <a:schemeClr val="tx1"/>
          </a:solidFill>
          <a:latin typeface="+mn-lt"/>
          <a:ea typeface="+mn-ea"/>
        </a:defRPr>
      </a:lvl3pPr>
      <a:lvl4pPr marL="1200091" indent="-171442" algn="l" rtl="0" eaLnBrk="0" fontAlgn="base" hangingPunct="0">
        <a:spcBef>
          <a:spcPct val="20000"/>
        </a:spcBef>
        <a:spcAft>
          <a:spcPct val="0"/>
        </a:spcAft>
        <a:buChar char="–"/>
        <a:defRPr kumimoji="1" sz="1500">
          <a:solidFill>
            <a:schemeClr val="tx1"/>
          </a:solidFill>
          <a:latin typeface="+mn-lt"/>
          <a:ea typeface="+mn-ea"/>
        </a:defRPr>
      </a:lvl4pPr>
      <a:lvl5pPr marL="1542973" indent="-171442" algn="l" rtl="0" eaLnBrk="0" fontAlgn="base" hangingPunct="0">
        <a:spcBef>
          <a:spcPct val="20000"/>
        </a:spcBef>
        <a:spcAft>
          <a:spcPct val="0"/>
        </a:spcAft>
        <a:buChar char="»"/>
        <a:defRPr kumimoji="1" sz="1500">
          <a:solidFill>
            <a:schemeClr val="tx1"/>
          </a:solidFill>
          <a:latin typeface="+mn-lt"/>
          <a:ea typeface="+mn-ea"/>
        </a:defRPr>
      </a:lvl5pPr>
      <a:lvl6pPr marL="1885857" indent="-171442" algn="l" rtl="0" fontAlgn="base">
        <a:spcBef>
          <a:spcPct val="20000"/>
        </a:spcBef>
        <a:spcAft>
          <a:spcPct val="0"/>
        </a:spcAft>
        <a:buChar char="»"/>
        <a:defRPr kumimoji="1" sz="1500">
          <a:solidFill>
            <a:schemeClr val="tx1"/>
          </a:solidFill>
          <a:latin typeface="+mn-lt"/>
          <a:ea typeface="+mn-ea"/>
        </a:defRPr>
      </a:lvl6pPr>
      <a:lvl7pPr marL="2228739" indent="-171442" algn="l" rtl="0" fontAlgn="base">
        <a:spcBef>
          <a:spcPct val="20000"/>
        </a:spcBef>
        <a:spcAft>
          <a:spcPct val="0"/>
        </a:spcAft>
        <a:buChar char="»"/>
        <a:defRPr kumimoji="1" sz="1500">
          <a:solidFill>
            <a:schemeClr val="tx1"/>
          </a:solidFill>
          <a:latin typeface="+mn-lt"/>
          <a:ea typeface="+mn-ea"/>
        </a:defRPr>
      </a:lvl7pPr>
      <a:lvl8pPr marL="2571622" indent="-171442" algn="l" rtl="0" fontAlgn="base">
        <a:spcBef>
          <a:spcPct val="20000"/>
        </a:spcBef>
        <a:spcAft>
          <a:spcPct val="0"/>
        </a:spcAft>
        <a:buChar char="»"/>
        <a:defRPr kumimoji="1" sz="1500">
          <a:solidFill>
            <a:schemeClr val="tx1"/>
          </a:solidFill>
          <a:latin typeface="+mn-lt"/>
          <a:ea typeface="+mn-ea"/>
        </a:defRPr>
      </a:lvl8pPr>
      <a:lvl9pPr marL="2914506" indent="-171442"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766" rtl="0" eaLnBrk="1" latinLnBrk="0" hangingPunct="1">
        <a:defRPr kumimoji="1" sz="1351" kern="1200">
          <a:solidFill>
            <a:schemeClr val="tx1"/>
          </a:solidFill>
          <a:latin typeface="+mn-lt"/>
          <a:ea typeface="+mn-ea"/>
          <a:cs typeface="+mn-cs"/>
        </a:defRPr>
      </a:lvl1pPr>
      <a:lvl2pPr marL="342882" algn="l" defTabSz="685766" rtl="0" eaLnBrk="1" latinLnBrk="0" hangingPunct="1">
        <a:defRPr kumimoji="1" sz="1351" kern="1200">
          <a:solidFill>
            <a:schemeClr val="tx1"/>
          </a:solidFill>
          <a:latin typeface="+mn-lt"/>
          <a:ea typeface="+mn-ea"/>
          <a:cs typeface="+mn-cs"/>
        </a:defRPr>
      </a:lvl2pPr>
      <a:lvl3pPr marL="685766" algn="l" defTabSz="685766" rtl="0" eaLnBrk="1" latinLnBrk="0" hangingPunct="1">
        <a:defRPr kumimoji="1" sz="1351" kern="1200">
          <a:solidFill>
            <a:schemeClr val="tx1"/>
          </a:solidFill>
          <a:latin typeface="+mn-lt"/>
          <a:ea typeface="+mn-ea"/>
          <a:cs typeface="+mn-cs"/>
        </a:defRPr>
      </a:lvl3pPr>
      <a:lvl4pPr marL="1028649" algn="l" defTabSz="685766" rtl="0" eaLnBrk="1" latinLnBrk="0" hangingPunct="1">
        <a:defRPr kumimoji="1" sz="1351" kern="1200">
          <a:solidFill>
            <a:schemeClr val="tx1"/>
          </a:solidFill>
          <a:latin typeface="+mn-lt"/>
          <a:ea typeface="+mn-ea"/>
          <a:cs typeface="+mn-cs"/>
        </a:defRPr>
      </a:lvl4pPr>
      <a:lvl5pPr marL="1371532" algn="l" defTabSz="685766" rtl="0" eaLnBrk="1" latinLnBrk="0" hangingPunct="1">
        <a:defRPr kumimoji="1" sz="1351" kern="1200">
          <a:solidFill>
            <a:schemeClr val="tx1"/>
          </a:solidFill>
          <a:latin typeface="+mn-lt"/>
          <a:ea typeface="+mn-ea"/>
          <a:cs typeface="+mn-cs"/>
        </a:defRPr>
      </a:lvl5pPr>
      <a:lvl6pPr marL="1714414" algn="l" defTabSz="685766" rtl="0" eaLnBrk="1" latinLnBrk="0" hangingPunct="1">
        <a:defRPr kumimoji="1" sz="1351" kern="1200">
          <a:solidFill>
            <a:schemeClr val="tx1"/>
          </a:solidFill>
          <a:latin typeface="+mn-lt"/>
          <a:ea typeface="+mn-ea"/>
          <a:cs typeface="+mn-cs"/>
        </a:defRPr>
      </a:lvl6pPr>
      <a:lvl7pPr marL="2057298" algn="l" defTabSz="685766" rtl="0" eaLnBrk="1" latinLnBrk="0" hangingPunct="1">
        <a:defRPr kumimoji="1" sz="1351" kern="1200">
          <a:solidFill>
            <a:schemeClr val="tx1"/>
          </a:solidFill>
          <a:latin typeface="+mn-lt"/>
          <a:ea typeface="+mn-ea"/>
          <a:cs typeface="+mn-cs"/>
        </a:defRPr>
      </a:lvl7pPr>
      <a:lvl8pPr marL="2400180" algn="l" defTabSz="685766" rtl="0" eaLnBrk="1" latinLnBrk="0" hangingPunct="1">
        <a:defRPr kumimoji="1" sz="1351" kern="1200">
          <a:solidFill>
            <a:schemeClr val="tx1"/>
          </a:solidFill>
          <a:latin typeface="+mn-lt"/>
          <a:ea typeface="+mn-ea"/>
          <a:cs typeface="+mn-cs"/>
        </a:defRPr>
      </a:lvl8pPr>
      <a:lvl9pPr marL="2743062" algn="l" defTabSz="685766" rtl="0" eaLnBrk="1" latinLnBrk="0" hangingPunct="1">
        <a:defRPr kumimoji="1"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フッター プレースホルダー 4"/>
          <p:cNvSpPr>
            <a:spLocks noGrp="1"/>
          </p:cNvSpPr>
          <p:nvPr>
            <p:ph type="ftr" sz="quarter" idx="3"/>
          </p:nvPr>
        </p:nvSpPr>
        <p:spPr>
          <a:xfrm>
            <a:off x="3359696" y="6237334"/>
            <a:ext cx="5472608" cy="365125"/>
          </a:xfrm>
          <a:prstGeom prst="rect">
            <a:avLst/>
          </a:prstGeom>
        </p:spPr>
        <p:txBody>
          <a:bodyPr vert="horz" lIns="91440" tIns="45720" rIns="91440" bIns="45720" rtlCol="0" anchor="ctr"/>
          <a:lstStyle>
            <a:lvl1pPr algn="ctr">
              <a:defRPr sz="1200">
                <a:solidFill>
                  <a:schemeClr val="tx1"/>
                </a:solidFill>
                <a:latin typeface="+mn-ea"/>
                <a:ea typeface="+mn-ea"/>
              </a:defRPr>
            </a:lvl1pPr>
          </a:lstStyle>
          <a:p>
            <a:endParaRPr lang="ja-JP" altLang="en-US" dirty="0"/>
          </a:p>
        </p:txBody>
      </p:sp>
      <p:sp>
        <p:nvSpPr>
          <p:cNvPr id="1026" name="タイトル プレースホルダー 1"/>
          <p:cNvSpPr>
            <a:spLocks noGrp="1"/>
          </p:cNvSpPr>
          <p:nvPr>
            <p:ph type="title"/>
          </p:nvPr>
        </p:nvSpPr>
        <p:spPr>
          <a:xfrm>
            <a:off x="609600" y="418655"/>
            <a:ext cx="10972800" cy="994123"/>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027" name="テキスト プレースホルダー 2"/>
          <p:cNvSpPr>
            <a:spLocks noGrp="1"/>
          </p:cNvSpPr>
          <p:nvPr>
            <p:ph type="body" idx="1"/>
          </p:nvPr>
        </p:nvSpPr>
        <p:spPr>
          <a:xfrm>
            <a:off x="609600" y="1736814"/>
            <a:ext cx="10972800" cy="4281339"/>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en-US" altLang="ja-JP" dirty="0" smtClean="0"/>
          </a:p>
          <a:p>
            <a:pPr lvl="5"/>
            <a:r>
              <a:rPr kumimoji="1" lang="ja-JP" altLang="en-US" dirty="0" smtClean="0"/>
              <a:t>第 </a:t>
            </a:r>
            <a:r>
              <a:rPr kumimoji="1" lang="en-US" altLang="ja-JP" dirty="0" smtClean="0"/>
              <a:t>6 </a:t>
            </a:r>
            <a:r>
              <a:rPr kumimoji="1" lang="ja-JP" altLang="en-US" dirty="0" smtClean="0"/>
              <a:t>レベル</a:t>
            </a:r>
          </a:p>
          <a:p>
            <a:pPr lvl="6"/>
            <a:r>
              <a:rPr kumimoji="1" lang="ja-JP" altLang="en-US" dirty="0" smtClean="0"/>
              <a:t>第 </a:t>
            </a:r>
            <a:r>
              <a:rPr kumimoji="1" lang="en-US" altLang="ja-JP" dirty="0" smtClean="0"/>
              <a:t>7 </a:t>
            </a:r>
            <a:r>
              <a:rPr kumimoji="1" lang="ja-JP" altLang="en-US" dirty="0" smtClean="0"/>
              <a:t>レベル</a:t>
            </a:r>
          </a:p>
          <a:p>
            <a:pPr lvl="7"/>
            <a:r>
              <a:rPr kumimoji="1" lang="ja-JP" altLang="en-US" dirty="0" smtClean="0"/>
              <a:t>第 </a:t>
            </a:r>
            <a:r>
              <a:rPr kumimoji="1" lang="en-US" altLang="ja-JP" dirty="0" smtClean="0"/>
              <a:t>8 </a:t>
            </a:r>
            <a:r>
              <a:rPr kumimoji="1" lang="ja-JP" altLang="en-US" dirty="0" smtClean="0"/>
              <a:t>レベル</a:t>
            </a:r>
          </a:p>
          <a:p>
            <a:pPr lvl="8"/>
            <a:r>
              <a:rPr kumimoji="1" lang="ja-JP" altLang="en-US" dirty="0" smtClean="0"/>
              <a:t>第 </a:t>
            </a:r>
            <a:r>
              <a:rPr kumimoji="1" lang="en-US" altLang="ja-JP" dirty="0" smtClean="0"/>
              <a:t>9 </a:t>
            </a:r>
            <a:r>
              <a:rPr kumimoji="1" lang="ja-JP" altLang="en-US" dirty="0" smtClean="0"/>
              <a:t>レベル</a:t>
            </a:r>
          </a:p>
        </p:txBody>
      </p:sp>
      <p:sp>
        <p:nvSpPr>
          <p:cNvPr id="1028" name="日付プレースホルダー 3"/>
          <p:cNvSpPr>
            <a:spLocks noGrp="1"/>
          </p:cNvSpPr>
          <p:nvPr>
            <p:ph type="dt" sz="half" idx="2"/>
          </p:nvPr>
        </p:nvSpPr>
        <p:spPr>
          <a:xfrm>
            <a:off x="609600" y="6237334"/>
            <a:ext cx="2510069" cy="365125"/>
          </a:xfrm>
          <a:prstGeom prst="rect">
            <a:avLst/>
          </a:prstGeom>
        </p:spPr>
        <p:txBody>
          <a:bodyPr vert="horz" lIns="91440" tIns="45720" rIns="91440" bIns="45720" rtlCol="0" anchor="ctr"/>
          <a:lstStyle>
            <a:lvl1pPr algn="l">
              <a:defRPr sz="1200">
                <a:solidFill>
                  <a:schemeClr val="tx1"/>
                </a:solidFill>
                <a:latin typeface="+mn-lt"/>
                <a:ea typeface="+mn-ea"/>
              </a:defRPr>
            </a:lvl1pPr>
          </a:lstStyle>
          <a:p>
            <a:fld id="{3E220A51-F8EA-429A-8E6F-F02BE74E28F7}" type="datetimeFigureOut">
              <a:rPr lang="ja-JP" altLang="en-US" smtClean="0"/>
              <a:pPr/>
              <a:t>2022/3/4</a:t>
            </a:fld>
            <a:endParaRPr lang="ja-JP" altLang="en-US" dirty="0"/>
          </a:p>
        </p:txBody>
      </p:sp>
      <p:sp>
        <p:nvSpPr>
          <p:cNvPr id="1029" name="スライド番号プレースホルダー 5"/>
          <p:cNvSpPr>
            <a:spLocks noGrp="1"/>
          </p:cNvSpPr>
          <p:nvPr>
            <p:ph type="sldNum" sz="quarter" idx="4"/>
          </p:nvPr>
        </p:nvSpPr>
        <p:spPr>
          <a:xfrm>
            <a:off x="9024325" y="6237334"/>
            <a:ext cx="2558075" cy="365125"/>
          </a:xfrm>
          <a:prstGeom prst="rect">
            <a:avLst/>
          </a:prstGeom>
        </p:spPr>
        <p:txBody>
          <a:bodyPr vert="horz" lIns="91440" tIns="45720" rIns="91440" bIns="45720" rtlCol="0" anchor="ctr"/>
          <a:lstStyle>
            <a:lvl1pPr algn="r">
              <a:defRPr sz="1200">
                <a:solidFill>
                  <a:schemeClr val="tx1"/>
                </a:solidFill>
                <a:latin typeface="+mn-lt"/>
                <a:ea typeface="+mn-ea"/>
              </a:defRPr>
            </a:lvl1pPr>
          </a:lstStyle>
          <a:p>
            <a:fld id="{2C9400E4-C46D-48FA-AEA0-ED136F70A0E5}" type="slidenum">
              <a:rPr lang="ja-JP" altLang="en-US" smtClean="0"/>
              <a:pPr/>
              <a:t>‹#›</a:t>
            </a:fld>
            <a:endParaRPr lang="ja-JP" altLang="en-US" dirty="0"/>
          </a:p>
        </p:txBody>
      </p:sp>
    </p:spTree>
    <p:extLst>
      <p:ext uri="{BB962C8B-B14F-4D97-AF65-F5344CB8AC3E}">
        <p14:creationId xmlns:p14="http://schemas.microsoft.com/office/powerpoint/2010/main" val="4773232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333"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457167" indent="-457167" algn="l" defTabSz="914333" rtl="0" eaLnBrk="1" latinLnBrk="0" hangingPunct="1">
        <a:spcBef>
          <a:spcPct val="20000"/>
        </a:spcBef>
        <a:buFont typeface="Arial" panose="020B0604020202020204" pitchFamily="34" charset="0"/>
        <a:buChar char="•"/>
        <a:defRPr kumimoji="1" sz="3200" kern="1200">
          <a:solidFill>
            <a:schemeClr val="tx1"/>
          </a:solidFill>
          <a:latin typeface="+mn-ea"/>
          <a:ea typeface="+mn-ea"/>
          <a:cs typeface="+mn-cs"/>
        </a:defRPr>
      </a:lvl1pPr>
      <a:lvl2pPr marL="914333" indent="-457167" algn="l" defTabSz="914333"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257207" indent="-342874" algn="l" defTabSz="91433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714372" indent="-342874" algn="l" defTabSz="914333" rtl="0" eaLnBrk="1" latinLnBrk="0" hangingPunct="1">
        <a:spcBef>
          <a:spcPct val="20000"/>
        </a:spcBef>
        <a:buSzPct val="100000"/>
        <a:buFont typeface="Arial" panose="020B0604020202020204" pitchFamily="34" charset="0"/>
        <a:buChar char="•"/>
        <a:defRPr kumimoji="1" sz="2000" kern="1200">
          <a:solidFill>
            <a:schemeClr val="tx1"/>
          </a:solidFill>
          <a:latin typeface="+mn-lt"/>
          <a:ea typeface="+mn-ea"/>
          <a:cs typeface="+mn-cs"/>
        </a:defRPr>
      </a:lvl4pPr>
      <a:lvl5pPr marL="2171538" marR="0" indent="-342874" algn="l" defTabSz="914333" rtl="0" eaLnBrk="1" fontAlgn="auto" latinLnBrk="0" hangingPunct="1">
        <a:lnSpc>
          <a:spcPct val="100000"/>
        </a:lnSpc>
        <a:spcBef>
          <a:spcPct val="20000"/>
        </a:spcBef>
        <a:spcAft>
          <a:spcPts val="0"/>
        </a:spcAft>
        <a:buClrTx/>
        <a:buSzPct val="100000"/>
        <a:buFont typeface="Arial" panose="020B0604020202020204" pitchFamily="34" charset="0"/>
        <a:buChar char="•"/>
        <a:tabLst/>
        <a:defRPr kumimoji="1" sz="2000" kern="1200">
          <a:solidFill>
            <a:schemeClr val="tx1"/>
          </a:solidFill>
          <a:latin typeface="+mn-lt"/>
          <a:ea typeface="+mn-ea"/>
          <a:cs typeface="+mn-cs"/>
        </a:defRPr>
      </a:lvl5pPr>
      <a:lvl6pPr marL="2571558" indent="-285729" algn="l" defTabSz="914333"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3028723" indent="-285729" algn="l" defTabSz="914333"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7pPr>
      <a:lvl8pPr marL="3485889" indent="-285729" algn="l" defTabSz="914333"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8pPr>
      <a:lvl9pPr marL="3943055" indent="-285729" algn="l" defTabSz="914333"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ja-JP"/>
      </a:defPPr>
      <a:lvl1pPr marL="0" algn="l" defTabSz="914333" rtl="0" eaLnBrk="1" latinLnBrk="0" hangingPunct="1">
        <a:defRPr kumimoji="1" sz="1800" kern="1200">
          <a:solidFill>
            <a:schemeClr val="tx1"/>
          </a:solidFill>
          <a:latin typeface="+mn-lt"/>
          <a:ea typeface="+mn-ea"/>
          <a:cs typeface="+mn-cs"/>
        </a:defRPr>
      </a:lvl1pPr>
      <a:lvl2pPr marL="457167" algn="l" defTabSz="914333" rtl="0" eaLnBrk="1" latinLnBrk="0" hangingPunct="1">
        <a:defRPr kumimoji="1" sz="1800" kern="1200">
          <a:solidFill>
            <a:schemeClr val="tx1"/>
          </a:solidFill>
          <a:latin typeface="+mn-lt"/>
          <a:ea typeface="+mn-ea"/>
          <a:cs typeface="+mn-cs"/>
        </a:defRPr>
      </a:lvl2pPr>
      <a:lvl3pPr marL="914333" algn="l" defTabSz="914333" rtl="0" eaLnBrk="1" latinLnBrk="0" hangingPunct="1">
        <a:defRPr kumimoji="1" sz="1800" kern="1200">
          <a:solidFill>
            <a:schemeClr val="tx1"/>
          </a:solidFill>
          <a:latin typeface="+mn-lt"/>
          <a:ea typeface="+mn-ea"/>
          <a:cs typeface="+mn-cs"/>
        </a:defRPr>
      </a:lvl3pPr>
      <a:lvl4pPr marL="1371498" algn="l" defTabSz="914333" rtl="0" eaLnBrk="1" latinLnBrk="0" hangingPunct="1">
        <a:defRPr kumimoji="1" sz="1800" kern="1200">
          <a:solidFill>
            <a:schemeClr val="tx1"/>
          </a:solidFill>
          <a:latin typeface="+mn-lt"/>
          <a:ea typeface="+mn-ea"/>
          <a:cs typeface="+mn-cs"/>
        </a:defRPr>
      </a:lvl4pPr>
      <a:lvl5pPr marL="1828664" algn="l" defTabSz="914333" rtl="0" eaLnBrk="1" latinLnBrk="0" hangingPunct="1">
        <a:defRPr kumimoji="1" sz="1800" kern="1200">
          <a:solidFill>
            <a:schemeClr val="tx1"/>
          </a:solidFill>
          <a:latin typeface="+mn-lt"/>
          <a:ea typeface="+mn-ea"/>
          <a:cs typeface="+mn-cs"/>
        </a:defRPr>
      </a:lvl5pPr>
      <a:lvl6pPr marL="2285830" algn="l" defTabSz="914333" rtl="0" eaLnBrk="1" latinLnBrk="0" hangingPunct="1">
        <a:defRPr kumimoji="1" sz="1800" kern="1200">
          <a:solidFill>
            <a:schemeClr val="tx1"/>
          </a:solidFill>
          <a:latin typeface="+mn-lt"/>
          <a:ea typeface="+mn-ea"/>
          <a:cs typeface="+mn-cs"/>
        </a:defRPr>
      </a:lvl6pPr>
      <a:lvl7pPr marL="2742994" algn="l" defTabSz="914333" rtl="0" eaLnBrk="1" latinLnBrk="0" hangingPunct="1">
        <a:defRPr kumimoji="1" sz="1800" kern="1200">
          <a:solidFill>
            <a:schemeClr val="tx1"/>
          </a:solidFill>
          <a:latin typeface="+mn-lt"/>
          <a:ea typeface="+mn-ea"/>
          <a:cs typeface="+mn-cs"/>
        </a:defRPr>
      </a:lvl7pPr>
      <a:lvl8pPr marL="3200160" algn="l" defTabSz="914333" rtl="0" eaLnBrk="1" latinLnBrk="0" hangingPunct="1">
        <a:defRPr kumimoji="1" sz="1800" kern="1200">
          <a:solidFill>
            <a:schemeClr val="tx1"/>
          </a:solidFill>
          <a:latin typeface="+mn-lt"/>
          <a:ea typeface="+mn-ea"/>
          <a:cs typeface="+mn-cs"/>
        </a:defRPr>
      </a:lvl8pPr>
      <a:lvl9pPr marL="3657327" algn="l" defTabSz="914333"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フッター プレースホルダー 4"/>
          <p:cNvSpPr>
            <a:spLocks noGrp="1"/>
          </p:cNvSpPr>
          <p:nvPr>
            <p:ph type="ftr" sz="quarter" idx="3"/>
          </p:nvPr>
        </p:nvSpPr>
        <p:spPr>
          <a:xfrm>
            <a:off x="3359696" y="6237322"/>
            <a:ext cx="5472608" cy="365125"/>
          </a:xfrm>
          <a:prstGeom prst="rect">
            <a:avLst/>
          </a:prstGeom>
        </p:spPr>
        <p:txBody>
          <a:bodyPr vert="horz" lIns="91440" tIns="45720" rIns="91440" bIns="45720" rtlCol="0" anchor="ctr"/>
          <a:lstStyle>
            <a:lvl1pPr algn="ctr">
              <a:defRPr sz="1200">
                <a:solidFill>
                  <a:schemeClr val="tx1"/>
                </a:solidFill>
                <a:latin typeface="+mn-ea"/>
                <a:ea typeface="+mn-ea"/>
              </a:defRPr>
            </a:lvl1pPr>
          </a:lstStyle>
          <a:p>
            <a:endParaRPr lang="ja-JP" altLang="en-US" dirty="0">
              <a:solidFill>
                <a:prstClr val="black"/>
              </a:solidFill>
            </a:endParaRPr>
          </a:p>
        </p:txBody>
      </p:sp>
      <p:sp>
        <p:nvSpPr>
          <p:cNvPr id="1026" name="タイトル プレースホルダー 1"/>
          <p:cNvSpPr>
            <a:spLocks noGrp="1"/>
          </p:cNvSpPr>
          <p:nvPr>
            <p:ph type="title"/>
          </p:nvPr>
        </p:nvSpPr>
        <p:spPr>
          <a:xfrm>
            <a:off x="609600" y="418655"/>
            <a:ext cx="10972800" cy="994123"/>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027" name="テキスト プレースホルダー 2"/>
          <p:cNvSpPr>
            <a:spLocks noGrp="1"/>
          </p:cNvSpPr>
          <p:nvPr>
            <p:ph type="body" idx="1"/>
          </p:nvPr>
        </p:nvSpPr>
        <p:spPr>
          <a:xfrm>
            <a:off x="609600" y="1736814"/>
            <a:ext cx="10972800" cy="4281339"/>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en-US" altLang="ja-JP" dirty="0" smtClean="0"/>
          </a:p>
          <a:p>
            <a:pPr lvl="5"/>
            <a:r>
              <a:rPr kumimoji="1" lang="ja-JP" altLang="en-US" dirty="0" smtClean="0"/>
              <a:t>第 </a:t>
            </a:r>
            <a:r>
              <a:rPr kumimoji="1" lang="en-US" altLang="ja-JP" dirty="0" smtClean="0"/>
              <a:t>6 </a:t>
            </a:r>
            <a:r>
              <a:rPr kumimoji="1" lang="ja-JP" altLang="en-US" dirty="0" smtClean="0"/>
              <a:t>レベル</a:t>
            </a:r>
          </a:p>
          <a:p>
            <a:pPr lvl="6"/>
            <a:r>
              <a:rPr kumimoji="1" lang="ja-JP" altLang="en-US" dirty="0" smtClean="0"/>
              <a:t>第 </a:t>
            </a:r>
            <a:r>
              <a:rPr kumimoji="1" lang="en-US" altLang="ja-JP" dirty="0" smtClean="0"/>
              <a:t>7 </a:t>
            </a:r>
            <a:r>
              <a:rPr kumimoji="1" lang="ja-JP" altLang="en-US" dirty="0" smtClean="0"/>
              <a:t>レベル</a:t>
            </a:r>
          </a:p>
          <a:p>
            <a:pPr lvl="7"/>
            <a:r>
              <a:rPr kumimoji="1" lang="ja-JP" altLang="en-US" dirty="0" smtClean="0"/>
              <a:t>第 </a:t>
            </a:r>
            <a:r>
              <a:rPr kumimoji="1" lang="en-US" altLang="ja-JP" dirty="0" smtClean="0"/>
              <a:t>8 </a:t>
            </a:r>
            <a:r>
              <a:rPr kumimoji="1" lang="ja-JP" altLang="en-US" dirty="0" smtClean="0"/>
              <a:t>レベル</a:t>
            </a:r>
          </a:p>
          <a:p>
            <a:pPr lvl="8"/>
            <a:r>
              <a:rPr kumimoji="1" lang="ja-JP" altLang="en-US" dirty="0" smtClean="0"/>
              <a:t>第 </a:t>
            </a:r>
            <a:r>
              <a:rPr kumimoji="1" lang="en-US" altLang="ja-JP" dirty="0" smtClean="0"/>
              <a:t>9 </a:t>
            </a:r>
            <a:r>
              <a:rPr kumimoji="1" lang="ja-JP" altLang="en-US" dirty="0" smtClean="0"/>
              <a:t>レベル</a:t>
            </a:r>
          </a:p>
        </p:txBody>
      </p:sp>
      <p:sp>
        <p:nvSpPr>
          <p:cNvPr id="1028" name="日付プレースホルダー 3"/>
          <p:cNvSpPr>
            <a:spLocks noGrp="1"/>
          </p:cNvSpPr>
          <p:nvPr>
            <p:ph type="dt" sz="half" idx="2"/>
          </p:nvPr>
        </p:nvSpPr>
        <p:spPr>
          <a:xfrm>
            <a:off x="609600" y="6237322"/>
            <a:ext cx="2510069" cy="365125"/>
          </a:xfrm>
          <a:prstGeom prst="rect">
            <a:avLst/>
          </a:prstGeom>
        </p:spPr>
        <p:txBody>
          <a:bodyPr vert="horz" lIns="91440" tIns="45720" rIns="91440" bIns="45720" rtlCol="0" anchor="ctr"/>
          <a:lstStyle>
            <a:lvl1pPr algn="l">
              <a:defRPr sz="1200">
                <a:solidFill>
                  <a:schemeClr val="tx1"/>
                </a:solidFill>
                <a:latin typeface="+mn-lt"/>
                <a:ea typeface="+mn-ea"/>
              </a:defRPr>
            </a:lvl1pPr>
          </a:lstStyle>
          <a:p>
            <a:fld id="{3E220A51-F8EA-429A-8E6F-F02BE74E28F7}" type="datetimeFigureOut">
              <a:rPr lang="ja-JP" altLang="en-US" smtClean="0">
                <a:solidFill>
                  <a:prstClr val="black"/>
                </a:solidFill>
              </a:rPr>
              <a:pPr/>
              <a:t>2022/3/4</a:t>
            </a:fld>
            <a:endParaRPr lang="ja-JP" altLang="en-US" dirty="0">
              <a:solidFill>
                <a:prstClr val="black"/>
              </a:solidFill>
            </a:endParaRPr>
          </a:p>
        </p:txBody>
      </p:sp>
      <p:sp>
        <p:nvSpPr>
          <p:cNvPr id="1029" name="スライド番号プレースホルダー 5"/>
          <p:cNvSpPr>
            <a:spLocks noGrp="1"/>
          </p:cNvSpPr>
          <p:nvPr>
            <p:ph type="sldNum" sz="quarter" idx="4"/>
          </p:nvPr>
        </p:nvSpPr>
        <p:spPr>
          <a:xfrm>
            <a:off x="9024325" y="6237322"/>
            <a:ext cx="2558075" cy="365125"/>
          </a:xfrm>
          <a:prstGeom prst="rect">
            <a:avLst/>
          </a:prstGeom>
        </p:spPr>
        <p:txBody>
          <a:bodyPr vert="horz" lIns="91440" tIns="45720" rIns="91440" bIns="45720" rtlCol="0" anchor="ctr"/>
          <a:lstStyle>
            <a:lvl1pPr algn="r">
              <a:defRPr sz="1200">
                <a:solidFill>
                  <a:schemeClr val="tx1"/>
                </a:solidFill>
                <a:latin typeface="+mn-lt"/>
                <a:ea typeface="+mn-ea"/>
              </a:defRPr>
            </a:lvl1pPr>
          </a:lstStyle>
          <a:p>
            <a:fld id="{2C9400E4-C46D-48FA-AEA0-ED136F70A0E5}"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59608155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333"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457167" indent="-457167" algn="l" defTabSz="914333" rtl="0" eaLnBrk="1" latinLnBrk="0" hangingPunct="1">
        <a:spcBef>
          <a:spcPct val="20000"/>
        </a:spcBef>
        <a:buFont typeface="Arial" panose="020B0604020202020204" pitchFamily="34" charset="0"/>
        <a:buChar char="•"/>
        <a:defRPr kumimoji="1" sz="3200" kern="1200">
          <a:solidFill>
            <a:schemeClr val="tx1"/>
          </a:solidFill>
          <a:latin typeface="+mn-ea"/>
          <a:ea typeface="+mn-ea"/>
          <a:cs typeface="+mn-cs"/>
        </a:defRPr>
      </a:lvl1pPr>
      <a:lvl2pPr marL="914333" indent="-457167" algn="l" defTabSz="914333"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257207" indent="-342874" algn="l" defTabSz="91433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714372" indent="-342874" algn="l" defTabSz="914333" rtl="0" eaLnBrk="1" latinLnBrk="0" hangingPunct="1">
        <a:spcBef>
          <a:spcPct val="20000"/>
        </a:spcBef>
        <a:buSzPct val="100000"/>
        <a:buFont typeface="Arial" panose="020B0604020202020204" pitchFamily="34" charset="0"/>
        <a:buChar char="•"/>
        <a:defRPr kumimoji="1" sz="2000" kern="1200">
          <a:solidFill>
            <a:schemeClr val="tx1"/>
          </a:solidFill>
          <a:latin typeface="+mn-lt"/>
          <a:ea typeface="+mn-ea"/>
          <a:cs typeface="+mn-cs"/>
        </a:defRPr>
      </a:lvl4pPr>
      <a:lvl5pPr marL="2171538" marR="0" indent="-342874" algn="l" defTabSz="914333" rtl="0" eaLnBrk="1" fontAlgn="auto" latinLnBrk="0" hangingPunct="1">
        <a:lnSpc>
          <a:spcPct val="100000"/>
        </a:lnSpc>
        <a:spcBef>
          <a:spcPct val="20000"/>
        </a:spcBef>
        <a:spcAft>
          <a:spcPts val="0"/>
        </a:spcAft>
        <a:buClrTx/>
        <a:buSzPct val="100000"/>
        <a:buFont typeface="Arial" panose="020B0604020202020204" pitchFamily="34" charset="0"/>
        <a:buChar char="•"/>
        <a:tabLst/>
        <a:defRPr kumimoji="1" sz="2000" kern="1200">
          <a:solidFill>
            <a:schemeClr val="tx1"/>
          </a:solidFill>
          <a:latin typeface="+mn-lt"/>
          <a:ea typeface="+mn-ea"/>
          <a:cs typeface="+mn-cs"/>
        </a:defRPr>
      </a:lvl5pPr>
      <a:lvl6pPr marL="2571558" indent="-285729" algn="l" defTabSz="914333"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3028723" indent="-285729" algn="l" defTabSz="914333"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7pPr>
      <a:lvl8pPr marL="3485889" indent="-285729" algn="l" defTabSz="914333"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8pPr>
      <a:lvl9pPr marL="3943055" indent="-285729" algn="l" defTabSz="914333"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ja-JP"/>
      </a:defPPr>
      <a:lvl1pPr marL="0" algn="l" defTabSz="914333" rtl="0" eaLnBrk="1" latinLnBrk="0" hangingPunct="1">
        <a:defRPr kumimoji="1" sz="1800" kern="1200">
          <a:solidFill>
            <a:schemeClr val="tx1"/>
          </a:solidFill>
          <a:latin typeface="+mn-lt"/>
          <a:ea typeface="+mn-ea"/>
          <a:cs typeface="+mn-cs"/>
        </a:defRPr>
      </a:lvl1pPr>
      <a:lvl2pPr marL="457167" algn="l" defTabSz="914333" rtl="0" eaLnBrk="1" latinLnBrk="0" hangingPunct="1">
        <a:defRPr kumimoji="1" sz="1800" kern="1200">
          <a:solidFill>
            <a:schemeClr val="tx1"/>
          </a:solidFill>
          <a:latin typeface="+mn-lt"/>
          <a:ea typeface="+mn-ea"/>
          <a:cs typeface="+mn-cs"/>
        </a:defRPr>
      </a:lvl2pPr>
      <a:lvl3pPr marL="914333" algn="l" defTabSz="914333" rtl="0" eaLnBrk="1" latinLnBrk="0" hangingPunct="1">
        <a:defRPr kumimoji="1" sz="1800" kern="1200">
          <a:solidFill>
            <a:schemeClr val="tx1"/>
          </a:solidFill>
          <a:latin typeface="+mn-lt"/>
          <a:ea typeface="+mn-ea"/>
          <a:cs typeface="+mn-cs"/>
        </a:defRPr>
      </a:lvl3pPr>
      <a:lvl4pPr marL="1371498" algn="l" defTabSz="914333" rtl="0" eaLnBrk="1" latinLnBrk="0" hangingPunct="1">
        <a:defRPr kumimoji="1" sz="1800" kern="1200">
          <a:solidFill>
            <a:schemeClr val="tx1"/>
          </a:solidFill>
          <a:latin typeface="+mn-lt"/>
          <a:ea typeface="+mn-ea"/>
          <a:cs typeface="+mn-cs"/>
        </a:defRPr>
      </a:lvl4pPr>
      <a:lvl5pPr marL="1828664" algn="l" defTabSz="914333" rtl="0" eaLnBrk="1" latinLnBrk="0" hangingPunct="1">
        <a:defRPr kumimoji="1" sz="1800" kern="1200">
          <a:solidFill>
            <a:schemeClr val="tx1"/>
          </a:solidFill>
          <a:latin typeface="+mn-lt"/>
          <a:ea typeface="+mn-ea"/>
          <a:cs typeface="+mn-cs"/>
        </a:defRPr>
      </a:lvl5pPr>
      <a:lvl6pPr marL="2285830" algn="l" defTabSz="914333" rtl="0" eaLnBrk="1" latinLnBrk="0" hangingPunct="1">
        <a:defRPr kumimoji="1" sz="1800" kern="1200">
          <a:solidFill>
            <a:schemeClr val="tx1"/>
          </a:solidFill>
          <a:latin typeface="+mn-lt"/>
          <a:ea typeface="+mn-ea"/>
          <a:cs typeface="+mn-cs"/>
        </a:defRPr>
      </a:lvl6pPr>
      <a:lvl7pPr marL="2742994" algn="l" defTabSz="914333" rtl="0" eaLnBrk="1" latinLnBrk="0" hangingPunct="1">
        <a:defRPr kumimoji="1" sz="1800" kern="1200">
          <a:solidFill>
            <a:schemeClr val="tx1"/>
          </a:solidFill>
          <a:latin typeface="+mn-lt"/>
          <a:ea typeface="+mn-ea"/>
          <a:cs typeface="+mn-cs"/>
        </a:defRPr>
      </a:lvl7pPr>
      <a:lvl8pPr marL="3200160" algn="l" defTabSz="914333" rtl="0" eaLnBrk="1" latinLnBrk="0" hangingPunct="1">
        <a:defRPr kumimoji="1" sz="1800" kern="1200">
          <a:solidFill>
            <a:schemeClr val="tx1"/>
          </a:solidFill>
          <a:latin typeface="+mn-lt"/>
          <a:ea typeface="+mn-ea"/>
          <a:cs typeface="+mn-cs"/>
        </a:defRPr>
      </a:lvl8pPr>
      <a:lvl9pPr marL="3657327" algn="l" defTabSz="914333"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81CB0-EEA2-4996-8000-7541F43CEEA8}" type="slidenum">
              <a:rPr lang="en-US" altLang="ja-JP" smtClean="0"/>
              <a:pPr/>
              <a:t>‹#›</a:t>
            </a:fld>
            <a:endParaRPr lang="en-US" altLang="ja-JP"/>
          </a:p>
        </p:txBody>
      </p:sp>
    </p:spTree>
    <p:extLst>
      <p:ext uri="{BB962C8B-B14F-4D97-AF65-F5344CB8AC3E}">
        <p14:creationId xmlns:p14="http://schemas.microsoft.com/office/powerpoint/2010/main" val="399580503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tmp"/><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70.emf"/></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www.google.co.jp/url?sa=i&amp;rct=j&amp;q=&amp;esrc=s&amp;source=images&amp;cd=&amp;cad=rja&amp;uact=8&amp;ved=2ahUKEwjP5se5jI3gAhWDx7wKHUrdA7EQjRx6BAgBEAU&amp;url=http://gahag.net/tag/%E3%82%B7%E3%83%AB%E3%82%A8%E3%83%83%E3%83%88%EF%BC%88%E4%BA%BA%E7%89%A9%EF%BC%89/?ssort%3D__reaction_buttons_2-pm%26sdir%3Ddesc&amp;psig=AOvVaw0T704vJcJScR65sVORckKP&amp;ust=1548648776213129" TargetMode="External"/><Relationship Id="rId3" Type="http://schemas.openxmlformats.org/officeDocument/2006/relationships/hyperlink" Target="https://1.bp.blogspot.com/-1mDH3g7QRPw/UU--szX9ocI/AAAAAAAAO8c/uQ8FFYpXDnA/s1600/date_couple.png" TargetMode="External"/><Relationship Id="rId7"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18.xml"/><Relationship Id="rId6" Type="http://schemas.openxmlformats.org/officeDocument/2006/relationships/image" Target="../media/image83.jpeg"/><Relationship Id="rId11" Type="http://schemas.openxmlformats.org/officeDocument/2006/relationships/image" Target="../media/image87.png"/><Relationship Id="rId5" Type="http://schemas.openxmlformats.org/officeDocument/2006/relationships/hyperlink" Target="http://www.google.co.jp/url?sa=i&amp;rct=j&amp;q=&amp;esrc=s&amp;source=images&amp;cd=&amp;cad=rja&amp;uact=8&amp;ved=2ahUKEwj0jazGjI3gAhUGEbwKHQNvCTUQjRx6BAgBEAU&amp;url=http://kage-design.com/wp/?cat%3D11&amp;psig=AOvVaw0T704vJcJScR65sVORckKP&amp;ust=1548648776213129" TargetMode="External"/><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70839" y="1131792"/>
            <a:ext cx="3196722" cy="724988"/>
          </a:xfrm>
        </p:spPr>
        <p:txBody>
          <a:bodyPr>
            <a:normAutofit/>
          </a:bodyPr>
          <a:lstStyle/>
          <a:p>
            <a:r>
              <a:rPr lang="ja-JP" altLang="en-US" sz="3000" dirty="0"/>
              <a:t>（中学校　１学年）</a:t>
            </a:r>
            <a:endParaRPr kumimoji="1" lang="ja-JP" altLang="en-US" dirty="0"/>
          </a:p>
        </p:txBody>
      </p:sp>
      <p:sp>
        <p:nvSpPr>
          <p:cNvPr id="4" name="タイトル 1"/>
          <p:cNvSpPr txBox="1">
            <a:spLocks/>
          </p:cNvSpPr>
          <p:nvPr/>
        </p:nvSpPr>
        <p:spPr>
          <a:xfrm>
            <a:off x="3469201" y="1929137"/>
            <a:ext cx="5426483" cy="151903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3300" dirty="0"/>
              <a:t>大人に向かっての体の変化</a:t>
            </a:r>
            <a:endParaRPr lang="en-US" altLang="ja-JP" sz="3300" dirty="0"/>
          </a:p>
          <a:p>
            <a:pPr algn="ctr">
              <a:lnSpc>
                <a:spcPct val="150000"/>
              </a:lnSpc>
            </a:pPr>
            <a:r>
              <a:rPr lang="ja-JP" altLang="en-US" sz="3300" dirty="0"/>
              <a:t>～二次性徴とホルモン～</a:t>
            </a:r>
          </a:p>
        </p:txBody>
      </p:sp>
      <p:sp>
        <p:nvSpPr>
          <p:cNvPr id="6" name="タイトル 1"/>
          <p:cNvSpPr txBox="1">
            <a:spLocks/>
          </p:cNvSpPr>
          <p:nvPr/>
        </p:nvSpPr>
        <p:spPr>
          <a:xfrm>
            <a:off x="1870840" y="5039564"/>
            <a:ext cx="8832359" cy="1818437"/>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性教育　実践のための資料集</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　元高知県公立学校養護教諭　松田さよ子氏編集</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学校医と養護教諭のための思春期婦人科相談マニュアル</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　公益社団法人　日本産婦人科医会</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a:t>
            </a:r>
            <a:r>
              <a:rPr lang="ja-JP" altLang="en-US" sz="1400" dirty="0" err="1">
                <a:latin typeface="游ゴシック Light" panose="020B0300000000000000" pitchFamily="50" charset="-128"/>
                <a:ea typeface="游ゴシック Light" panose="020B0300000000000000" pitchFamily="50" charset="-128"/>
              </a:rPr>
              <a:t>ちょきぱ</a:t>
            </a:r>
            <a:r>
              <a:rPr lang="ja-JP" altLang="en-US" sz="1400" dirty="0">
                <a:latin typeface="游ゴシック Light" panose="020B0300000000000000" pitchFamily="50" charset="-128"/>
                <a:ea typeface="游ゴシック Light" panose="020B0300000000000000" pitchFamily="50" charset="-128"/>
              </a:rPr>
              <a:t>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endParaRPr lang="ja-JP" altLang="en-US" sz="1400" dirty="0">
              <a:latin typeface="游ゴシック Light" panose="020B0300000000000000" pitchFamily="50" charset="-128"/>
              <a:ea typeface="游ゴシック Light" panose="020B0300000000000000" pitchFamily="50" charset="-128"/>
            </a:endParaRPr>
          </a:p>
        </p:txBody>
      </p:sp>
      <p:sp>
        <p:nvSpPr>
          <p:cNvPr id="7" name="タイトル 1"/>
          <p:cNvSpPr txBox="1">
            <a:spLocks/>
          </p:cNvSpPr>
          <p:nvPr/>
        </p:nvSpPr>
        <p:spPr>
          <a:xfrm>
            <a:off x="2060030" y="350781"/>
            <a:ext cx="2554014"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（中）資料１</a:t>
            </a:r>
          </a:p>
        </p:txBody>
      </p:sp>
      <p:sp>
        <p:nvSpPr>
          <p:cNvPr id="8" name="タイトル 1"/>
          <p:cNvSpPr txBox="1">
            <a:spLocks/>
          </p:cNvSpPr>
          <p:nvPr/>
        </p:nvSpPr>
        <p:spPr>
          <a:xfrm>
            <a:off x="2291100" y="3448172"/>
            <a:ext cx="7782683"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1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3100"/>
              </a:lnSpc>
            </a:pPr>
            <a:r>
              <a:rPr lang="ja-JP" altLang="en-US" sz="1800" dirty="0"/>
              <a:t>　　</a:t>
            </a:r>
            <a:r>
              <a:rPr lang="ja-JP" altLang="ja-JP" sz="1800" dirty="0"/>
              <a:t>大人に向かう体の変化について、なぜ、そのような変化が起こってくるのかを</a:t>
            </a:r>
            <a:endParaRPr lang="en-US" altLang="ja-JP" sz="1800" dirty="0"/>
          </a:p>
          <a:p>
            <a:pPr>
              <a:lnSpc>
                <a:spcPts val="3100"/>
              </a:lnSpc>
            </a:pPr>
            <a:r>
              <a:rPr lang="en-US" altLang="ja-JP" sz="1800" dirty="0"/>
              <a:t> </a:t>
            </a:r>
            <a:r>
              <a:rPr lang="ja-JP" altLang="ja-JP" sz="1800" dirty="0"/>
              <a:t>科学的に理解できるようにし、異性の体についても理解し合えるようにする。</a:t>
            </a:r>
            <a:r>
              <a:rPr lang="ja-JP" altLang="en-US" sz="1800" dirty="0"/>
              <a:t>　</a:t>
            </a:r>
          </a:p>
        </p:txBody>
      </p:sp>
    </p:spTree>
    <p:extLst>
      <p:ext uri="{BB962C8B-B14F-4D97-AF65-F5344CB8AC3E}">
        <p14:creationId xmlns:p14="http://schemas.microsoft.com/office/powerpoint/2010/main" val="655595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4333923" y="677484"/>
            <a:ext cx="3969499" cy="1384995"/>
          </a:xfrm>
          <a:prstGeom prst="rect">
            <a:avLst/>
          </a:prstGeom>
          <a:noFill/>
          <a:ln w="9525" algn="ctr">
            <a:noFill/>
            <a:miter lim="800000"/>
            <a:headEnd/>
            <a:tailEnd/>
          </a:ln>
        </p:spPr>
        <p:txBody>
          <a:bodyPr wrap="square" anchor="ctr">
            <a:spAutoFit/>
          </a:bodyPr>
          <a:lstStyle/>
          <a:p>
            <a:r>
              <a:rPr lang="ja-JP" altLang="en-US" sz="2800" dirty="0">
                <a:latin typeface="+mn-ea"/>
              </a:rPr>
              <a:t>脳からの命令で</a:t>
            </a:r>
            <a:endParaRPr lang="en-US" altLang="ja-JP" sz="2800" dirty="0">
              <a:latin typeface="+mn-ea"/>
            </a:endParaRPr>
          </a:p>
          <a:p>
            <a:r>
              <a:rPr lang="ja-JP" altLang="en-US" sz="2800" dirty="0">
                <a:latin typeface="+mn-ea"/>
              </a:rPr>
              <a:t>卵巣や精巣に</a:t>
            </a:r>
            <a:endParaRPr lang="en-US" altLang="ja-JP" sz="2800" dirty="0">
              <a:latin typeface="+mn-ea"/>
            </a:endParaRPr>
          </a:p>
          <a:p>
            <a:r>
              <a:rPr lang="ja-JP" altLang="en-US" sz="2800" dirty="0">
                <a:latin typeface="+mn-ea"/>
              </a:rPr>
              <a:t>ホルモンが分泌される</a:t>
            </a:r>
            <a:endParaRPr lang="en-US" altLang="ja-JP" sz="2800" dirty="0">
              <a:latin typeface="+mn-ea"/>
            </a:endParaRPr>
          </a:p>
        </p:txBody>
      </p:sp>
      <p:sp>
        <p:nvSpPr>
          <p:cNvPr id="6" name="Rectangle 9"/>
          <p:cNvSpPr>
            <a:spLocks noChangeArrowheads="1"/>
          </p:cNvSpPr>
          <p:nvPr/>
        </p:nvSpPr>
        <p:spPr bwMode="auto">
          <a:xfrm>
            <a:off x="4333911" y="3011620"/>
            <a:ext cx="3558234" cy="1384995"/>
          </a:xfrm>
          <a:prstGeom prst="rect">
            <a:avLst/>
          </a:prstGeom>
          <a:noFill/>
          <a:ln w="9525" algn="ctr">
            <a:noFill/>
            <a:miter lim="800000"/>
            <a:headEnd/>
            <a:tailEnd/>
          </a:ln>
        </p:spPr>
        <p:txBody>
          <a:bodyPr wrap="square" anchor="ctr">
            <a:spAutoFit/>
          </a:bodyPr>
          <a:lstStyle/>
          <a:p>
            <a:r>
              <a:rPr lang="ja-JP" altLang="en-US" sz="2800" dirty="0">
                <a:latin typeface="+mn-ea"/>
              </a:rPr>
              <a:t>卵巣や精巣から</a:t>
            </a:r>
            <a:endParaRPr lang="en-US" altLang="ja-JP" sz="2800" dirty="0">
              <a:latin typeface="+mn-ea"/>
            </a:endParaRPr>
          </a:p>
          <a:p>
            <a:r>
              <a:rPr lang="ja-JP" altLang="en-US" sz="2800" dirty="0">
                <a:latin typeface="+mn-ea"/>
              </a:rPr>
              <a:t>体を変化させる</a:t>
            </a:r>
            <a:endParaRPr lang="en-US" altLang="ja-JP" sz="2800" dirty="0">
              <a:latin typeface="+mn-ea"/>
            </a:endParaRPr>
          </a:p>
          <a:p>
            <a:r>
              <a:rPr lang="ja-JP" altLang="en-US" sz="2800" dirty="0">
                <a:latin typeface="+mn-ea"/>
              </a:rPr>
              <a:t>性ホルモンが出される</a:t>
            </a:r>
          </a:p>
        </p:txBody>
      </p:sp>
      <p:sp>
        <p:nvSpPr>
          <p:cNvPr id="7" name="Rectangle 9"/>
          <p:cNvSpPr>
            <a:spLocks noChangeArrowheads="1"/>
          </p:cNvSpPr>
          <p:nvPr/>
        </p:nvSpPr>
        <p:spPr bwMode="auto">
          <a:xfrm>
            <a:off x="4950643" y="5454295"/>
            <a:ext cx="2324768" cy="523220"/>
          </a:xfrm>
          <a:prstGeom prst="rect">
            <a:avLst/>
          </a:prstGeom>
          <a:noFill/>
          <a:ln w="9525" algn="ctr">
            <a:noFill/>
            <a:miter lim="800000"/>
            <a:headEnd/>
            <a:tailEnd/>
          </a:ln>
        </p:spPr>
        <p:txBody>
          <a:bodyPr wrap="square" anchor="ctr">
            <a:spAutoFit/>
          </a:bodyPr>
          <a:lstStyle/>
          <a:p>
            <a:r>
              <a:rPr lang="ja-JP" altLang="en-US" sz="2800" dirty="0">
                <a:latin typeface="+mn-ea"/>
              </a:rPr>
              <a:t>体が変化する</a:t>
            </a:r>
          </a:p>
        </p:txBody>
      </p:sp>
      <p:sp>
        <p:nvSpPr>
          <p:cNvPr id="8" name="AutoShape 11"/>
          <p:cNvSpPr>
            <a:spLocks noChangeArrowheads="1"/>
          </p:cNvSpPr>
          <p:nvPr/>
        </p:nvSpPr>
        <p:spPr bwMode="auto">
          <a:xfrm>
            <a:off x="5870273" y="2191300"/>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sp>
        <p:nvSpPr>
          <p:cNvPr id="9" name="AutoShape 11"/>
          <p:cNvSpPr>
            <a:spLocks noChangeArrowheads="1"/>
          </p:cNvSpPr>
          <p:nvPr/>
        </p:nvSpPr>
        <p:spPr bwMode="auto">
          <a:xfrm>
            <a:off x="5871534" y="4627972"/>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3913" y="677483"/>
            <a:ext cx="2778352" cy="5395917"/>
          </a:xfrm>
          <a:prstGeom prst="rect">
            <a:avLst/>
          </a:prstGeom>
        </p:spPr>
      </p:pic>
      <p:pic>
        <p:nvPicPr>
          <p:cNvPr id="10" name="図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3790" y="677470"/>
            <a:ext cx="2543318" cy="5347980"/>
          </a:xfrm>
          <a:prstGeom prst="rect">
            <a:avLst/>
          </a:prstGeom>
        </p:spPr>
      </p:pic>
      <p:sp>
        <p:nvSpPr>
          <p:cNvPr id="11" name="Rectangle 9"/>
          <p:cNvSpPr>
            <a:spLocks noChangeArrowheads="1"/>
          </p:cNvSpPr>
          <p:nvPr/>
        </p:nvSpPr>
        <p:spPr bwMode="auto">
          <a:xfrm>
            <a:off x="3067318" y="5676187"/>
            <a:ext cx="679620" cy="369332"/>
          </a:xfrm>
          <a:prstGeom prst="rect">
            <a:avLst/>
          </a:prstGeom>
          <a:noFill/>
          <a:ln w="9525" algn="ctr">
            <a:noFill/>
            <a:miter lim="800000"/>
            <a:headEnd/>
            <a:tailEnd/>
          </a:ln>
        </p:spPr>
        <p:txBody>
          <a:bodyPr wrap="square" anchor="ctr">
            <a:spAutoFit/>
          </a:bodyPr>
          <a:lstStyle/>
          <a:p>
            <a:r>
              <a:rPr lang="ja-JP" altLang="en-US" dirty="0">
                <a:latin typeface="+mn-ea"/>
              </a:rPr>
              <a:t>卵巣</a:t>
            </a:r>
          </a:p>
        </p:txBody>
      </p:sp>
      <p:sp>
        <p:nvSpPr>
          <p:cNvPr id="12" name="Rectangle 9"/>
          <p:cNvSpPr>
            <a:spLocks noChangeArrowheads="1"/>
          </p:cNvSpPr>
          <p:nvPr/>
        </p:nvSpPr>
        <p:spPr bwMode="auto">
          <a:xfrm>
            <a:off x="9603700" y="5561993"/>
            <a:ext cx="679620" cy="369332"/>
          </a:xfrm>
          <a:prstGeom prst="rect">
            <a:avLst/>
          </a:prstGeom>
          <a:noFill/>
          <a:ln w="9525" algn="ctr">
            <a:noFill/>
            <a:miter lim="800000"/>
            <a:headEnd/>
            <a:tailEnd/>
          </a:ln>
        </p:spPr>
        <p:txBody>
          <a:bodyPr wrap="square" anchor="ctr">
            <a:spAutoFit/>
          </a:bodyPr>
          <a:lstStyle/>
          <a:p>
            <a:r>
              <a:rPr lang="ja-JP" altLang="en-US" dirty="0">
                <a:latin typeface="+mn-ea"/>
              </a:rPr>
              <a:t>精巣</a:t>
            </a:r>
          </a:p>
        </p:txBody>
      </p:sp>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335" y="1459150"/>
            <a:ext cx="879161" cy="3783244"/>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8004" y="1439707"/>
            <a:ext cx="729010" cy="4113077"/>
          </a:xfrm>
          <a:prstGeom prst="rect">
            <a:avLst/>
          </a:prstGeom>
        </p:spPr>
      </p:pic>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721" y="4578939"/>
            <a:ext cx="455957" cy="603834"/>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78386">
            <a:off x="2380440" y="4563611"/>
            <a:ext cx="455957" cy="603834"/>
          </a:xfrm>
          <a:prstGeom prst="rect">
            <a:avLst/>
          </a:prstGeom>
        </p:spPr>
      </p:pic>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213405">
            <a:off x="2117528" y="4867676"/>
            <a:ext cx="445307" cy="589730"/>
          </a:xfrm>
          <a:prstGeom prst="rect">
            <a:avLst/>
          </a:prstGeom>
        </p:spPr>
      </p:pic>
      <p:pic>
        <p:nvPicPr>
          <p:cNvPr id="19" name="図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89500">
            <a:off x="3479385" y="4909254"/>
            <a:ext cx="490236" cy="542306"/>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31583">
            <a:off x="2234157" y="5157373"/>
            <a:ext cx="455957" cy="603834"/>
          </a:xfrm>
          <a:prstGeom prst="rect">
            <a:avLst/>
          </a:prstGeom>
        </p:spPr>
      </p:pic>
      <p:pic>
        <p:nvPicPr>
          <p:cNvPr id="21" name="図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35390">
            <a:off x="3363677" y="5207043"/>
            <a:ext cx="455957" cy="603834"/>
          </a:xfrm>
          <a:prstGeom prst="rect">
            <a:avLst/>
          </a:prstGeom>
        </p:spPr>
      </p:pic>
      <p:pic>
        <p:nvPicPr>
          <p:cNvPr id="22" name="図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2523699" y="4176326"/>
            <a:ext cx="455957" cy="603834"/>
          </a:xfrm>
          <a:prstGeom prst="rect">
            <a:avLst/>
          </a:prstGeom>
        </p:spPr>
      </p:pic>
      <p:pic>
        <p:nvPicPr>
          <p:cNvPr id="23" name="図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2458645" y="3463596"/>
            <a:ext cx="455957" cy="603834"/>
          </a:xfrm>
          <a:prstGeom prst="rect">
            <a:avLst/>
          </a:prstGeom>
        </p:spPr>
      </p:pic>
      <p:pic>
        <p:nvPicPr>
          <p:cNvPr id="24" name="図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162426" y="4180553"/>
            <a:ext cx="455957" cy="603834"/>
          </a:xfrm>
          <a:prstGeom prst="rect">
            <a:avLst/>
          </a:prstGeom>
        </p:spPr>
      </p:pic>
      <p:pic>
        <p:nvPicPr>
          <p:cNvPr id="25" name="図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222904" y="3455441"/>
            <a:ext cx="455957" cy="603834"/>
          </a:xfrm>
          <a:prstGeom prst="rect">
            <a:avLst/>
          </a:prstGeom>
        </p:spPr>
      </p:pic>
      <p:pic>
        <p:nvPicPr>
          <p:cNvPr id="26" name="図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9981" y="4001132"/>
            <a:ext cx="455957" cy="603834"/>
          </a:xfrm>
          <a:prstGeom prst="rect">
            <a:avLst/>
          </a:prstGeom>
        </p:spPr>
      </p:pic>
      <p:pic>
        <p:nvPicPr>
          <p:cNvPr id="27" name="図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6651" y="3220245"/>
            <a:ext cx="455957" cy="603834"/>
          </a:xfrm>
          <a:prstGeom prst="rect">
            <a:avLst/>
          </a:prstGeom>
        </p:spPr>
      </p:pic>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93311">
            <a:off x="9427031" y="5029444"/>
            <a:ext cx="455957" cy="603834"/>
          </a:xfrm>
          <a:prstGeom prst="rect">
            <a:avLst/>
          </a:prstGeom>
        </p:spPr>
      </p:pic>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60606">
            <a:off x="8572730" y="5013581"/>
            <a:ext cx="455957" cy="603834"/>
          </a:xfrm>
          <a:prstGeom prst="rect">
            <a:avLst/>
          </a:prstGeom>
        </p:spPr>
      </p:pic>
      <p:pic>
        <p:nvPicPr>
          <p:cNvPr id="32" name="図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213405">
            <a:off x="8486119" y="5264503"/>
            <a:ext cx="445307" cy="589730"/>
          </a:xfrm>
          <a:prstGeom prst="rect">
            <a:avLst/>
          </a:prstGeom>
        </p:spPr>
      </p:pic>
      <p:pic>
        <p:nvPicPr>
          <p:cNvPr id="33" name="図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89500">
            <a:off x="9433551" y="5322991"/>
            <a:ext cx="490236" cy="542306"/>
          </a:xfrm>
          <a:prstGeom prst="rect">
            <a:avLst/>
          </a:prstGeom>
        </p:spPr>
      </p:pic>
      <p:pic>
        <p:nvPicPr>
          <p:cNvPr id="34" name="図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31583">
            <a:off x="8590038" y="5556514"/>
            <a:ext cx="455957" cy="603834"/>
          </a:xfrm>
          <a:prstGeom prst="rect">
            <a:avLst/>
          </a:prstGeom>
        </p:spPr>
      </p:pic>
      <p:pic>
        <p:nvPicPr>
          <p:cNvPr id="35" name="図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35390">
            <a:off x="9325315" y="5589177"/>
            <a:ext cx="455957" cy="603834"/>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757558" y="4415397"/>
            <a:ext cx="455957" cy="603834"/>
          </a:xfrm>
          <a:prstGeom prst="rect">
            <a:avLst/>
          </a:prstGeom>
        </p:spPr>
      </p:pic>
      <p:pic>
        <p:nvPicPr>
          <p:cNvPr id="37" name="図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636441" y="3813509"/>
            <a:ext cx="455957" cy="603834"/>
          </a:xfrm>
          <a:prstGeom prst="rect">
            <a:avLst/>
          </a:prstGeom>
        </p:spPr>
      </p:pic>
      <p:pic>
        <p:nvPicPr>
          <p:cNvPr id="38" name="図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343400" y="4444495"/>
            <a:ext cx="455957" cy="603834"/>
          </a:xfrm>
          <a:prstGeom prst="rect">
            <a:avLst/>
          </a:prstGeom>
        </p:spPr>
      </p:pic>
      <p:pic>
        <p:nvPicPr>
          <p:cNvPr id="39" name="図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477756" y="3828220"/>
            <a:ext cx="455957" cy="603834"/>
          </a:xfrm>
          <a:prstGeom prst="rect">
            <a:avLst/>
          </a:prstGeom>
        </p:spPr>
      </p:pic>
      <p:pic>
        <p:nvPicPr>
          <p:cNvPr id="40" name="図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16692" y="4001133"/>
            <a:ext cx="455957" cy="603834"/>
          </a:xfrm>
          <a:prstGeom prst="rect">
            <a:avLst/>
          </a:prstGeom>
        </p:spPr>
      </p:pic>
      <p:pic>
        <p:nvPicPr>
          <p:cNvPr id="41" name="図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07060" y="3273188"/>
            <a:ext cx="455957" cy="603834"/>
          </a:xfrm>
          <a:prstGeom prst="rect">
            <a:avLst/>
          </a:prstGeom>
        </p:spPr>
      </p:pic>
      <p:pic>
        <p:nvPicPr>
          <p:cNvPr id="43" name="図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573361" y="3189600"/>
            <a:ext cx="455957" cy="603834"/>
          </a:xfrm>
          <a:prstGeom prst="rect">
            <a:avLst/>
          </a:prstGeom>
        </p:spPr>
      </p:pic>
      <p:pic>
        <p:nvPicPr>
          <p:cNvPr id="44" name="図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503375" y="3194189"/>
            <a:ext cx="455957" cy="603834"/>
          </a:xfrm>
          <a:prstGeom prst="rect">
            <a:avLst/>
          </a:prstGeom>
        </p:spPr>
      </p:pic>
      <p:pic>
        <p:nvPicPr>
          <p:cNvPr id="45" name="図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01036" y="2603121"/>
            <a:ext cx="455957" cy="603834"/>
          </a:xfrm>
          <a:prstGeom prst="rect">
            <a:avLst/>
          </a:prstGeom>
        </p:spPr>
      </p:pic>
      <p:pic>
        <p:nvPicPr>
          <p:cNvPr id="46" name="図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297158" y="2664184"/>
            <a:ext cx="455957" cy="603834"/>
          </a:xfrm>
          <a:prstGeom prst="rect">
            <a:avLst/>
          </a:prstGeom>
        </p:spPr>
      </p:pic>
      <p:pic>
        <p:nvPicPr>
          <p:cNvPr id="47" name="図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2370948" y="2681915"/>
            <a:ext cx="455957" cy="603834"/>
          </a:xfrm>
          <a:prstGeom prst="rect">
            <a:avLst/>
          </a:prstGeom>
        </p:spPr>
      </p:pic>
      <p:pic>
        <p:nvPicPr>
          <p:cNvPr id="48" name="図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0750" y="2506331"/>
            <a:ext cx="455957" cy="603834"/>
          </a:xfrm>
          <a:prstGeom prst="rect">
            <a:avLst/>
          </a:prstGeom>
        </p:spPr>
      </p:pic>
    </p:spTree>
    <p:extLst>
      <p:ext uri="{BB962C8B-B14F-4D97-AF65-F5344CB8AC3E}">
        <p14:creationId xmlns:p14="http://schemas.microsoft.com/office/powerpoint/2010/main" val="20820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par>
                                <p:cTn id="44" presetID="2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par>
                                <p:cTn id="47" presetID="2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par>
                                <p:cTn id="50" presetID="2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par>
                                <p:cTn id="53" presetID="2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4"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par>
                                <p:cTn id="59" presetID="22" presetClass="entr" presetSubtype="4"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down)">
                                      <p:cBhvr>
                                        <p:cTn id="61" dur="500"/>
                                        <p:tgtEl>
                                          <p:spTgt spid="46"/>
                                        </p:tgtEl>
                                      </p:cBhvr>
                                    </p:animEffect>
                                  </p:childTnLst>
                                </p:cTn>
                              </p:par>
                              <p:par>
                                <p:cTn id="62" presetID="22" presetClass="entr" presetSubtype="4"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par>
                                <p:cTn id="65" presetID="22" presetClass="entr" presetSubtype="4"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00"/>
                                        <p:tgtEl>
                                          <p:spTgt spid="48"/>
                                        </p:tgtEl>
                                      </p:cBhvr>
                                    </p:animEffect>
                                  </p:childTnLst>
                                </p:cTn>
                              </p:par>
                            </p:childTnLst>
                          </p:cTn>
                        </p:par>
                        <p:par>
                          <p:cTn id="68" fill="hold">
                            <p:stCondLst>
                              <p:cond delay="2000"/>
                            </p:stCondLst>
                            <p:childTnLst>
                              <p:par>
                                <p:cTn id="69" presetID="22" presetClass="entr" presetSubtype="4"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down)">
                                      <p:cBhvr>
                                        <p:cTn id="71" dur="500"/>
                                        <p:tgtEl>
                                          <p:spTgt spid="30"/>
                                        </p:tgtEl>
                                      </p:cBhvr>
                                    </p:animEffect>
                                  </p:childTnLst>
                                </p:cTn>
                              </p:par>
                              <p:par>
                                <p:cTn id="72" presetID="22" presetClass="entr" presetSubtype="4"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par>
                                <p:cTn id="75" presetID="22" presetClass="entr" presetSubtype="4"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down)">
                                      <p:cBhvr>
                                        <p:cTn id="77" dur="500"/>
                                        <p:tgtEl>
                                          <p:spTgt spid="31"/>
                                        </p:tgtEl>
                                      </p:cBhvr>
                                    </p:animEffect>
                                  </p:childTnLst>
                                </p:cTn>
                              </p:par>
                              <p:par>
                                <p:cTn id="78" presetID="22" presetClass="entr" presetSubtype="4"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down)">
                                      <p:cBhvr>
                                        <p:cTn id="80" dur="500"/>
                                        <p:tgtEl>
                                          <p:spTgt spid="35"/>
                                        </p:tgtEl>
                                      </p:cBhvr>
                                    </p:animEffect>
                                  </p:childTnLst>
                                </p:cTn>
                              </p:par>
                              <p:par>
                                <p:cTn id="81" presetID="22" presetClass="entr" presetSubtype="4"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par>
                                <p:cTn id="84" presetID="22" presetClass="entr" presetSubtype="4"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down)">
                                      <p:cBhvr>
                                        <p:cTn id="86" dur="500"/>
                                        <p:tgtEl>
                                          <p:spTgt spid="32"/>
                                        </p:tgtEl>
                                      </p:cBhvr>
                                    </p:animEffect>
                                  </p:childTnLst>
                                </p:cTn>
                              </p:par>
                            </p:childTnLst>
                          </p:cTn>
                        </p:par>
                        <p:par>
                          <p:cTn id="87" fill="hold">
                            <p:stCondLst>
                              <p:cond delay="2500"/>
                            </p:stCondLst>
                            <p:childTnLst>
                              <p:par>
                                <p:cTn id="88" presetID="22" presetClass="entr" presetSubtype="4"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down)">
                                      <p:cBhvr>
                                        <p:cTn id="90" dur="500"/>
                                        <p:tgtEl>
                                          <p:spTgt spid="36"/>
                                        </p:tgtEl>
                                      </p:cBhvr>
                                    </p:animEffect>
                                  </p:childTnLst>
                                </p:cTn>
                              </p:par>
                              <p:par>
                                <p:cTn id="91" presetID="22" presetClass="entr" presetSubtype="4"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wipe(down)">
                                      <p:cBhvr>
                                        <p:cTn id="93" dur="500"/>
                                        <p:tgtEl>
                                          <p:spTgt spid="37"/>
                                        </p:tgtEl>
                                      </p:cBhvr>
                                    </p:animEffect>
                                  </p:childTnLst>
                                </p:cTn>
                              </p:par>
                              <p:par>
                                <p:cTn id="94" presetID="22" presetClass="entr" presetSubtype="4"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down)">
                                      <p:cBhvr>
                                        <p:cTn id="96" dur="500"/>
                                        <p:tgtEl>
                                          <p:spTgt spid="38"/>
                                        </p:tgtEl>
                                      </p:cBhvr>
                                    </p:animEffect>
                                  </p:childTnLst>
                                </p:cTn>
                              </p:par>
                              <p:par>
                                <p:cTn id="97" presetID="22" presetClass="entr" presetSubtype="4"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down)">
                                      <p:cBhvr>
                                        <p:cTn id="99" dur="500"/>
                                        <p:tgtEl>
                                          <p:spTgt spid="39"/>
                                        </p:tgtEl>
                                      </p:cBhvr>
                                    </p:animEffect>
                                  </p:childTnLst>
                                </p:cTn>
                              </p:par>
                              <p:par>
                                <p:cTn id="100" presetID="22" presetClass="entr" presetSubtype="4" fill="hold"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wipe(down)">
                                      <p:cBhvr>
                                        <p:cTn id="102" dur="500"/>
                                        <p:tgtEl>
                                          <p:spTgt spid="40"/>
                                        </p:tgtEl>
                                      </p:cBhvr>
                                    </p:animEffect>
                                  </p:childTnLst>
                                </p:cTn>
                              </p:par>
                              <p:par>
                                <p:cTn id="103" presetID="22" presetClass="entr" presetSubtype="4"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down)">
                                      <p:cBhvr>
                                        <p:cTn id="105" dur="500"/>
                                        <p:tgtEl>
                                          <p:spTgt spid="41"/>
                                        </p:tgtEl>
                                      </p:cBhvr>
                                    </p:animEffect>
                                  </p:childTnLst>
                                </p:cTn>
                              </p:par>
                              <p:par>
                                <p:cTn id="106" presetID="22" presetClass="entr" presetSubtype="4" fill="hold" nodeType="with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wipe(down)">
                                      <p:cBhvr>
                                        <p:cTn id="108" dur="500"/>
                                        <p:tgtEl>
                                          <p:spTgt spid="43"/>
                                        </p:tgtEl>
                                      </p:cBhvr>
                                    </p:animEffect>
                                  </p:childTnLst>
                                </p:cTn>
                              </p:par>
                              <p:par>
                                <p:cTn id="109" presetID="22" presetClass="entr" presetSubtype="4" fill="hold" nodeType="with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down)">
                                      <p:cBhvr>
                                        <p:cTn id="111" dur="500"/>
                                        <p:tgtEl>
                                          <p:spTgt spid="44"/>
                                        </p:tgtEl>
                                      </p:cBhvr>
                                    </p:animEffect>
                                  </p:childTnLst>
                                </p:cTn>
                              </p:par>
                              <p:par>
                                <p:cTn id="112" presetID="22" presetClass="entr" presetSubtype="4" fill="hold" nodeType="with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wipe(down)">
                                      <p:cBhvr>
                                        <p:cTn id="114" dur="500"/>
                                        <p:tgtEl>
                                          <p:spTgt spid="45"/>
                                        </p:tgtEl>
                                      </p:cBhvr>
                                    </p:animEffect>
                                  </p:childTnLst>
                                </p:cTn>
                              </p:par>
                            </p:childTnLst>
                          </p:cTn>
                        </p:par>
                        <p:par>
                          <p:cTn id="115" fill="hold">
                            <p:stCondLst>
                              <p:cond delay="3000"/>
                            </p:stCondLst>
                            <p:childTnLst>
                              <p:par>
                                <p:cTn id="116" presetID="22" presetClass="entr" presetSubtype="1" fill="hold" grpId="0" nodeType="after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wipe(up)">
                                      <p:cBhvr>
                                        <p:cTn id="118" dur="500"/>
                                        <p:tgtEl>
                                          <p:spTgt spid="9"/>
                                        </p:tgtEl>
                                      </p:cBhvr>
                                    </p:animEffect>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7"/>
                                        </p:tgtEl>
                                        <p:attrNameLst>
                                          <p:attrName>style.visibility</p:attrName>
                                        </p:attrNameLst>
                                      </p:cBhvr>
                                      <p:to>
                                        <p:strVal val="visible"/>
                                      </p:to>
                                    </p:set>
                                    <p:animEffect transition="in" filter="fade">
                                      <p:cBhvr>
                                        <p:cTn id="1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5075460" y="4143213"/>
            <a:ext cx="2151461" cy="756047"/>
          </a:xfrm>
          <a:solidFill>
            <a:schemeClr val="accent4">
              <a:lumMod val="20000"/>
              <a:lumOff val="80000"/>
            </a:schemeClr>
          </a:solidFill>
        </p:spPr>
        <p:txBody>
          <a:bodyPr>
            <a:normAutofit/>
          </a:bodyPr>
          <a:lstStyle/>
          <a:p>
            <a:pPr algn="ctr" eaLnBrk="1" hangingPunct="1"/>
            <a:r>
              <a:rPr lang="ja-JP" altLang="en-US" sz="3600" dirty="0">
                <a:latin typeface="HGSｺﾞｼｯｸE" panose="020B0900000000000000" pitchFamily="50" charset="-128"/>
                <a:ea typeface="HGSｺﾞｼｯｸE" panose="020B0900000000000000" pitchFamily="50" charset="-128"/>
              </a:rPr>
              <a:t>個人差</a:t>
            </a:r>
          </a:p>
        </p:txBody>
      </p:sp>
      <p:sp>
        <p:nvSpPr>
          <p:cNvPr id="23558" name="Rectangle 7"/>
          <p:cNvSpPr>
            <a:spLocks noChangeArrowheads="1"/>
          </p:cNvSpPr>
          <p:nvPr/>
        </p:nvSpPr>
        <p:spPr bwMode="auto">
          <a:xfrm>
            <a:off x="2221028" y="1796277"/>
            <a:ext cx="7860322" cy="2044160"/>
          </a:xfrm>
          <a:prstGeom prst="rect">
            <a:avLst/>
          </a:prstGeom>
          <a:solidFill>
            <a:srgbClr val="FFFF99"/>
          </a:solidFill>
          <a:ln w="9525" algn="ctr">
            <a:noFill/>
            <a:miter lim="800000"/>
            <a:headEnd/>
            <a:tailEnd/>
          </a:ln>
        </p:spPr>
        <p:txBody>
          <a:bodyPr wrap="square" anchor="ctr">
            <a:noAutofit/>
          </a:bodyPr>
          <a:lstStyle/>
          <a:p>
            <a:pPr>
              <a:lnSpc>
                <a:spcPts val="4600"/>
              </a:lnSpc>
            </a:pPr>
            <a:r>
              <a:rPr lang="ja-JP" altLang="en-US" sz="3200" dirty="0">
                <a:latin typeface="+mn-ea"/>
              </a:rPr>
              <a:t>　一人ひとり顔や体格が違うように、</a:t>
            </a:r>
            <a:endParaRPr lang="en-US" altLang="ja-JP" sz="3200" dirty="0">
              <a:latin typeface="+mn-ea"/>
            </a:endParaRPr>
          </a:p>
          <a:p>
            <a:pPr>
              <a:lnSpc>
                <a:spcPts val="4600"/>
              </a:lnSpc>
            </a:pPr>
            <a:r>
              <a:rPr lang="ja-JP" altLang="en-US" sz="3200" dirty="0">
                <a:latin typeface="+mn-ea"/>
              </a:rPr>
              <a:t>　大人への変化の仕方や時期、その様子も　</a:t>
            </a:r>
            <a:endParaRPr lang="en-US" altLang="ja-JP" sz="3200" dirty="0">
              <a:latin typeface="+mn-ea"/>
            </a:endParaRPr>
          </a:p>
          <a:p>
            <a:pPr>
              <a:lnSpc>
                <a:spcPts val="4600"/>
              </a:lnSpc>
            </a:pPr>
            <a:r>
              <a:rPr lang="ja-JP" altLang="en-US" sz="3200" dirty="0">
                <a:latin typeface="+mn-ea"/>
              </a:rPr>
              <a:t>　一人ひとり異なる。</a:t>
            </a:r>
          </a:p>
        </p:txBody>
      </p:sp>
      <p:sp>
        <p:nvSpPr>
          <p:cNvPr id="23559" name="Rectangle 8"/>
          <p:cNvSpPr>
            <a:spLocks noChangeArrowheads="1"/>
          </p:cNvSpPr>
          <p:nvPr/>
        </p:nvSpPr>
        <p:spPr bwMode="auto">
          <a:xfrm>
            <a:off x="4151732" y="4810040"/>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23560" name="Rectangle 9"/>
          <p:cNvSpPr>
            <a:spLocks noChangeArrowheads="1"/>
          </p:cNvSpPr>
          <p:nvPr/>
        </p:nvSpPr>
        <p:spPr bwMode="auto">
          <a:xfrm>
            <a:off x="2391504" y="954876"/>
            <a:ext cx="7853432" cy="553998"/>
          </a:xfrm>
          <a:prstGeom prst="rect">
            <a:avLst/>
          </a:prstGeom>
          <a:noFill/>
          <a:ln w="9525" algn="ctr">
            <a:noFill/>
            <a:miter lim="800000"/>
            <a:headEnd/>
            <a:tailEnd/>
          </a:ln>
        </p:spPr>
        <p:txBody>
          <a:bodyPr wrap="none" anchor="ctr">
            <a:spAutoFit/>
          </a:bodyPr>
          <a:lstStyle/>
          <a:p>
            <a:pPr algn="ctr"/>
            <a:r>
              <a:rPr lang="ja-JP" altLang="en-US" sz="3000" dirty="0"/>
              <a:t>人より毛深いかも・・・、人より小さいかも・・・など</a:t>
            </a:r>
          </a:p>
        </p:txBody>
      </p:sp>
      <p:sp>
        <p:nvSpPr>
          <p:cNvPr id="6" name="Rectangle 9"/>
          <p:cNvSpPr>
            <a:spLocks noChangeArrowheads="1"/>
          </p:cNvSpPr>
          <p:nvPr/>
        </p:nvSpPr>
        <p:spPr bwMode="auto">
          <a:xfrm>
            <a:off x="4236242" y="324466"/>
            <a:ext cx="3829895" cy="553998"/>
          </a:xfrm>
          <a:prstGeom prst="rect">
            <a:avLst/>
          </a:prstGeom>
          <a:noFill/>
          <a:ln w="9525" algn="ctr">
            <a:noFill/>
            <a:miter lim="800000"/>
            <a:headEnd/>
            <a:tailEnd/>
          </a:ln>
        </p:spPr>
        <p:txBody>
          <a:bodyPr wrap="none" anchor="ctr">
            <a:spAutoFit/>
          </a:bodyPr>
          <a:lstStyle/>
          <a:p>
            <a:pPr algn="ctr"/>
            <a:r>
              <a:rPr lang="ja-JP" altLang="en-US" sz="3000" dirty="0"/>
              <a:t>誰でも抱える体の悩み</a:t>
            </a:r>
          </a:p>
        </p:txBody>
      </p:sp>
      <p:sp>
        <p:nvSpPr>
          <p:cNvPr id="7" name="Rectangle 7"/>
          <p:cNvSpPr>
            <a:spLocks noChangeArrowheads="1"/>
          </p:cNvSpPr>
          <p:nvPr/>
        </p:nvSpPr>
        <p:spPr bwMode="auto">
          <a:xfrm>
            <a:off x="2924755" y="5186663"/>
            <a:ext cx="6617174" cy="1283677"/>
          </a:xfrm>
          <a:prstGeom prst="rect">
            <a:avLst/>
          </a:prstGeom>
          <a:solidFill>
            <a:srgbClr val="FFFF99"/>
          </a:solidFill>
          <a:ln w="9525" algn="ctr">
            <a:noFill/>
            <a:miter lim="800000"/>
            <a:headEnd/>
            <a:tailEnd/>
          </a:ln>
        </p:spPr>
        <p:txBody>
          <a:bodyPr wrap="square" anchor="ctr">
            <a:noAutofit/>
          </a:bodyPr>
          <a:lstStyle/>
          <a:p>
            <a:pPr>
              <a:lnSpc>
                <a:spcPts val="4000"/>
              </a:lnSpc>
            </a:pPr>
            <a:r>
              <a:rPr lang="ja-JP" altLang="en-US" sz="3200" dirty="0">
                <a:latin typeface="+mn-ea"/>
              </a:rPr>
              <a:t>　自分の体は自分自身のもの</a:t>
            </a:r>
            <a:endParaRPr lang="en-US" altLang="ja-JP" sz="3200" dirty="0">
              <a:latin typeface="+mn-ea"/>
            </a:endParaRPr>
          </a:p>
          <a:p>
            <a:pPr>
              <a:lnSpc>
                <a:spcPts val="4000"/>
              </a:lnSpc>
            </a:pPr>
            <a:r>
              <a:rPr lang="ja-JP" altLang="en-US" sz="3200" dirty="0">
                <a:latin typeface="+mn-ea"/>
              </a:rPr>
              <a:t>　自分で自分を大切にしてあげよう</a:t>
            </a:r>
          </a:p>
        </p:txBody>
      </p:sp>
    </p:spTree>
    <p:extLst>
      <p:ext uri="{BB962C8B-B14F-4D97-AF65-F5344CB8AC3E}">
        <p14:creationId xmlns:p14="http://schemas.microsoft.com/office/powerpoint/2010/main" val="34538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500"/>
                                        <p:tgtEl>
                                          <p:spTgt spid="235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9554"/>
                                        </p:tgtEl>
                                        <p:attrNameLst>
                                          <p:attrName>style.visibility</p:attrName>
                                        </p:attrNameLst>
                                      </p:cBhvr>
                                      <p:to>
                                        <p:strVal val="visible"/>
                                      </p:to>
                                    </p:set>
                                    <p:animEffect transition="in" filter="fade">
                                      <p:cBhvr>
                                        <p:cTn id="11" dur="500"/>
                                        <p:tgtEl>
                                          <p:spTgt spid="2795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animBg="1"/>
      <p:bldP spid="23558"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3074385" y="329912"/>
            <a:ext cx="6059101" cy="953307"/>
          </a:xfrm>
        </p:spPr>
        <p:txBody>
          <a:bodyPr anchor="ctr">
            <a:noAutofit/>
          </a:bodyPr>
          <a:lstStyle/>
          <a:p>
            <a:pPr algn="ctr" eaLnBrk="1" hangingPunct="1">
              <a:buFontTx/>
              <a:buNone/>
            </a:pPr>
            <a:r>
              <a:rPr lang="ja-JP" altLang="en-US" dirty="0">
                <a:latin typeface="+mn-ea"/>
              </a:rPr>
              <a:t>思春期の体や心の変化は</a:t>
            </a:r>
            <a:endParaRPr lang="en-US" altLang="ja-JP" dirty="0">
              <a:latin typeface="+mn-ea"/>
            </a:endParaRPr>
          </a:p>
          <a:p>
            <a:pPr algn="ctr" eaLnBrk="1" hangingPunct="1">
              <a:buFontTx/>
              <a:buNone/>
            </a:pPr>
            <a:r>
              <a:rPr lang="ja-JP" altLang="en-US" dirty="0">
                <a:latin typeface="+mn-ea"/>
              </a:rPr>
              <a:t>大人に向かうみんなに起こること</a:t>
            </a:r>
          </a:p>
        </p:txBody>
      </p:sp>
      <p:sp>
        <p:nvSpPr>
          <p:cNvPr id="354308" name="Text Box 4"/>
          <p:cNvSpPr txBox="1">
            <a:spLocks noChangeArrowheads="1"/>
          </p:cNvSpPr>
          <p:nvPr/>
        </p:nvSpPr>
        <p:spPr bwMode="auto">
          <a:xfrm>
            <a:off x="2664483" y="4502486"/>
            <a:ext cx="6878907" cy="1292483"/>
          </a:xfrm>
          <a:prstGeom prst="rect">
            <a:avLst/>
          </a:prstGeom>
          <a:solidFill>
            <a:srgbClr val="FFF099"/>
          </a:solidFill>
          <a:ln w="9525">
            <a:noFill/>
            <a:miter lim="800000"/>
            <a:headEnd/>
            <a:tailEnd/>
          </a:ln>
        </p:spPr>
        <p:txBody>
          <a:bodyPr wrap="square" anchor="ctr">
            <a:noAutofit/>
          </a:bodyPr>
          <a:lstStyle/>
          <a:p>
            <a:pPr>
              <a:lnSpc>
                <a:spcPts val="4400"/>
              </a:lnSpc>
            </a:pPr>
            <a:r>
              <a:rPr lang="ja-JP" altLang="en-US" sz="3000" dirty="0">
                <a:latin typeface="+mn-ea"/>
              </a:rPr>
              <a:t>自分のことは、自分で考え、守り、育てていける時期にきた</a:t>
            </a:r>
            <a:endParaRPr lang="en-US" altLang="ja-JP" sz="3000" dirty="0">
              <a:latin typeface="+mn-ea"/>
            </a:endParaRPr>
          </a:p>
        </p:txBody>
      </p:sp>
      <p:sp>
        <p:nvSpPr>
          <p:cNvPr id="6" name="AutoShape 11"/>
          <p:cNvSpPr>
            <a:spLocks noChangeArrowheads="1"/>
          </p:cNvSpPr>
          <p:nvPr/>
        </p:nvSpPr>
        <p:spPr bwMode="auto">
          <a:xfrm>
            <a:off x="5777161" y="3731317"/>
            <a:ext cx="674566" cy="607741"/>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sp>
        <p:nvSpPr>
          <p:cNvPr id="7" name="Text Box 4"/>
          <p:cNvSpPr txBox="1">
            <a:spLocks noChangeArrowheads="1"/>
          </p:cNvSpPr>
          <p:nvPr/>
        </p:nvSpPr>
        <p:spPr bwMode="auto">
          <a:xfrm>
            <a:off x="2664482" y="5794969"/>
            <a:ext cx="6074866" cy="771169"/>
          </a:xfrm>
          <a:prstGeom prst="rect">
            <a:avLst/>
          </a:prstGeom>
          <a:solidFill>
            <a:srgbClr val="FFFFCC"/>
          </a:solidFill>
          <a:ln w="9525">
            <a:noFill/>
            <a:miter lim="800000"/>
            <a:headEnd/>
            <a:tailEnd/>
          </a:ln>
        </p:spPr>
        <p:txBody>
          <a:bodyPr wrap="square" anchor="ctr">
            <a:noAutofit/>
          </a:bodyPr>
          <a:lstStyle/>
          <a:p>
            <a:r>
              <a:rPr lang="ja-JP" altLang="en-US" sz="3000" dirty="0">
                <a:latin typeface="+mn-ea"/>
              </a:rPr>
              <a:t>　→　</a:t>
            </a:r>
            <a:r>
              <a:rPr lang="ja-JP" altLang="en-US" sz="3000" dirty="0">
                <a:solidFill>
                  <a:srgbClr val="FF0000"/>
                </a:solidFill>
                <a:latin typeface="+mn-ea"/>
              </a:rPr>
              <a:t>自立に向けて準備を始める時</a:t>
            </a:r>
          </a:p>
        </p:txBody>
      </p:sp>
      <p:sp>
        <p:nvSpPr>
          <p:cNvPr id="10" name="Text Box 4"/>
          <p:cNvSpPr txBox="1">
            <a:spLocks noChangeArrowheads="1"/>
          </p:cNvSpPr>
          <p:nvPr/>
        </p:nvSpPr>
        <p:spPr bwMode="auto">
          <a:xfrm>
            <a:off x="2674993" y="1533297"/>
            <a:ext cx="6868397" cy="863067"/>
          </a:xfrm>
          <a:prstGeom prst="rect">
            <a:avLst/>
          </a:prstGeom>
          <a:solidFill>
            <a:srgbClr val="FFF099"/>
          </a:solidFill>
          <a:ln w="9525">
            <a:noFill/>
            <a:miter lim="800000"/>
            <a:headEnd/>
            <a:tailEnd/>
          </a:ln>
        </p:spPr>
        <p:txBody>
          <a:bodyPr wrap="square" anchor="ctr">
            <a:noAutofit/>
          </a:bodyPr>
          <a:lstStyle/>
          <a:p>
            <a:pPr>
              <a:lnSpc>
                <a:spcPts val="4400"/>
              </a:lnSpc>
            </a:pPr>
            <a:r>
              <a:rPr lang="ja-JP" altLang="en-US" sz="3000" dirty="0">
                <a:latin typeface="+mn-ea"/>
              </a:rPr>
              <a:t>新しい命をつくり、産み、育てる体になる</a:t>
            </a:r>
            <a:endParaRPr lang="en-US" altLang="ja-JP" sz="3000" dirty="0">
              <a:latin typeface="+mn-ea"/>
            </a:endParaRPr>
          </a:p>
        </p:txBody>
      </p:sp>
      <p:sp>
        <p:nvSpPr>
          <p:cNvPr id="11" name="Text Box 4"/>
          <p:cNvSpPr txBox="1">
            <a:spLocks noChangeArrowheads="1"/>
          </p:cNvSpPr>
          <p:nvPr/>
        </p:nvSpPr>
        <p:spPr bwMode="auto">
          <a:xfrm>
            <a:off x="2640704" y="2396364"/>
            <a:ext cx="6074866" cy="1131371"/>
          </a:xfrm>
          <a:prstGeom prst="rect">
            <a:avLst/>
          </a:prstGeom>
          <a:solidFill>
            <a:srgbClr val="FFFFCC"/>
          </a:solidFill>
          <a:ln w="9525">
            <a:noFill/>
            <a:miter lim="800000"/>
            <a:headEnd/>
            <a:tailEnd/>
          </a:ln>
        </p:spPr>
        <p:txBody>
          <a:bodyPr wrap="square" anchor="ctr">
            <a:noAutofit/>
          </a:bodyPr>
          <a:lstStyle/>
          <a:p>
            <a:r>
              <a:rPr lang="ja-JP" altLang="en-US" sz="3000" dirty="0">
                <a:latin typeface="+mn-ea"/>
              </a:rPr>
              <a:t>　→　子孫を残すため</a:t>
            </a:r>
            <a:endParaRPr lang="en-US" altLang="ja-JP" sz="3000" dirty="0">
              <a:latin typeface="+mn-ea"/>
            </a:endParaRPr>
          </a:p>
          <a:p>
            <a:r>
              <a:rPr lang="ja-JP" altLang="en-US" sz="3000" dirty="0">
                <a:latin typeface="+mn-ea"/>
              </a:rPr>
              <a:t>　　　</a:t>
            </a:r>
            <a:r>
              <a:rPr lang="ja-JP" altLang="en-US" sz="2600" dirty="0">
                <a:latin typeface="+mn-ea"/>
              </a:rPr>
              <a:t>（あらゆる動物で起こる自然な変化）</a:t>
            </a:r>
            <a:endParaRPr lang="ja-JP" altLang="en-US" sz="2600" dirty="0">
              <a:solidFill>
                <a:srgbClr val="FF0000"/>
              </a:solidFill>
              <a:latin typeface="+mn-ea"/>
            </a:endParaRPr>
          </a:p>
        </p:txBody>
      </p:sp>
    </p:spTree>
    <p:extLst>
      <p:ext uri="{BB962C8B-B14F-4D97-AF65-F5344CB8AC3E}">
        <p14:creationId xmlns:p14="http://schemas.microsoft.com/office/powerpoint/2010/main" val="3226393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54308"/>
                                        </p:tgtEl>
                                        <p:attrNameLst>
                                          <p:attrName>style.visibility</p:attrName>
                                        </p:attrNameLst>
                                      </p:cBhvr>
                                      <p:to>
                                        <p:strVal val="visible"/>
                                      </p:to>
                                    </p:set>
                                    <p:animEffect transition="in" filter="fade">
                                      <p:cBhvr>
                                        <p:cTn id="20" dur="500"/>
                                        <p:tgtEl>
                                          <p:spTgt spid="35430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P spid="6" grpId="0" animBg="1"/>
      <p:bldP spid="7"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42" y="1135606"/>
            <a:ext cx="3244030" cy="724988"/>
          </a:xfrm>
        </p:spPr>
        <p:txBody>
          <a:bodyPr>
            <a:normAutofit/>
          </a:bodyPr>
          <a:lstStyle/>
          <a:p>
            <a:r>
              <a:rPr lang="ja-JP" altLang="en-US" sz="3000" dirty="0"/>
              <a:t>（中学校　１学年）</a:t>
            </a:r>
            <a:endParaRPr kumimoji="1" lang="ja-JP" altLang="en-US" dirty="0"/>
          </a:p>
        </p:txBody>
      </p:sp>
      <p:sp>
        <p:nvSpPr>
          <p:cNvPr id="4" name="タイトル 1"/>
          <p:cNvSpPr txBox="1">
            <a:spLocks/>
          </p:cNvSpPr>
          <p:nvPr/>
        </p:nvSpPr>
        <p:spPr>
          <a:xfrm>
            <a:off x="3163361" y="2107922"/>
            <a:ext cx="5884913" cy="151903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3300" dirty="0"/>
              <a:t>月経（排卵）と射精について</a:t>
            </a:r>
            <a:endParaRPr lang="en-US" altLang="ja-JP" sz="3300" dirty="0"/>
          </a:p>
          <a:p>
            <a:pPr algn="ctr">
              <a:lnSpc>
                <a:spcPct val="150000"/>
              </a:lnSpc>
            </a:pPr>
            <a:r>
              <a:rPr lang="ja-JP" altLang="en-US" sz="3300" dirty="0"/>
              <a:t>～生命を生み出す体に変化～</a:t>
            </a:r>
          </a:p>
        </p:txBody>
      </p:sp>
      <p:sp>
        <p:nvSpPr>
          <p:cNvPr id="7" name="タイトル 1"/>
          <p:cNvSpPr txBox="1">
            <a:spLocks/>
          </p:cNvSpPr>
          <p:nvPr/>
        </p:nvSpPr>
        <p:spPr>
          <a:xfrm>
            <a:off x="2864559" y="5265192"/>
            <a:ext cx="7743820" cy="159280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性教育　実践のための資料集</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  元高知県公立学校養護教諭　松田さよ子氏編集　</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思春期ハンドブック</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高知県健康政策部健康対策課</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en-US" altLang="ja-JP" sz="1400" dirty="0">
                <a:latin typeface="游ゴシック Light" panose="020B0300000000000000" pitchFamily="50" charset="-128"/>
                <a:ea typeface="游ゴシック Light" panose="020B0300000000000000" pitchFamily="50" charset="-128"/>
              </a:rPr>
              <a:t>                 『</a:t>
            </a:r>
            <a:r>
              <a:rPr lang="ja-JP" altLang="en-US" sz="1400" dirty="0">
                <a:latin typeface="游ゴシック Light" panose="020B0300000000000000" pitchFamily="50" charset="-128"/>
                <a:ea typeface="游ゴシック Light" panose="020B0300000000000000" pitchFamily="50" charset="-128"/>
              </a:rPr>
              <a:t>「若者の性」白書　第８回青少年の性行動全国調査報告</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日本性教育協会編</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性教育スライド</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公益社団法人　日本産婦人科医会</a:t>
            </a:r>
            <a:endParaRPr lang="en-US" altLang="ja-JP" sz="1400" dirty="0">
              <a:solidFill>
                <a:prstClr val="black"/>
              </a:solidFill>
              <a:latin typeface="游ゴシック Light" panose="020F0302020204030204"/>
              <a:ea typeface="游ゴシック Light" panose="020B0300000000000000" pitchFamily="50" charset="-128"/>
            </a:endParaRPr>
          </a:p>
        </p:txBody>
      </p:sp>
      <p:sp>
        <p:nvSpPr>
          <p:cNvPr id="8" name="タイトル 1"/>
          <p:cNvSpPr txBox="1">
            <a:spLocks/>
          </p:cNvSpPr>
          <p:nvPr/>
        </p:nvSpPr>
        <p:spPr>
          <a:xfrm>
            <a:off x="2075793" y="363755"/>
            <a:ext cx="2490952"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（中）資料２</a:t>
            </a:r>
          </a:p>
        </p:txBody>
      </p:sp>
      <p:sp>
        <p:nvSpPr>
          <p:cNvPr id="6" name="タイトル 1"/>
          <p:cNvSpPr txBox="1">
            <a:spLocks/>
          </p:cNvSpPr>
          <p:nvPr/>
        </p:nvSpPr>
        <p:spPr>
          <a:xfrm>
            <a:off x="2201916" y="3686557"/>
            <a:ext cx="7807801"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3000"/>
              </a:lnSpc>
            </a:pPr>
            <a:r>
              <a:rPr lang="ja-JP" altLang="en-US" sz="1800" dirty="0"/>
              <a:t>　　</a:t>
            </a:r>
            <a:r>
              <a:rPr lang="ja-JP" altLang="ja-JP" sz="1800" dirty="0"/>
              <a:t>月経・排卵、射精について学び、自分の体が命を生み出す体に変化している</a:t>
            </a:r>
            <a:endParaRPr lang="en-US" altLang="ja-JP" sz="1800" dirty="0"/>
          </a:p>
          <a:p>
            <a:pPr>
              <a:lnSpc>
                <a:spcPts val="3000"/>
              </a:lnSpc>
            </a:pPr>
            <a:r>
              <a:rPr lang="en-US" altLang="ja-JP" sz="1800" dirty="0"/>
              <a:t>   </a:t>
            </a:r>
            <a:r>
              <a:rPr lang="ja-JP" altLang="ja-JP" sz="1800" dirty="0"/>
              <a:t>ことを理解できるようにする。</a:t>
            </a:r>
          </a:p>
        </p:txBody>
      </p:sp>
    </p:spTree>
    <p:extLst>
      <p:ext uri="{BB962C8B-B14F-4D97-AF65-F5344CB8AC3E}">
        <p14:creationId xmlns:p14="http://schemas.microsoft.com/office/powerpoint/2010/main" val="1997342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4333923" y="677484"/>
            <a:ext cx="3969499" cy="1384995"/>
          </a:xfrm>
          <a:prstGeom prst="rect">
            <a:avLst/>
          </a:prstGeom>
          <a:noFill/>
          <a:ln w="9525" algn="ctr">
            <a:noFill/>
            <a:miter lim="800000"/>
            <a:headEnd/>
            <a:tailEnd/>
          </a:ln>
        </p:spPr>
        <p:txBody>
          <a:bodyPr wrap="square" anchor="ctr">
            <a:spAutoFit/>
          </a:bodyPr>
          <a:lstStyle/>
          <a:p>
            <a:r>
              <a:rPr lang="ja-JP" altLang="en-US" sz="2800" dirty="0">
                <a:latin typeface="+mn-ea"/>
              </a:rPr>
              <a:t>脳からの命令で</a:t>
            </a:r>
            <a:endParaRPr lang="en-US" altLang="ja-JP" sz="2800" dirty="0">
              <a:latin typeface="+mn-ea"/>
            </a:endParaRPr>
          </a:p>
          <a:p>
            <a:r>
              <a:rPr lang="ja-JP" altLang="en-US" sz="2800" dirty="0">
                <a:latin typeface="+mn-ea"/>
              </a:rPr>
              <a:t>卵巣や精巣に</a:t>
            </a:r>
            <a:endParaRPr lang="en-US" altLang="ja-JP" sz="2800" dirty="0">
              <a:latin typeface="+mn-ea"/>
            </a:endParaRPr>
          </a:p>
          <a:p>
            <a:r>
              <a:rPr lang="ja-JP" altLang="en-US" sz="2800" dirty="0">
                <a:latin typeface="+mn-ea"/>
              </a:rPr>
              <a:t>ホルモンが分泌される</a:t>
            </a:r>
            <a:endParaRPr lang="en-US" altLang="ja-JP" sz="2800" dirty="0">
              <a:latin typeface="+mn-ea"/>
            </a:endParaRPr>
          </a:p>
        </p:txBody>
      </p:sp>
      <p:sp>
        <p:nvSpPr>
          <p:cNvPr id="6" name="Rectangle 9"/>
          <p:cNvSpPr>
            <a:spLocks noChangeArrowheads="1"/>
          </p:cNvSpPr>
          <p:nvPr/>
        </p:nvSpPr>
        <p:spPr bwMode="auto">
          <a:xfrm>
            <a:off x="4333911" y="3011620"/>
            <a:ext cx="3558234" cy="1384995"/>
          </a:xfrm>
          <a:prstGeom prst="rect">
            <a:avLst/>
          </a:prstGeom>
          <a:noFill/>
          <a:ln w="9525" algn="ctr">
            <a:noFill/>
            <a:miter lim="800000"/>
            <a:headEnd/>
            <a:tailEnd/>
          </a:ln>
        </p:spPr>
        <p:txBody>
          <a:bodyPr wrap="square" anchor="ctr">
            <a:spAutoFit/>
          </a:bodyPr>
          <a:lstStyle/>
          <a:p>
            <a:r>
              <a:rPr lang="ja-JP" altLang="en-US" sz="2800" dirty="0">
                <a:latin typeface="+mn-ea"/>
              </a:rPr>
              <a:t>卵巣や精巣から</a:t>
            </a:r>
            <a:endParaRPr lang="en-US" altLang="ja-JP" sz="2800" dirty="0">
              <a:latin typeface="+mn-ea"/>
            </a:endParaRPr>
          </a:p>
          <a:p>
            <a:r>
              <a:rPr lang="ja-JP" altLang="en-US" sz="2800" dirty="0">
                <a:latin typeface="+mn-ea"/>
              </a:rPr>
              <a:t>体を変化させる</a:t>
            </a:r>
            <a:endParaRPr lang="en-US" altLang="ja-JP" sz="2800" dirty="0">
              <a:latin typeface="+mn-ea"/>
            </a:endParaRPr>
          </a:p>
          <a:p>
            <a:r>
              <a:rPr lang="ja-JP" altLang="en-US" sz="2800" dirty="0">
                <a:latin typeface="+mn-ea"/>
              </a:rPr>
              <a:t>性ホルモンが出される</a:t>
            </a:r>
          </a:p>
        </p:txBody>
      </p:sp>
      <p:sp>
        <p:nvSpPr>
          <p:cNvPr id="7" name="Rectangle 9"/>
          <p:cNvSpPr>
            <a:spLocks noChangeArrowheads="1"/>
          </p:cNvSpPr>
          <p:nvPr/>
        </p:nvSpPr>
        <p:spPr bwMode="auto">
          <a:xfrm>
            <a:off x="4950643" y="5454295"/>
            <a:ext cx="2324768" cy="523220"/>
          </a:xfrm>
          <a:prstGeom prst="rect">
            <a:avLst/>
          </a:prstGeom>
          <a:noFill/>
          <a:ln w="9525" algn="ctr">
            <a:noFill/>
            <a:miter lim="800000"/>
            <a:headEnd/>
            <a:tailEnd/>
          </a:ln>
        </p:spPr>
        <p:txBody>
          <a:bodyPr wrap="square" anchor="ctr">
            <a:spAutoFit/>
          </a:bodyPr>
          <a:lstStyle/>
          <a:p>
            <a:r>
              <a:rPr lang="ja-JP" altLang="en-US" sz="2800" dirty="0">
                <a:latin typeface="+mn-ea"/>
              </a:rPr>
              <a:t>体が変化する</a:t>
            </a:r>
          </a:p>
        </p:txBody>
      </p:sp>
      <p:sp>
        <p:nvSpPr>
          <p:cNvPr id="8" name="AutoShape 11"/>
          <p:cNvSpPr>
            <a:spLocks noChangeArrowheads="1"/>
          </p:cNvSpPr>
          <p:nvPr/>
        </p:nvSpPr>
        <p:spPr bwMode="auto">
          <a:xfrm>
            <a:off x="5870273" y="2191300"/>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sp>
        <p:nvSpPr>
          <p:cNvPr id="9" name="AutoShape 11"/>
          <p:cNvSpPr>
            <a:spLocks noChangeArrowheads="1"/>
          </p:cNvSpPr>
          <p:nvPr/>
        </p:nvSpPr>
        <p:spPr bwMode="auto">
          <a:xfrm>
            <a:off x="5871534" y="4627972"/>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3913" y="677483"/>
            <a:ext cx="2778352" cy="5395917"/>
          </a:xfrm>
          <a:prstGeom prst="rect">
            <a:avLst/>
          </a:prstGeom>
        </p:spPr>
      </p:pic>
      <p:pic>
        <p:nvPicPr>
          <p:cNvPr id="10" name="図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3790" y="677470"/>
            <a:ext cx="2543318" cy="5347980"/>
          </a:xfrm>
          <a:prstGeom prst="rect">
            <a:avLst/>
          </a:prstGeom>
        </p:spPr>
      </p:pic>
      <p:sp>
        <p:nvSpPr>
          <p:cNvPr id="11" name="Rectangle 9"/>
          <p:cNvSpPr>
            <a:spLocks noChangeArrowheads="1"/>
          </p:cNvSpPr>
          <p:nvPr/>
        </p:nvSpPr>
        <p:spPr bwMode="auto">
          <a:xfrm>
            <a:off x="3067318" y="5676187"/>
            <a:ext cx="679620" cy="369332"/>
          </a:xfrm>
          <a:prstGeom prst="rect">
            <a:avLst/>
          </a:prstGeom>
          <a:noFill/>
          <a:ln w="9525" algn="ctr">
            <a:noFill/>
            <a:miter lim="800000"/>
            <a:headEnd/>
            <a:tailEnd/>
          </a:ln>
        </p:spPr>
        <p:txBody>
          <a:bodyPr wrap="square" anchor="ctr">
            <a:spAutoFit/>
          </a:bodyPr>
          <a:lstStyle/>
          <a:p>
            <a:r>
              <a:rPr lang="ja-JP" altLang="en-US" dirty="0">
                <a:latin typeface="+mn-ea"/>
              </a:rPr>
              <a:t>卵巣</a:t>
            </a:r>
          </a:p>
        </p:txBody>
      </p:sp>
      <p:sp>
        <p:nvSpPr>
          <p:cNvPr id="12" name="Rectangle 9"/>
          <p:cNvSpPr>
            <a:spLocks noChangeArrowheads="1"/>
          </p:cNvSpPr>
          <p:nvPr/>
        </p:nvSpPr>
        <p:spPr bwMode="auto">
          <a:xfrm>
            <a:off x="9603700" y="5561993"/>
            <a:ext cx="679620" cy="369332"/>
          </a:xfrm>
          <a:prstGeom prst="rect">
            <a:avLst/>
          </a:prstGeom>
          <a:noFill/>
          <a:ln w="9525" algn="ctr">
            <a:noFill/>
            <a:miter lim="800000"/>
            <a:headEnd/>
            <a:tailEnd/>
          </a:ln>
        </p:spPr>
        <p:txBody>
          <a:bodyPr wrap="square" anchor="ctr">
            <a:spAutoFit/>
          </a:bodyPr>
          <a:lstStyle/>
          <a:p>
            <a:r>
              <a:rPr lang="ja-JP" altLang="en-US" dirty="0">
                <a:latin typeface="+mn-ea"/>
              </a:rPr>
              <a:t>精巣</a:t>
            </a:r>
          </a:p>
        </p:txBody>
      </p:sp>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335" y="1459150"/>
            <a:ext cx="879161" cy="3783244"/>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8004" y="1439707"/>
            <a:ext cx="729010" cy="4113077"/>
          </a:xfrm>
          <a:prstGeom prst="rect">
            <a:avLst/>
          </a:prstGeom>
        </p:spPr>
      </p:pic>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721" y="4578939"/>
            <a:ext cx="455957" cy="603834"/>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78386">
            <a:off x="2380440" y="4563611"/>
            <a:ext cx="455957" cy="603834"/>
          </a:xfrm>
          <a:prstGeom prst="rect">
            <a:avLst/>
          </a:prstGeom>
        </p:spPr>
      </p:pic>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213405">
            <a:off x="2117528" y="4867676"/>
            <a:ext cx="445307" cy="589730"/>
          </a:xfrm>
          <a:prstGeom prst="rect">
            <a:avLst/>
          </a:prstGeom>
        </p:spPr>
      </p:pic>
      <p:pic>
        <p:nvPicPr>
          <p:cNvPr id="19" name="図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89500">
            <a:off x="3479385" y="4909254"/>
            <a:ext cx="490236" cy="542306"/>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31583">
            <a:off x="2234157" y="5157373"/>
            <a:ext cx="455957" cy="603834"/>
          </a:xfrm>
          <a:prstGeom prst="rect">
            <a:avLst/>
          </a:prstGeom>
        </p:spPr>
      </p:pic>
      <p:pic>
        <p:nvPicPr>
          <p:cNvPr id="21" name="図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35390">
            <a:off x="3363677" y="5207043"/>
            <a:ext cx="455957" cy="603834"/>
          </a:xfrm>
          <a:prstGeom prst="rect">
            <a:avLst/>
          </a:prstGeom>
        </p:spPr>
      </p:pic>
      <p:pic>
        <p:nvPicPr>
          <p:cNvPr id="22" name="図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2523699" y="4176326"/>
            <a:ext cx="455957" cy="603834"/>
          </a:xfrm>
          <a:prstGeom prst="rect">
            <a:avLst/>
          </a:prstGeom>
        </p:spPr>
      </p:pic>
      <p:pic>
        <p:nvPicPr>
          <p:cNvPr id="23" name="図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2458645" y="3463596"/>
            <a:ext cx="455957" cy="603834"/>
          </a:xfrm>
          <a:prstGeom prst="rect">
            <a:avLst/>
          </a:prstGeom>
        </p:spPr>
      </p:pic>
      <p:pic>
        <p:nvPicPr>
          <p:cNvPr id="24" name="図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162426" y="4180553"/>
            <a:ext cx="455957" cy="603834"/>
          </a:xfrm>
          <a:prstGeom prst="rect">
            <a:avLst/>
          </a:prstGeom>
        </p:spPr>
      </p:pic>
      <p:pic>
        <p:nvPicPr>
          <p:cNvPr id="25" name="図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222904" y="3455441"/>
            <a:ext cx="455957" cy="603834"/>
          </a:xfrm>
          <a:prstGeom prst="rect">
            <a:avLst/>
          </a:prstGeom>
        </p:spPr>
      </p:pic>
      <p:pic>
        <p:nvPicPr>
          <p:cNvPr id="26" name="図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9981" y="4001132"/>
            <a:ext cx="455957" cy="603834"/>
          </a:xfrm>
          <a:prstGeom prst="rect">
            <a:avLst/>
          </a:prstGeom>
        </p:spPr>
      </p:pic>
      <p:pic>
        <p:nvPicPr>
          <p:cNvPr id="27" name="図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6651" y="3220245"/>
            <a:ext cx="455957" cy="603834"/>
          </a:xfrm>
          <a:prstGeom prst="rect">
            <a:avLst/>
          </a:prstGeom>
        </p:spPr>
      </p:pic>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93311">
            <a:off x="9427031" y="5029444"/>
            <a:ext cx="455957" cy="603834"/>
          </a:xfrm>
          <a:prstGeom prst="rect">
            <a:avLst/>
          </a:prstGeom>
        </p:spPr>
      </p:pic>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60606">
            <a:off x="8572730" y="5013581"/>
            <a:ext cx="455957" cy="603834"/>
          </a:xfrm>
          <a:prstGeom prst="rect">
            <a:avLst/>
          </a:prstGeom>
        </p:spPr>
      </p:pic>
      <p:pic>
        <p:nvPicPr>
          <p:cNvPr id="32" name="図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213405">
            <a:off x="8486119" y="5264503"/>
            <a:ext cx="445307" cy="589730"/>
          </a:xfrm>
          <a:prstGeom prst="rect">
            <a:avLst/>
          </a:prstGeom>
        </p:spPr>
      </p:pic>
      <p:pic>
        <p:nvPicPr>
          <p:cNvPr id="33" name="図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89500">
            <a:off x="9433551" y="5322991"/>
            <a:ext cx="490236" cy="542306"/>
          </a:xfrm>
          <a:prstGeom prst="rect">
            <a:avLst/>
          </a:prstGeom>
        </p:spPr>
      </p:pic>
      <p:pic>
        <p:nvPicPr>
          <p:cNvPr id="34" name="図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31583">
            <a:off x="8590038" y="5556514"/>
            <a:ext cx="455957" cy="603834"/>
          </a:xfrm>
          <a:prstGeom prst="rect">
            <a:avLst/>
          </a:prstGeom>
        </p:spPr>
      </p:pic>
      <p:pic>
        <p:nvPicPr>
          <p:cNvPr id="35" name="図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35390">
            <a:off x="9325315" y="5589177"/>
            <a:ext cx="455957" cy="603834"/>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757558" y="4415397"/>
            <a:ext cx="455957" cy="603834"/>
          </a:xfrm>
          <a:prstGeom prst="rect">
            <a:avLst/>
          </a:prstGeom>
        </p:spPr>
      </p:pic>
      <p:pic>
        <p:nvPicPr>
          <p:cNvPr id="37" name="図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636441" y="3813509"/>
            <a:ext cx="455957" cy="603834"/>
          </a:xfrm>
          <a:prstGeom prst="rect">
            <a:avLst/>
          </a:prstGeom>
        </p:spPr>
      </p:pic>
      <p:pic>
        <p:nvPicPr>
          <p:cNvPr id="38" name="図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343400" y="4444495"/>
            <a:ext cx="455957" cy="603834"/>
          </a:xfrm>
          <a:prstGeom prst="rect">
            <a:avLst/>
          </a:prstGeom>
        </p:spPr>
      </p:pic>
      <p:pic>
        <p:nvPicPr>
          <p:cNvPr id="39" name="図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477756" y="3828220"/>
            <a:ext cx="455957" cy="603834"/>
          </a:xfrm>
          <a:prstGeom prst="rect">
            <a:avLst/>
          </a:prstGeom>
        </p:spPr>
      </p:pic>
      <p:pic>
        <p:nvPicPr>
          <p:cNvPr id="40" name="図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16692" y="4001133"/>
            <a:ext cx="455957" cy="603834"/>
          </a:xfrm>
          <a:prstGeom prst="rect">
            <a:avLst/>
          </a:prstGeom>
        </p:spPr>
      </p:pic>
      <p:pic>
        <p:nvPicPr>
          <p:cNvPr id="41" name="図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07060" y="3273188"/>
            <a:ext cx="455957" cy="603834"/>
          </a:xfrm>
          <a:prstGeom prst="rect">
            <a:avLst/>
          </a:prstGeom>
        </p:spPr>
      </p:pic>
      <p:pic>
        <p:nvPicPr>
          <p:cNvPr id="43" name="図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573361" y="3189600"/>
            <a:ext cx="455957" cy="603834"/>
          </a:xfrm>
          <a:prstGeom prst="rect">
            <a:avLst/>
          </a:prstGeom>
        </p:spPr>
      </p:pic>
      <p:pic>
        <p:nvPicPr>
          <p:cNvPr id="44" name="図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503375" y="3194189"/>
            <a:ext cx="455957" cy="603834"/>
          </a:xfrm>
          <a:prstGeom prst="rect">
            <a:avLst/>
          </a:prstGeom>
        </p:spPr>
      </p:pic>
      <p:pic>
        <p:nvPicPr>
          <p:cNvPr id="45" name="図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01036" y="2603121"/>
            <a:ext cx="455957" cy="603834"/>
          </a:xfrm>
          <a:prstGeom prst="rect">
            <a:avLst/>
          </a:prstGeom>
        </p:spPr>
      </p:pic>
      <p:pic>
        <p:nvPicPr>
          <p:cNvPr id="46" name="図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297158" y="2664184"/>
            <a:ext cx="455957" cy="603834"/>
          </a:xfrm>
          <a:prstGeom prst="rect">
            <a:avLst/>
          </a:prstGeom>
        </p:spPr>
      </p:pic>
      <p:pic>
        <p:nvPicPr>
          <p:cNvPr id="47" name="図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2370948" y="2681915"/>
            <a:ext cx="455957" cy="603834"/>
          </a:xfrm>
          <a:prstGeom prst="rect">
            <a:avLst/>
          </a:prstGeom>
        </p:spPr>
      </p:pic>
      <p:pic>
        <p:nvPicPr>
          <p:cNvPr id="48" name="図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0750" y="2506331"/>
            <a:ext cx="455957" cy="603834"/>
          </a:xfrm>
          <a:prstGeom prst="rect">
            <a:avLst/>
          </a:prstGeom>
        </p:spPr>
      </p:pic>
    </p:spTree>
    <p:extLst>
      <p:ext uri="{BB962C8B-B14F-4D97-AF65-F5344CB8AC3E}">
        <p14:creationId xmlns:p14="http://schemas.microsoft.com/office/powerpoint/2010/main" val="389203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par>
                                <p:cTn id="44" presetID="2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par>
                                <p:cTn id="47" presetID="2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par>
                                <p:cTn id="50" presetID="2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par>
                                <p:cTn id="53" presetID="2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4"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par>
                                <p:cTn id="59" presetID="22" presetClass="entr" presetSubtype="4"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down)">
                                      <p:cBhvr>
                                        <p:cTn id="61" dur="500"/>
                                        <p:tgtEl>
                                          <p:spTgt spid="46"/>
                                        </p:tgtEl>
                                      </p:cBhvr>
                                    </p:animEffect>
                                  </p:childTnLst>
                                </p:cTn>
                              </p:par>
                              <p:par>
                                <p:cTn id="62" presetID="22" presetClass="entr" presetSubtype="4"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par>
                                <p:cTn id="65" presetID="22" presetClass="entr" presetSubtype="4"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00"/>
                                        <p:tgtEl>
                                          <p:spTgt spid="48"/>
                                        </p:tgtEl>
                                      </p:cBhvr>
                                    </p:animEffect>
                                  </p:childTnLst>
                                </p:cTn>
                              </p:par>
                            </p:childTnLst>
                          </p:cTn>
                        </p:par>
                        <p:par>
                          <p:cTn id="68" fill="hold">
                            <p:stCondLst>
                              <p:cond delay="2000"/>
                            </p:stCondLst>
                            <p:childTnLst>
                              <p:par>
                                <p:cTn id="69" presetID="22" presetClass="entr" presetSubtype="4"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down)">
                                      <p:cBhvr>
                                        <p:cTn id="71" dur="500"/>
                                        <p:tgtEl>
                                          <p:spTgt spid="30"/>
                                        </p:tgtEl>
                                      </p:cBhvr>
                                    </p:animEffect>
                                  </p:childTnLst>
                                </p:cTn>
                              </p:par>
                              <p:par>
                                <p:cTn id="72" presetID="22" presetClass="entr" presetSubtype="4"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par>
                                <p:cTn id="75" presetID="22" presetClass="entr" presetSubtype="4"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down)">
                                      <p:cBhvr>
                                        <p:cTn id="77" dur="500"/>
                                        <p:tgtEl>
                                          <p:spTgt spid="31"/>
                                        </p:tgtEl>
                                      </p:cBhvr>
                                    </p:animEffect>
                                  </p:childTnLst>
                                </p:cTn>
                              </p:par>
                              <p:par>
                                <p:cTn id="78" presetID="22" presetClass="entr" presetSubtype="4"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down)">
                                      <p:cBhvr>
                                        <p:cTn id="80" dur="500"/>
                                        <p:tgtEl>
                                          <p:spTgt spid="35"/>
                                        </p:tgtEl>
                                      </p:cBhvr>
                                    </p:animEffect>
                                  </p:childTnLst>
                                </p:cTn>
                              </p:par>
                              <p:par>
                                <p:cTn id="81" presetID="22" presetClass="entr" presetSubtype="4"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par>
                                <p:cTn id="84" presetID="22" presetClass="entr" presetSubtype="4"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down)">
                                      <p:cBhvr>
                                        <p:cTn id="86" dur="500"/>
                                        <p:tgtEl>
                                          <p:spTgt spid="32"/>
                                        </p:tgtEl>
                                      </p:cBhvr>
                                    </p:animEffect>
                                  </p:childTnLst>
                                </p:cTn>
                              </p:par>
                            </p:childTnLst>
                          </p:cTn>
                        </p:par>
                        <p:par>
                          <p:cTn id="87" fill="hold">
                            <p:stCondLst>
                              <p:cond delay="2500"/>
                            </p:stCondLst>
                            <p:childTnLst>
                              <p:par>
                                <p:cTn id="88" presetID="22" presetClass="entr" presetSubtype="4"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down)">
                                      <p:cBhvr>
                                        <p:cTn id="90" dur="500"/>
                                        <p:tgtEl>
                                          <p:spTgt spid="36"/>
                                        </p:tgtEl>
                                      </p:cBhvr>
                                    </p:animEffect>
                                  </p:childTnLst>
                                </p:cTn>
                              </p:par>
                              <p:par>
                                <p:cTn id="91" presetID="22" presetClass="entr" presetSubtype="4"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wipe(down)">
                                      <p:cBhvr>
                                        <p:cTn id="93" dur="500"/>
                                        <p:tgtEl>
                                          <p:spTgt spid="37"/>
                                        </p:tgtEl>
                                      </p:cBhvr>
                                    </p:animEffect>
                                  </p:childTnLst>
                                </p:cTn>
                              </p:par>
                              <p:par>
                                <p:cTn id="94" presetID="22" presetClass="entr" presetSubtype="4"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down)">
                                      <p:cBhvr>
                                        <p:cTn id="96" dur="500"/>
                                        <p:tgtEl>
                                          <p:spTgt spid="38"/>
                                        </p:tgtEl>
                                      </p:cBhvr>
                                    </p:animEffect>
                                  </p:childTnLst>
                                </p:cTn>
                              </p:par>
                              <p:par>
                                <p:cTn id="97" presetID="22" presetClass="entr" presetSubtype="4"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down)">
                                      <p:cBhvr>
                                        <p:cTn id="99" dur="500"/>
                                        <p:tgtEl>
                                          <p:spTgt spid="39"/>
                                        </p:tgtEl>
                                      </p:cBhvr>
                                    </p:animEffect>
                                  </p:childTnLst>
                                </p:cTn>
                              </p:par>
                              <p:par>
                                <p:cTn id="100" presetID="22" presetClass="entr" presetSubtype="4" fill="hold"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wipe(down)">
                                      <p:cBhvr>
                                        <p:cTn id="102" dur="500"/>
                                        <p:tgtEl>
                                          <p:spTgt spid="40"/>
                                        </p:tgtEl>
                                      </p:cBhvr>
                                    </p:animEffect>
                                  </p:childTnLst>
                                </p:cTn>
                              </p:par>
                              <p:par>
                                <p:cTn id="103" presetID="22" presetClass="entr" presetSubtype="4"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down)">
                                      <p:cBhvr>
                                        <p:cTn id="105" dur="500"/>
                                        <p:tgtEl>
                                          <p:spTgt spid="41"/>
                                        </p:tgtEl>
                                      </p:cBhvr>
                                    </p:animEffect>
                                  </p:childTnLst>
                                </p:cTn>
                              </p:par>
                              <p:par>
                                <p:cTn id="106" presetID="22" presetClass="entr" presetSubtype="4" fill="hold" nodeType="with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wipe(down)">
                                      <p:cBhvr>
                                        <p:cTn id="108" dur="500"/>
                                        <p:tgtEl>
                                          <p:spTgt spid="43"/>
                                        </p:tgtEl>
                                      </p:cBhvr>
                                    </p:animEffect>
                                  </p:childTnLst>
                                </p:cTn>
                              </p:par>
                              <p:par>
                                <p:cTn id="109" presetID="22" presetClass="entr" presetSubtype="4" fill="hold" nodeType="with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down)">
                                      <p:cBhvr>
                                        <p:cTn id="111" dur="500"/>
                                        <p:tgtEl>
                                          <p:spTgt spid="44"/>
                                        </p:tgtEl>
                                      </p:cBhvr>
                                    </p:animEffect>
                                  </p:childTnLst>
                                </p:cTn>
                              </p:par>
                              <p:par>
                                <p:cTn id="112" presetID="22" presetClass="entr" presetSubtype="4" fill="hold" nodeType="with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wipe(down)">
                                      <p:cBhvr>
                                        <p:cTn id="114" dur="500"/>
                                        <p:tgtEl>
                                          <p:spTgt spid="45"/>
                                        </p:tgtEl>
                                      </p:cBhvr>
                                    </p:animEffect>
                                  </p:childTnLst>
                                </p:cTn>
                              </p:par>
                            </p:childTnLst>
                          </p:cTn>
                        </p:par>
                        <p:par>
                          <p:cTn id="115" fill="hold">
                            <p:stCondLst>
                              <p:cond delay="3000"/>
                            </p:stCondLst>
                            <p:childTnLst>
                              <p:par>
                                <p:cTn id="116" presetID="22" presetClass="entr" presetSubtype="1" fill="hold" grpId="0" nodeType="after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wipe(up)">
                                      <p:cBhvr>
                                        <p:cTn id="118" dur="500"/>
                                        <p:tgtEl>
                                          <p:spTgt spid="9"/>
                                        </p:tgtEl>
                                      </p:cBhvr>
                                    </p:animEffect>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7"/>
                                        </p:tgtEl>
                                        <p:attrNameLst>
                                          <p:attrName>style.visibility</p:attrName>
                                        </p:attrNameLst>
                                      </p:cBhvr>
                                      <p:to>
                                        <p:strVal val="visible"/>
                                      </p:to>
                                    </p:set>
                                    <p:animEffect transition="in" filter="fade">
                                      <p:cBhvr>
                                        <p:cTn id="1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3665827" y="698857"/>
            <a:ext cx="4850634" cy="857251"/>
          </a:xfrm>
        </p:spPr>
        <p:txBody>
          <a:bodyPr>
            <a:noAutofit/>
          </a:bodyPr>
          <a:lstStyle/>
          <a:p>
            <a:pPr algn="ctr" eaLnBrk="1" hangingPunct="1"/>
            <a:r>
              <a:rPr lang="ja-JP" altLang="en-US" sz="3400" dirty="0">
                <a:latin typeface="+mn-ea"/>
                <a:ea typeface="+mn-ea"/>
              </a:rPr>
              <a:t>大人に向かっての変化</a:t>
            </a:r>
          </a:p>
        </p:txBody>
      </p:sp>
      <p:sp>
        <p:nvSpPr>
          <p:cNvPr id="300040" name="Rectangle 8"/>
          <p:cNvSpPr>
            <a:spLocks noChangeArrowheads="1"/>
          </p:cNvSpPr>
          <p:nvPr/>
        </p:nvSpPr>
        <p:spPr bwMode="auto">
          <a:xfrm>
            <a:off x="3292949" y="4054005"/>
            <a:ext cx="5596405" cy="1677337"/>
          </a:xfrm>
          <a:prstGeom prst="rect">
            <a:avLst/>
          </a:prstGeom>
          <a:solidFill>
            <a:srgbClr val="FFF099"/>
          </a:solidFill>
          <a:ln w="9525" algn="ctr">
            <a:noFill/>
            <a:miter lim="800000"/>
            <a:headEnd/>
            <a:tailEnd/>
          </a:ln>
        </p:spPr>
        <p:txBody>
          <a:bodyPr wrap="square" anchor="ctr">
            <a:noAutofit/>
          </a:bodyPr>
          <a:lstStyle/>
          <a:p>
            <a:pPr algn="ctr">
              <a:lnSpc>
                <a:spcPct val="150000"/>
              </a:lnSpc>
            </a:pPr>
            <a:r>
              <a:rPr lang="ja-JP" altLang="en-US" sz="3600" dirty="0">
                <a:solidFill>
                  <a:srgbClr val="FF0000"/>
                </a:solidFill>
                <a:latin typeface="+mn-ea"/>
              </a:rPr>
              <a:t>子孫を残すため</a:t>
            </a:r>
            <a:endParaRPr lang="en-US" altLang="ja-JP" sz="3600" dirty="0">
              <a:solidFill>
                <a:srgbClr val="FF0000"/>
              </a:solidFill>
              <a:latin typeface="+mn-ea"/>
            </a:endParaRPr>
          </a:p>
          <a:p>
            <a:pPr algn="ctr">
              <a:lnSpc>
                <a:spcPct val="150000"/>
              </a:lnSpc>
            </a:pPr>
            <a:r>
              <a:rPr lang="ja-JP" altLang="en-US" sz="2800" dirty="0">
                <a:latin typeface="+mn-ea"/>
              </a:rPr>
              <a:t>（あらゆる動物で起こる自然な変化）</a:t>
            </a:r>
            <a:endParaRPr lang="en-US" altLang="ja-JP" sz="2800" dirty="0">
              <a:latin typeface="+mn-ea"/>
            </a:endParaRPr>
          </a:p>
        </p:txBody>
      </p:sp>
      <p:sp>
        <p:nvSpPr>
          <p:cNvPr id="300041" name="Rectangle 9"/>
          <p:cNvSpPr>
            <a:spLocks noChangeArrowheads="1"/>
          </p:cNvSpPr>
          <p:nvPr/>
        </p:nvSpPr>
        <p:spPr bwMode="auto">
          <a:xfrm>
            <a:off x="2461281" y="1900563"/>
            <a:ext cx="7259717" cy="869532"/>
          </a:xfrm>
          <a:prstGeom prst="rect">
            <a:avLst/>
          </a:prstGeom>
          <a:solidFill>
            <a:srgbClr val="FFFF99"/>
          </a:solidFill>
          <a:ln w="9525" algn="ctr">
            <a:noFill/>
            <a:miter lim="800000"/>
            <a:headEnd/>
            <a:tailEnd/>
          </a:ln>
        </p:spPr>
        <p:txBody>
          <a:bodyPr wrap="square" anchor="ctr">
            <a:noAutofit/>
          </a:bodyPr>
          <a:lstStyle/>
          <a:p>
            <a:pPr algn="ctr"/>
            <a:r>
              <a:rPr lang="ja-JP" altLang="en-US" sz="3200" dirty="0">
                <a:latin typeface="+mn-ea"/>
              </a:rPr>
              <a:t>新しい命をつくり、産み、育てる体になる</a:t>
            </a:r>
          </a:p>
        </p:txBody>
      </p:sp>
      <p:sp>
        <p:nvSpPr>
          <p:cNvPr id="300043" name="AutoShape 11"/>
          <p:cNvSpPr>
            <a:spLocks noChangeArrowheads="1"/>
          </p:cNvSpPr>
          <p:nvPr/>
        </p:nvSpPr>
        <p:spPr bwMode="auto">
          <a:xfrm>
            <a:off x="5808899" y="3114552"/>
            <a:ext cx="564480" cy="738992"/>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sp>
        <p:nvSpPr>
          <p:cNvPr id="14343" name="Rectangle 12"/>
          <p:cNvSpPr>
            <a:spLocks noChangeArrowheads="1"/>
          </p:cNvSpPr>
          <p:nvPr/>
        </p:nvSpPr>
        <p:spPr bwMode="auto">
          <a:xfrm>
            <a:off x="4583928" y="4053992"/>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14347" name="Rectangle 16"/>
          <p:cNvSpPr>
            <a:spLocks noChangeArrowheads="1"/>
          </p:cNvSpPr>
          <p:nvPr/>
        </p:nvSpPr>
        <p:spPr bwMode="auto">
          <a:xfrm>
            <a:off x="7554536" y="5304151"/>
            <a:ext cx="184731" cy="300210"/>
          </a:xfrm>
          <a:prstGeom prst="rect">
            <a:avLst/>
          </a:prstGeom>
          <a:noFill/>
          <a:ln w="9525" algn="ctr">
            <a:noFill/>
            <a:miter lim="800000"/>
            <a:headEnd/>
            <a:tailEnd/>
          </a:ln>
        </p:spPr>
        <p:txBody>
          <a:bodyPr wrap="none" anchor="ctr">
            <a:spAutoFit/>
          </a:bodyPr>
          <a:lstStyle/>
          <a:p>
            <a:endParaRPr lang="ja-JP" altLang="en-US" sz="1351"/>
          </a:p>
        </p:txBody>
      </p:sp>
    </p:spTree>
    <p:extLst>
      <p:ext uri="{BB962C8B-B14F-4D97-AF65-F5344CB8AC3E}">
        <p14:creationId xmlns:p14="http://schemas.microsoft.com/office/powerpoint/2010/main" val="93763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0041"/>
                                        </p:tgtEl>
                                        <p:attrNameLst>
                                          <p:attrName>style.visibility</p:attrName>
                                        </p:attrNameLst>
                                      </p:cBhvr>
                                      <p:to>
                                        <p:strVal val="visible"/>
                                      </p:to>
                                    </p:set>
                                    <p:animEffect transition="in" filter="fade">
                                      <p:cBhvr>
                                        <p:cTn id="7" dur="500"/>
                                        <p:tgtEl>
                                          <p:spTgt spid="30004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0043"/>
                                        </p:tgtEl>
                                        <p:attrNameLst>
                                          <p:attrName>style.visibility</p:attrName>
                                        </p:attrNameLst>
                                      </p:cBhvr>
                                      <p:to>
                                        <p:strVal val="visible"/>
                                      </p:to>
                                    </p:set>
                                    <p:animEffect transition="in" filter="wipe(up)">
                                      <p:cBhvr>
                                        <p:cTn id="11" dur="500"/>
                                        <p:tgtEl>
                                          <p:spTgt spid="30004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0040"/>
                                        </p:tgtEl>
                                        <p:attrNameLst>
                                          <p:attrName>style.visibility</p:attrName>
                                        </p:attrNameLst>
                                      </p:cBhvr>
                                      <p:to>
                                        <p:strVal val="visible"/>
                                      </p:to>
                                    </p:set>
                                    <p:animEffect transition="in" filter="fade">
                                      <p:cBhvr>
                                        <p:cTn id="15" dur="500"/>
                                        <p:tgtEl>
                                          <p:spTgt spid="30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0" grpId="0" animBg="1"/>
      <p:bldP spid="300041" grpId="0" animBg="1"/>
      <p:bldP spid="3000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9" y="220352"/>
            <a:ext cx="4646299" cy="3246284"/>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81224" y="2403865"/>
            <a:ext cx="5786776" cy="4411155"/>
          </a:xfrm>
          <a:prstGeom prst="rect">
            <a:avLst/>
          </a:prstGeom>
        </p:spPr>
      </p:pic>
      <p:pic>
        <p:nvPicPr>
          <p:cNvPr id="5" name="図 4"/>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8" y="4335517"/>
            <a:ext cx="3357216" cy="25224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2263705" y="6638710"/>
            <a:ext cx="2394679" cy="21929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0" lang="ja-JP" altLang="en-US" sz="825" dirty="0">
                <a:solidFill>
                  <a:prstClr val="black"/>
                </a:solidFill>
                <a:latin typeface="Arial" panose="020B0604020202020204" pitchFamily="34" charset="0"/>
              </a:rPr>
              <a:t>出典：日本産婦人科医会　「性教育スライド」</a:t>
            </a:r>
          </a:p>
        </p:txBody>
      </p:sp>
    </p:spTree>
    <p:extLst>
      <p:ext uri="{BB962C8B-B14F-4D97-AF65-F5344CB8AC3E}">
        <p14:creationId xmlns:p14="http://schemas.microsoft.com/office/powerpoint/2010/main" val="3263248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11"/>
          <p:cNvSpPr>
            <a:spLocks noChangeArrowheads="1"/>
          </p:cNvSpPr>
          <p:nvPr/>
        </p:nvSpPr>
        <p:spPr bwMode="auto">
          <a:xfrm>
            <a:off x="6238699" y="601562"/>
            <a:ext cx="2430067" cy="553998"/>
          </a:xfrm>
          <a:prstGeom prst="rect">
            <a:avLst/>
          </a:prstGeom>
          <a:noFill/>
          <a:ln>
            <a:noFill/>
          </a:ln>
          <a:extLst/>
        </p:spPr>
        <p:txBody>
          <a:bodyPr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sz="3000" dirty="0">
                <a:solidFill>
                  <a:srgbClr val="000000"/>
                </a:solidFill>
                <a:latin typeface="+mj-ea"/>
                <a:ea typeface="+mj-ea"/>
              </a:rPr>
              <a:t>精巣のしくみ</a:t>
            </a:r>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273941"/>
            <a:ext cx="3201940" cy="2440781"/>
          </a:xfrm>
          <a:prstGeom prst="rect">
            <a:avLst/>
          </a:prstGeom>
        </p:spPr>
      </p:pic>
      <p:sp>
        <p:nvSpPr>
          <p:cNvPr id="4" name="楕円 3"/>
          <p:cNvSpPr/>
          <p:nvPr/>
        </p:nvSpPr>
        <p:spPr bwMode="auto">
          <a:xfrm>
            <a:off x="2595257" y="1723735"/>
            <a:ext cx="580881" cy="486894"/>
          </a:xfrm>
          <a:prstGeom prst="ellipse">
            <a:avLst/>
          </a:prstGeom>
          <a:noFill/>
          <a:ln w="41275" cap="flat" cmpd="sng" algn="ctr">
            <a:solidFill>
              <a:srgbClr val="FF0000"/>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spAutoFit/>
          </a:bodyPr>
          <a:lstStyle/>
          <a:p>
            <a:pPr defTabSz="685766" fontAlgn="base">
              <a:spcBef>
                <a:spcPct val="50000"/>
              </a:spcBef>
              <a:spcAft>
                <a:spcPct val="0"/>
              </a:spcAft>
            </a:pPr>
            <a:endParaRPr lang="ja-JP" altLang="en-US" b="1">
              <a:latin typeface="Arial" charset="0"/>
              <a:ea typeface="ＭＳ Ｐゴシック" pitchFamily="50" charset="-128"/>
            </a:endParaRPr>
          </a:p>
        </p:txBody>
      </p:sp>
      <p:pic>
        <p:nvPicPr>
          <p:cNvPr id="15" name="Picture 2" descr="C:\Users\NEC-PCuser\Desktop\図版とカラープレート\精巣の中.PNG"/>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66565" y="1374851"/>
            <a:ext cx="7084232" cy="4973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4"/>
          <p:cNvSpPr txBox="1">
            <a:spLocks noChangeArrowheads="1"/>
          </p:cNvSpPr>
          <p:nvPr/>
        </p:nvSpPr>
        <p:spPr bwMode="auto">
          <a:xfrm>
            <a:off x="8125503" y="6348588"/>
            <a:ext cx="2158583" cy="21929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0" lang="ja-JP" altLang="en-US" sz="825" dirty="0">
                <a:solidFill>
                  <a:prstClr val="black"/>
                </a:solidFill>
                <a:cs typeface="Arial"/>
              </a:rPr>
              <a:t>出典：日本産婦人科医会　「性教育スライド」</a:t>
            </a:r>
          </a:p>
        </p:txBody>
      </p:sp>
      <p:sp>
        <p:nvSpPr>
          <p:cNvPr id="8" name="AutoShape 14"/>
          <p:cNvSpPr>
            <a:spLocks noChangeArrowheads="1"/>
          </p:cNvSpPr>
          <p:nvPr/>
        </p:nvSpPr>
        <p:spPr bwMode="auto">
          <a:xfrm rot="18364644">
            <a:off x="3219398" y="2374271"/>
            <a:ext cx="477617" cy="1068717"/>
          </a:xfrm>
          <a:prstGeom prst="downArrow">
            <a:avLst>
              <a:gd name="adj1" fmla="val 49454"/>
              <a:gd name="adj2" fmla="val 56080"/>
            </a:avLst>
          </a:prstGeom>
          <a:solidFill>
            <a:srgbClr val="00B0F0"/>
          </a:solidFill>
          <a:ln w="9525">
            <a:solidFill>
              <a:srgbClr val="0070C0"/>
            </a:solidFill>
            <a:miter lim="800000"/>
            <a:headEnd/>
            <a:tailEnd/>
          </a:ln>
          <a:effectLst/>
        </p:spPr>
        <p:txBody>
          <a:bodyPr vert="eaVert" wrap="none" anchor="ctr"/>
          <a:lstStyle/>
          <a:p>
            <a:endParaRPr lang="ja-JP" altLang="en-US" sz="1351"/>
          </a:p>
        </p:txBody>
      </p:sp>
    </p:spTree>
    <p:extLst>
      <p:ext uri="{BB962C8B-B14F-4D97-AF65-F5344CB8AC3E}">
        <p14:creationId xmlns:p14="http://schemas.microsoft.com/office/powerpoint/2010/main" val="5061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8" name="Rectangle 6"/>
          <p:cNvSpPr>
            <a:spLocks noChangeArrowheads="1"/>
          </p:cNvSpPr>
          <p:nvPr/>
        </p:nvSpPr>
        <p:spPr bwMode="auto">
          <a:xfrm>
            <a:off x="1645941" y="1576565"/>
            <a:ext cx="2936581" cy="710769"/>
          </a:xfrm>
          <a:prstGeom prst="rect">
            <a:avLst/>
          </a:prstGeom>
          <a:noFill/>
          <a:ln w="9525">
            <a:noFill/>
            <a:miter lim="800000"/>
            <a:headEnd/>
            <a:tailEnd/>
          </a:ln>
          <a:effectLst>
            <a:outerShdw dist="35921" dir="2700000" algn="ctr" rotWithShape="0">
              <a:srgbClr val="DDDDDD"/>
            </a:outerShdw>
          </a:effectLst>
        </p:spPr>
        <p:txBody>
          <a:bodyPr anchor="ctr"/>
          <a:lstStyle/>
          <a:p>
            <a:pPr fontAlgn="base">
              <a:spcBef>
                <a:spcPct val="0"/>
              </a:spcBef>
              <a:spcAft>
                <a:spcPct val="0"/>
              </a:spcAft>
              <a:defRPr/>
            </a:pPr>
            <a:r>
              <a:rPr lang="ja-JP" altLang="en-US" sz="2400" dirty="0">
                <a:solidFill>
                  <a:srgbClr val="000000"/>
                </a:solidFill>
                <a:latin typeface="HGSｺﾞｼｯｸE" panose="020B0900000000000000" pitchFamily="50" charset="-128"/>
                <a:ea typeface="HGSｺﾞｼｯｸE" panose="020B0900000000000000" pitchFamily="50" charset="-128"/>
              </a:rPr>
              <a:t>精液が外に出される</a:t>
            </a:r>
            <a:endParaRPr lang="en-US" altLang="ja-JP" sz="2400" dirty="0">
              <a:solidFill>
                <a:srgbClr val="000000"/>
              </a:solidFill>
              <a:latin typeface="HGSｺﾞｼｯｸE" panose="020B0900000000000000" pitchFamily="50" charset="-128"/>
              <a:ea typeface="HGSｺﾞｼｯｸE" panose="020B0900000000000000" pitchFamily="50" charset="-128"/>
            </a:endParaRPr>
          </a:p>
          <a:p>
            <a:pPr fontAlgn="base">
              <a:spcBef>
                <a:spcPct val="0"/>
              </a:spcBef>
              <a:spcAft>
                <a:spcPct val="0"/>
              </a:spcAft>
              <a:defRPr/>
            </a:pPr>
            <a:r>
              <a:rPr lang="ja-JP" altLang="en-US" sz="2400" dirty="0">
                <a:solidFill>
                  <a:srgbClr val="000000"/>
                </a:solidFill>
                <a:latin typeface="HGSｺﾞｼｯｸE" panose="020B0900000000000000" pitchFamily="50" charset="-128"/>
                <a:ea typeface="HGSｺﾞｼｯｸE" panose="020B0900000000000000" pitchFamily="50" charset="-128"/>
              </a:rPr>
              <a:t>（射精）</a:t>
            </a:r>
            <a:endParaRPr lang="en-US" altLang="ja-JP" sz="2400" dirty="0">
              <a:solidFill>
                <a:srgbClr val="000000"/>
              </a:solidFill>
              <a:latin typeface="HGSｺﾞｼｯｸE" panose="020B0900000000000000" pitchFamily="50" charset="-128"/>
              <a:ea typeface="HGSｺﾞｼｯｸE" panose="020B0900000000000000" pitchFamily="50" charset="-128"/>
            </a:endParaRPr>
          </a:p>
        </p:txBody>
      </p:sp>
      <p:sp>
        <p:nvSpPr>
          <p:cNvPr id="11268" name="Line 11"/>
          <p:cNvSpPr>
            <a:spLocks noChangeShapeType="1"/>
          </p:cNvSpPr>
          <p:nvPr/>
        </p:nvSpPr>
        <p:spPr bwMode="auto">
          <a:xfrm>
            <a:off x="8310563" y="35909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fontAlgn="base">
              <a:spcBef>
                <a:spcPct val="50000"/>
              </a:spcBef>
              <a:spcAft>
                <a:spcPct val="0"/>
              </a:spcAft>
            </a:pPr>
            <a:endParaRPr lang="ja-JP" altLang="en-US" b="1">
              <a:solidFill>
                <a:srgbClr val="000000"/>
              </a:solidFill>
              <a:latin typeface="Arial" panose="020B0604020202020204" pitchFamily="34" charset="0"/>
              <a:ea typeface="ＭＳ Ｐゴシック" panose="020B0600070205080204" pitchFamily="50" charset="-128"/>
            </a:endParaRPr>
          </a:p>
        </p:txBody>
      </p:sp>
      <p:sp>
        <p:nvSpPr>
          <p:cNvPr id="17" name="Rectangle 6"/>
          <p:cNvSpPr>
            <a:spLocks noChangeArrowheads="1"/>
          </p:cNvSpPr>
          <p:nvPr/>
        </p:nvSpPr>
        <p:spPr bwMode="auto">
          <a:xfrm>
            <a:off x="5031218" y="7840"/>
            <a:ext cx="2884546" cy="681290"/>
          </a:xfrm>
          <a:prstGeom prst="rect">
            <a:avLst/>
          </a:prstGeom>
          <a:noFill/>
          <a:ln w="9525">
            <a:noFill/>
            <a:miter lim="800000"/>
            <a:headEnd/>
            <a:tailEnd/>
          </a:ln>
          <a:effectLst>
            <a:outerShdw dist="35921" dir="2700000" algn="ctr" rotWithShape="0">
              <a:srgbClr val="DDDDDD"/>
            </a:outerShdw>
          </a:effectLst>
        </p:spPr>
        <p:txBody>
          <a:bodyPr anchor="ctr"/>
          <a:lstStyle/>
          <a:p>
            <a:pPr algn="ctr" fontAlgn="base">
              <a:spcBef>
                <a:spcPct val="0"/>
              </a:spcBef>
              <a:spcAft>
                <a:spcPct val="0"/>
              </a:spcAft>
              <a:defRPr/>
            </a:pPr>
            <a:r>
              <a:rPr lang="ja-JP" altLang="en-US" sz="2800" dirty="0">
                <a:solidFill>
                  <a:srgbClr val="000000"/>
                </a:solidFill>
                <a:latin typeface="HGSｺﾞｼｯｸE" panose="020B0900000000000000" pitchFamily="50" charset="-128"/>
                <a:ea typeface="HGSｺﾞｼｯｸE" panose="020B0900000000000000" pitchFamily="50" charset="-128"/>
              </a:rPr>
              <a:t>射精のしくみ</a:t>
            </a:r>
            <a:endParaRPr lang="ja-JP" altLang="en-US" sz="2100" dirty="0">
              <a:solidFill>
                <a:srgbClr val="000000"/>
              </a:solidFill>
              <a:latin typeface="HGSｺﾞｼｯｸE" panose="020B0900000000000000" pitchFamily="50" charset="-128"/>
              <a:ea typeface="HGSｺﾞｼｯｸE" panose="020B0900000000000000" pitchFamily="50" charset="-128"/>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1987" y="599168"/>
            <a:ext cx="7175655" cy="6258845"/>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8647" y="5223288"/>
            <a:ext cx="451167" cy="424232"/>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308783">
            <a:off x="5488898" y="3429908"/>
            <a:ext cx="460408" cy="432921"/>
          </a:xfrm>
          <a:prstGeom prst="rect">
            <a:avLst/>
          </a:prstGeom>
        </p:spPr>
      </p:pic>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30107">
            <a:off x="6546177" y="2608661"/>
            <a:ext cx="455251" cy="428072"/>
          </a:xfrm>
          <a:prstGeom prst="rect">
            <a:avLst/>
          </a:prstGeom>
        </p:spPr>
      </p:pic>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61876">
            <a:off x="6769755" y="3168696"/>
            <a:ext cx="457831" cy="430498"/>
          </a:xfrm>
          <a:prstGeom prst="rect">
            <a:avLst/>
          </a:prstGeom>
        </p:spPr>
      </p:pic>
      <p:pic>
        <p:nvPicPr>
          <p:cNvPr id="24" name="図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68230">
            <a:off x="6104589" y="3880058"/>
            <a:ext cx="523327" cy="492085"/>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35367">
            <a:off x="4284221" y="3886762"/>
            <a:ext cx="543651" cy="511194"/>
          </a:xfrm>
          <a:prstGeom prst="rect">
            <a:avLst/>
          </a:prstGeom>
        </p:spPr>
      </p:pic>
      <p:pic>
        <p:nvPicPr>
          <p:cNvPr id="28" name="図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08712">
            <a:off x="2092007" y="2330489"/>
            <a:ext cx="477550" cy="449040"/>
          </a:xfrm>
          <a:prstGeom prst="rect">
            <a:avLst/>
          </a:prstGeom>
        </p:spPr>
      </p:pic>
      <p:sp>
        <p:nvSpPr>
          <p:cNvPr id="29" name="Rectangle 6"/>
          <p:cNvSpPr>
            <a:spLocks noChangeArrowheads="1"/>
          </p:cNvSpPr>
          <p:nvPr/>
        </p:nvSpPr>
        <p:spPr bwMode="auto">
          <a:xfrm>
            <a:off x="6139961" y="5393102"/>
            <a:ext cx="950873" cy="508861"/>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700" dirty="0">
                <a:solidFill>
                  <a:srgbClr val="000000"/>
                </a:solidFill>
                <a:latin typeface="HGSｺﾞｼｯｸE" panose="020B0900000000000000" pitchFamily="50" charset="-128"/>
                <a:ea typeface="HGSｺﾞｼｯｸE" panose="020B0900000000000000" pitchFamily="50" charset="-128"/>
              </a:rPr>
              <a:t>精巣</a:t>
            </a:r>
            <a:endParaRPr lang="en-US" altLang="ja-JP" sz="2700" dirty="0">
              <a:solidFill>
                <a:srgbClr val="000000"/>
              </a:solidFill>
              <a:latin typeface="HGSｺﾞｼｯｸE" panose="020B0900000000000000" pitchFamily="50" charset="-128"/>
              <a:ea typeface="HGSｺﾞｼｯｸE" panose="020B0900000000000000" pitchFamily="50" charset="-128"/>
            </a:endParaRPr>
          </a:p>
        </p:txBody>
      </p:sp>
      <p:sp>
        <p:nvSpPr>
          <p:cNvPr id="30" name="Rectangle 6"/>
          <p:cNvSpPr>
            <a:spLocks noChangeArrowheads="1"/>
          </p:cNvSpPr>
          <p:nvPr/>
        </p:nvSpPr>
        <p:spPr bwMode="auto">
          <a:xfrm>
            <a:off x="9227642" y="2535221"/>
            <a:ext cx="986519" cy="508861"/>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700" dirty="0">
                <a:solidFill>
                  <a:srgbClr val="000000"/>
                </a:solidFill>
                <a:latin typeface="HGSｺﾞｼｯｸE" panose="020B0900000000000000" pitchFamily="50" charset="-128"/>
                <a:ea typeface="HGSｺﾞｼｯｸE" panose="020B0900000000000000" pitchFamily="50" charset="-128"/>
              </a:rPr>
              <a:t>精管</a:t>
            </a:r>
            <a:endParaRPr lang="en-US" altLang="ja-JP" sz="2700" dirty="0">
              <a:solidFill>
                <a:srgbClr val="000000"/>
              </a:solidFill>
              <a:latin typeface="HGSｺﾞｼｯｸE" panose="020B0900000000000000" pitchFamily="50" charset="-128"/>
              <a:ea typeface="HGSｺﾞｼｯｸE" panose="020B0900000000000000" pitchFamily="50" charset="-128"/>
            </a:endParaRPr>
          </a:p>
        </p:txBody>
      </p:sp>
      <p:sp>
        <p:nvSpPr>
          <p:cNvPr id="31" name="Rectangle 6"/>
          <p:cNvSpPr>
            <a:spLocks noChangeArrowheads="1"/>
          </p:cNvSpPr>
          <p:nvPr/>
        </p:nvSpPr>
        <p:spPr bwMode="auto">
          <a:xfrm>
            <a:off x="9262436" y="3141743"/>
            <a:ext cx="1221121" cy="508861"/>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700" dirty="0">
                <a:solidFill>
                  <a:srgbClr val="000000"/>
                </a:solidFill>
                <a:latin typeface="HGSｺﾞｼｯｸE" panose="020B0900000000000000" pitchFamily="50" charset="-128"/>
                <a:ea typeface="HGSｺﾞｼｯｸE" panose="020B0900000000000000" pitchFamily="50" charset="-128"/>
              </a:rPr>
              <a:t>精の</a:t>
            </a:r>
            <a:r>
              <a:rPr lang="ja-JP" altLang="en-US" sz="2700" dirty="0" err="1">
                <a:solidFill>
                  <a:srgbClr val="000000"/>
                </a:solidFill>
                <a:latin typeface="HGSｺﾞｼｯｸE" panose="020B0900000000000000" pitchFamily="50" charset="-128"/>
                <a:ea typeface="HGSｺﾞｼｯｸE" panose="020B0900000000000000" pitchFamily="50" charset="-128"/>
              </a:rPr>
              <a:t>う</a:t>
            </a:r>
            <a:endParaRPr lang="en-US" altLang="ja-JP" sz="2700" dirty="0">
              <a:solidFill>
                <a:srgbClr val="000000"/>
              </a:solidFill>
              <a:latin typeface="HGSｺﾞｼｯｸE" panose="020B0900000000000000" pitchFamily="50" charset="-128"/>
              <a:ea typeface="HGSｺﾞｼｯｸE" panose="020B0900000000000000" pitchFamily="50" charset="-128"/>
            </a:endParaRPr>
          </a:p>
        </p:txBody>
      </p:sp>
      <p:sp>
        <p:nvSpPr>
          <p:cNvPr id="32" name="Rectangle 6"/>
          <p:cNvSpPr>
            <a:spLocks noChangeArrowheads="1"/>
          </p:cNvSpPr>
          <p:nvPr/>
        </p:nvSpPr>
        <p:spPr bwMode="auto">
          <a:xfrm>
            <a:off x="5483323" y="2000328"/>
            <a:ext cx="1482069" cy="508861"/>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400" dirty="0">
                <a:solidFill>
                  <a:srgbClr val="000000"/>
                </a:solidFill>
                <a:latin typeface="HGSｺﾞｼｯｸE" panose="020B0900000000000000" pitchFamily="50" charset="-128"/>
                <a:ea typeface="HGSｺﾞｼｯｸE" panose="020B0900000000000000" pitchFamily="50" charset="-128"/>
              </a:rPr>
              <a:t>ぼうこう</a:t>
            </a:r>
            <a:endParaRPr lang="en-US" altLang="ja-JP" sz="2400" dirty="0">
              <a:solidFill>
                <a:srgbClr val="000000"/>
              </a:solidFill>
              <a:latin typeface="HGSｺﾞｼｯｸE" panose="020B0900000000000000" pitchFamily="50" charset="-128"/>
              <a:ea typeface="HGSｺﾞｼｯｸE" panose="020B0900000000000000" pitchFamily="50" charset="-128"/>
            </a:endParaRPr>
          </a:p>
        </p:txBody>
      </p:sp>
      <p:cxnSp>
        <p:nvCxnSpPr>
          <p:cNvPr id="6" name="直線コネクタ 5"/>
          <p:cNvCxnSpPr/>
          <p:nvPr/>
        </p:nvCxnSpPr>
        <p:spPr bwMode="auto">
          <a:xfrm flipV="1">
            <a:off x="7107273" y="3405125"/>
            <a:ext cx="2120356" cy="421"/>
          </a:xfrm>
          <a:prstGeom prst="line">
            <a:avLst/>
          </a:prstGeom>
          <a:noFill/>
          <a:ln w="9525" cap="flat" cmpd="sng" algn="ctr">
            <a:solidFill>
              <a:schemeClr val="tx1">
                <a:lumMod val="50000"/>
                <a:lumOff val="50000"/>
              </a:schemeClr>
            </a:solidFill>
            <a:prstDash val="solid"/>
            <a:round/>
            <a:headEnd type="none" w="med" len="med"/>
            <a:tailEnd type="none" w="med" len="med"/>
          </a:ln>
          <a:effectLst/>
        </p:spPr>
      </p:cxnSp>
      <p:cxnSp>
        <p:nvCxnSpPr>
          <p:cNvPr id="33" name="直線コネクタ 32"/>
          <p:cNvCxnSpPr/>
          <p:nvPr/>
        </p:nvCxnSpPr>
        <p:spPr bwMode="auto">
          <a:xfrm>
            <a:off x="7242839" y="2791733"/>
            <a:ext cx="1984790" cy="0"/>
          </a:xfrm>
          <a:prstGeom prst="line">
            <a:avLst/>
          </a:prstGeom>
          <a:noFill/>
          <a:ln w="9525" cap="flat" cmpd="sng" algn="ctr">
            <a:solidFill>
              <a:schemeClr val="tx1">
                <a:lumMod val="50000"/>
                <a:lumOff val="50000"/>
              </a:schemeClr>
            </a:solidFill>
            <a:prstDash val="solid"/>
            <a:round/>
            <a:headEnd type="none" w="med" len="med"/>
            <a:tailEnd type="none" w="med" len="med"/>
          </a:ln>
          <a:effectLst/>
        </p:spPr>
      </p:cxnSp>
      <p:cxnSp>
        <p:nvCxnSpPr>
          <p:cNvPr id="34" name="直線コネクタ 33"/>
          <p:cNvCxnSpPr/>
          <p:nvPr/>
        </p:nvCxnSpPr>
        <p:spPr bwMode="auto">
          <a:xfrm>
            <a:off x="5641028" y="5647520"/>
            <a:ext cx="518038" cy="0"/>
          </a:xfrm>
          <a:prstGeom prst="line">
            <a:avLst/>
          </a:prstGeom>
          <a:noFill/>
          <a:ln w="9525" cap="flat" cmpd="sng" algn="ctr">
            <a:solidFill>
              <a:schemeClr val="tx1">
                <a:lumMod val="50000"/>
                <a:lumOff val="50000"/>
              </a:schemeClr>
            </a:solidFill>
            <a:prstDash val="solid"/>
            <a:round/>
            <a:headEnd type="none" w="med" len="med"/>
            <a:tailEnd type="none" w="med" len="med"/>
          </a:ln>
          <a:effectLst/>
        </p:spPr>
      </p:cxnSp>
      <p:sp>
        <p:nvSpPr>
          <p:cNvPr id="35" name="左矢印 34"/>
          <p:cNvSpPr/>
          <p:nvPr/>
        </p:nvSpPr>
        <p:spPr bwMode="auto">
          <a:xfrm rot="2499527">
            <a:off x="3197259" y="4657211"/>
            <a:ext cx="1132381" cy="409903"/>
          </a:xfrm>
          <a:prstGeom prst="leftArrow">
            <a:avLst/>
          </a:prstGeom>
          <a:solidFill>
            <a:srgbClr val="65D7FF"/>
          </a:solidFill>
          <a:ln w="9525"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ja-JP" altLang="en-US" sz="2400" b="1">
              <a:latin typeface="Arial" charset="0"/>
              <a:ea typeface="ＭＳ Ｐゴシック" pitchFamily="50" charset="-128"/>
            </a:endParaRPr>
          </a:p>
        </p:txBody>
      </p:sp>
      <p:sp>
        <p:nvSpPr>
          <p:cNvPr id="39" name="Rectangle 6"/>
          <p:cNvSpPr>
            <a:spLocks noChangeArrowheads="1"/>
          </p:cNvSpPr>
          <p:nvPr/>
        </p:nvSpPr>
        <p:spPr bwMode="auto">
          <a:xfrm>
            <a:off x="2338252" y="4968870"/>
            <a:ext cx="1482069" cy="508861"/>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400" dirty="0">
                <a:solidFill>
                  <a:srgbClr val="000000"/>
                </a:solidFill>
                <a:latin typeface="HGSｺﾞｼｯｸE" panose="020B0900000000000000" pitchFamily="50" charset="-128"/>
                <a:ea typeface="HGSｺﾞｼｯｸE" panose="020B0900000000000000" pitchFamily="50" charset="-128"/>
              </a:rPr>
              <a:t>勃起する</a:t>
            </a:r>
            <a:endParaRPr lang="en-US" altLang="ja-JP" sz="2400" dirty="0">
              <a:solidFill>
                <a:srgbClr val="000000"/>
              </a:solidFill>
              <a:latin typeface="HGSｺﾞｼｯｸE" panose="020B0900000000000000" pitchFamily="50" charset="-128"/>
              <a:ea typeface="HGSｺﾞｼｯｸE" panose="020B0900000000000000" pitchFamily="50" charset="-128"/>
            </a:endParaRPr>
          </a:p>
        </p:txBody>
      </p:sp>
      <p:sp>
        <p:nvSpPr>
          <p:cNvPr id="40" name="角丸四角形吹き出し 39"/>
          <p:cNvSpPr/>
          <p:nvPr/>
        </p:nvSpPr>
        <p:spPr bwMode="auto">
          <a:xfrm>
            <a:off x="1645942" y="153957"/>
            <a:ext cx="2936581" cy="1220360"/>
          </a:xfrm>
          <a:prstGeom prst="wedgeRoundRectCallout">
            <a:avLst>
              <a:gd name="adj1" fmla="val 3994"/>
              <a:gd name="adj2" fmla="val 66290"/>
              <a:gd name="adj3" fmla="val 16667"/>
            </a:avLst>
          </a:prstGeom>
          <a:solidFill>
            <a:srgbClr val="FFDDD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fontAlgn="base">
              <a:lnSpc>
                <a:spcPts val="1800"/>
              </a:lnSpc>
              <a:spcBef>
                <a:spcPct val="50000"/>
              </a:spcBef>
              <a:spcAft>
                <a:spcPct val="0"/>
              </a:spcAft>
            </a:pPr>
            <a:r>
              <a:rPr lang="ja-JP" altLang="en-US" sz="2000" b="1" dirty="0">
                <a:latin typeface="Arial" charset="0"/>
                <a:ea typeface="ＭＳ Ｐゴシック" pitchFamily="50" charset="-128"/>
              </a:rPr>
              <a:t>眠っていて夢を見たとき</a:t>
            </a:r>
            <a:endParaRPr lang="en-US" altLang="ja-JP" sz="2000" b="1" dirty="0">
              <a:latin typeface="Arial" charset="0"/>
              <a:ea typeface="ＭＳ Ｐゴシック" pitchFamily="50" charset="-128"/>
            </a:endParaRPr>
          </a:p>
          <a:p>
            <a:pPr fontAlgn="base">
              <a:lnSpc>
                <a:spcPts val="1800"/>
              </a:lnSpc>
              <a:spcBef>
                <a:spcPct val="50000"/>
              </a:spcBef>
              <a:spcAft>
                <a:spcPct val="0"/>
              </a:spcAft>
            </a:pPr>
            <a:r>
              <a:rPr lang="ja-JP" altLang="en-US" sz="2000" b="1" dirty="0">
                <a:latin typeface="Arial" charset="0"/>
                <a:ea typeface="ＭＳ Ｐゴシック" pitchFamily="50" charset="-128"/>
              </a:rPr>
              <a:t>性的な刺激を受けたとき</a:t>
            </a:r>
            <a:endParaRPr lang="en-US" altLang="ja-JP" sz="2000" b="1" dirty="0">
              <a:latin typeface="Arial" charset="0"/>
              <a:ea typeface="ＭＳ Ｐゴシック" pitchFamily="50" charset="-128"/>
            </a:endParaRPr>
          </a:p>
          <a:p>
            <a:pPr fontAlgn="base">
              <a:lnSpc>
                <a:spcPts val="1800"/>
              </a:lnSpc>
              <a:spcBef>
                <a:spcPct val="50000"/>
              </a:spcBef>
              <a:spcAft>
                <a:spcPct val="0"/>
              </a:spcAft>
            </a:pPr>
            <a:r>
              <a:rPr lang="ja-JP" altLang="en-US" sz="2000" b="1" dirty="0">
                <a:latin typeface="Arial" charset="0"/>
                <a:ea typeface="ＭＳ Ｐゴシック" pitchFamily="50" charset="-128"/>
              </a:rPr>
              <a:t>など</a:t>
            </a:r>
            <a:endParaRPr lang="en-US" altLang="ja-JP" sz="2000" b="1" dirty="0">
              <a:latin typeface="Arial" charset="0"/>
              <a:ea typeface="ＭＳ Ｐゴシック" pitchFamily="50" charset="-128"/>
            </a:endParaRPr>
          </a:p>
        </p:txBody>
      </p:sp>
      <p:sp>
        <p:nvSpPr>
          <p:cNvPr id="41" name="Text Box 4"/>
          <p:cNvSpPr txBox="1">
            <a:spLocks noChangeArrowheads="1"/>
          </p:cNvSpPr>
          <p:nvPr/>
        </p:nvSpPr>
        <p:spPr bwMode="auto">
          <a:xfrm>
            <a:off x="8523890" y="6511173"/>
            <a:ext cx="2144110" cy="21929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0" lang="ja-JP" altLang="en-US" sz="825" dirty="0">
                <a:solidFill>
                  <a:prstClr val="black"/>
                </a:solidFill>
                <a:cs typeface="Arial"/>
              </a:rPr>
              <a:t>出典：日本産婦人科医会　「性教育スライド」</a:t>
            </a:r>
          </a:p>
        </p:txBody>
      </p:sp>
      <p:sp>
        <p:nvSpPr>
          <p:cNvPr id="25" name="正方形/長方形 24"/>
          <p:cNvSpPr/>
          <p:nvPr/>
        </p:nvSpPr>
        <p:spPr>
          <a:xfrm>
            <a:off x="1862169" y="5455384"/>
            <a:ext cx="2434233" cy="1373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mn-ea"/>
              </a:rPr>
              <a:t>＊射精する時には、</a:t>
            </a:r>
            <a:endParaRPr lang="en-US" altLang="ja-JP" sz="2000" dirty="0">
              <a:solidFill>
                <a:schemeClr val="tx1"/>
              </a:solidFill>
              <a:latin typeface="+mn-ea"/>
            </a:endParaRPr>
          </a:p>
          <a:p>
            <a:r>
              <a:rPr lang="en-US" altLang="ja-JP" sz="2000" dirty="0">
                <a:solidFill>
                  <a:schemeClr val="tx1"/>
                </a:solidFill>
                <a:latin typeface="+mn-ea"/>
              </a:rPr>
              <a:t>    </a:t>
            </a:r>
            <a:r>
              <a:rPr lang="ja-JP" altLang="en-US" sz="2000" dirty="0">
                <a:solidFill>
                  <a:schemeClr val="tx1"/>
                </a:solidFill>
                <a:latin typeface="+mn-ea"/>
              </a:rPr>
              <a:t>脳から命令が出さ</a:t>
            </a:r>
            <a:endParaRPr lang="en-US" altLang="ja-JP" sz="2000" dirty="0">
              <a:solidFill>
                <a:schemeClr val="tx1"/>
              </a:solidFill>
              <a:latin typeface="+mn-ea"/>
            </a:endParaRPr>
          </a:p>
          <a:p>
            <a:r>
              <a:rPr lang="en-US" altLang="ja-JP" sz="2000" dirty="0">
                <a:solidFill>
                  <a:schemeClr val="tx1"/>
                </a:solidFill>
                <a:latin typeface="+mn-ea"/>
              </a:rPr>
              <a:t>    </a:t>
            </a:r>
            <a:r>
              <a:rPr lang="ja-JP" altLang="en-US" sz="2000" dirty="0">
                <a:solidFill>
                  <a:schemeClr val="tx1"/>
                </a:solidFill>
                <a:latin typeface="+mn-ea"/>
              </a:rPr>
              <a:t>れて、いんけいが</a:t>
            </a:r>
            <a:endParaRPr lang="en-US" altLang="ja-JP" sz="2000" dirty="0">
              <a:solidFill>
                <a:schemeClr val="tx1"/>
              </a:solidFill>
              <a:latin typeface="+mn-ea"/>
            </a:endParaRPr>
          </a:p>
          <a:p>
            <a:r>
              <a:rPr lang="en-US" altLang="ja-JP" sz="2000" dirty="0">
                <a:solidFill>
                  <a:schemeClr val="tx1"/>
                </a:solidFill>
                <a:latin typeface="+mn-ea"/>
              </a:rPr>
              <a:t>    </a:t>
            </a:r>
            <a:r>
              <a:rPr lang="ja-JP" altLang="en-US" sz="2000" dirty="0">
                <a:solidFill>
                  <a:schemeClr val="tx1"/>
                </a:solidFill>
                <a:latin typeface="+mn-ea"/>
              </a:rPr>
              <a:t>上を向く。</a:t>
            </a:r>
            <a:endParaRPr lang="en-US" altLang="ja-JP" sz="2000" dirty="0">
              <a:solidFill>
                <a:schemeClr val="tx1"/>
              </a:solidFill>
              <a:latin typeface="+mn-ea"/>
            </a:endParaRPr>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255870">
            <a:off x="5499757" y="4240253"/>
            <a:ext cx="460408" cy="432921"/>
          </a:xfrm>
          <a:prstGeom prst="rect">
            <a:avLst/>
          </a:prstGeom>
        </p:spPr>
      </p:pic>
    </p:spTree>
    <p:extLst>
      <p:ext uri="{BB962C8B-B14F-4D97-AF65-F5344CB8AC3E}">
        <p14:creationId xmlns:p14="http://schemas.microsoft.com/office/powerpoint/2010/main" val="21078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500"/>
                                        <p:tgtEl>
                                          <p:spTgt spid="2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66598"/>
                                        </p:tgtEl>
                                        <p:attrNameLst>
                                          <p:attrName>style.visibility</p:attrName>
                                        </p:attrNameLst>
                                      </p:cBhvr>
                                      <p:to>
                                        <p:strVal val="visible"/>
                                      </p:to>
                                    </p:set>
                                    <p:animEffect transition="in" filter="fade">
                                      <p:cBhvr>
                                        <p:cTn id="45" dur="500"/>
                                        <p:tgtEl>
                                          <p:spTgt spid="366598"/>
                                        </p:tgtEl>
                                      </p:cBhvr>
                                    </p:animEffect>
                                  </p:childTnLst>
                                </p:cTn>
                              </p:par>
                            </p:childTnLst>
                          </p:cTn>
                        </p:par>
                        <p:par>
                          <p:cTn id="46" fill="hold">
                            <p:stCondLst>
                              <p:cond delay="4500"/>
                            </p:stCondLst>
                            <p:childTnLst>
                              <p:par>
                                <p:cTn id="47" presetID="22" presetClass="entr" presetSubtype="4" fill="hold" grpId="0"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p:bldP spid="35" grpId="0" animBg="1"/>
      <p:bldP spid="39" grpId="0"/>
      <p:bldP spid="40"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4640069" y="100053"/>
            <a:ext cx="27348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sz="2800" b="0" dirty="0">
                <a:solidFill>
                  <a:srgbClr val="000000"/>
                </a:solidFill>
                <a:latin typeface="HGSｺﾞｼｯｸE" panose="020B0900000000000000" pitchFamily="50" charset="-128"/>
                <a:ea typeface="HGSｺﾞｼｯｸE" panose="020B0900000000000000" pitchFamily="50" charset="-128"/>
              </a:rPr>
              <a:t>勃起のしくみ</a:t>
            </a:r>
          </a:p>
        </p:txBody>
      </p:sp>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37046" y="3752044"/>
            <a:ext cx="3378719" cy="2537487"/>
          </a:xfrm>
          <a:prstGeom prst="rect">
            <a:avLst/>
          </a:prstGeom>
        </p:spPr>
      </p:pic>
      <p:sp>
        <p:nvSpPr>
          <p:cNvPr id="6" name="角丸四角形吹き出し 5"/>
          <p:cNvSpPr/>
          <p:nvPr/>
        </p:nvSpPr>
        <p:spPr bwMode="auto">
          <a:xfrm>
            <a:off x="7301944" y="653101"/>
            <a:ext cx="2731876" cy="942008"/>
          </a:xfrm>
          <a:prstGeom prst="wedgeRoundRectCallout">
            <a:avLst>
              <a:gd name="adj1" fmla="val -63446"/>
              <a:gd name="adj2" fmla="val -8660"/>
              <a:gd name="adj3" fmla="val 16667"/>
            </a:avLst>
          </a:prstGeom>
          <a:solidFill>
            <a:srgbClr val="FFDDD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50000"/>
              </a:spcBef>
              <a:spcAft>
                <a:spcPct val="0"/>
              </a:spcAft>
            </a:pPr>
            <a:r>
              <a:rPr lang="ja-JP" altLang="en-US" sz="2000" b="1" dirty="0">
                <a:latin typeface="Arial" charset="0"/>
                <a:ea typeface="ＭＳ Ｐゴシック" pitchFamily="50" charset="-128"/>
              </a:rPr>
              <a:t>女性のにおいをかぐ</a:t>
            </a:r>
            <a:endParaRPr lang="en-US" altLang="ja-JP" sz="2000" b="1" dirty="0">
              <a:latin typeface="Arial" charset="0"/>
              <a:ea typeface="ＭＳ Ｐゴシック" pitchFamily="50" charset="-128"/>
            </a:endParaRPr>
          </a:p>
          <a:p>
            <a:pPr algn="ctr" fontAlgn="base">
              <a:spcBef>
                <a:spcPct val="50000"/>
              </a:spcBef>
              <a:spcAft>
                <a:spcPct val="0"/>
              </a:spcAft>
            </a:pPr>
            <a:r>
              <a:rPr lang="ja-JP" altLang="en-US" sz="2000" b="1" dirty="0">
                <a:latin typeface="Arial" charset="0"/>
                <a:ea typeface="ＭＳ Ｐゴシック" pitchFamily="50" charset="-128"/>
              </a:rPr>
              <a:t>（嗅覚）</a:t>
            </a:r>
          </a:p>
        </p:txBody>
      </p:sp>
      <p:sp>
        <p:nvSpPr>
          <p:cNvPr id="9" name="角丸四角形吹き出し 8"/>
          <p:cNvSpPr/>
          <p:nvPr/>
        </p:nvSpPr>
        <p:spPr bwMode="auto">
          <a:xfrm>
            <a:off x="7086563" y="1752646"/>
            <a:ext cx="3162779" cy="661857"/>
          </a:xfrm>
          <a:prstGeom prst="wedgeRoundRectCallout">
            <a:avLst>
              <a:gd name="adj1" fmla="val -57518"/>
              <a:gd name="adj2" fmla="val -37155"/>
              <a:gd name="adj3" fmla="val 16667"/>
            </a:avLst>
          </a:prstGeom>
          <a:solidFill>
            <a:srgbClr val="FFDDD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50000"/>
              </a:spcBef>
              <a:spcAft>
                <a:spcPct val="0"/>
              </a:spcAft>
            </a:pPr>
            <a:r>
              <a:rPr lang="ja-JP" altLang="en-US" sz="2000" b="1" dirty="0">
                <a:latin typeface="Arial" charset="0"/>
                <a:ea typeface="ＭＳ Ｐゴシック" pitchFamily="50" charset="-128"/>
              </a:rPr>
              <a:t>女性を思い浮かべたりする</a:t>
            </a:r>
          </a:p>
        </p:txBody>
      </p:sp>
      <p:sp>
        <p:nvSpPr>
          <p:cNvPr id="10" name="角丸四角形吹き出し 9"/>
          <p:cNvSpPr/>
          <p:nvPr/>
        </p:nvSpPr>
        <p:spPr bwMode="auto">
          <a:xfrm>
            <a:off x="1908206" y="1756604"/>
            <a:ext cx="2957389" cy="622235"/>
          </a:xfrm>
          <a:prstGeom prst="wedgeRoundRectCallout">
            <a:avLst>
              <a:gd name="adj1" fmla="val 63447"/>
              <a:gd name="adj2" fmla="val -57129"/>
              <a:gd name="adj3" fmla="val 16667"/>
            </a:avLst>
          </a:prstGeom>
          <a:solidFill>
            <a:srgbClr val="FFDDD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50000"/>
              </a:spcBef>
              <a:spcAft>
                <a:spcPct val="0"/>
              </a:spcAft>
            </a:pPr>
            <a:r>
              <a:rPr lang="ja-JP" altLang="en-US" sz="2000" b="1" dirty="0">
                <a:latin typeface="Arial" charset="0"/>
                <a:ea typeface="ＭＳ Ｐゴシック" pitchFamily="50" charset="-128"/>
              </a:rPr>
              <a:t>マスターベーション</a:t>
            </a:r>
          </a:p>
        </p:txBody>
      </p:sp>
      <p:sp>
        <p:nvSpPr>
          <p:cNvPr id="11" name="角丸四角形吹き出し 10"/>
          <p:cNvSpPr/>
          <p:nvPr/>
        </p:nvSpPr>
        <p:spPr bwMode="auto">
          <a:xfrm>
            <a:off x="1903410" y="653101"/>
            <a:ext cx="2962185" cy="942008"/>
          </a:xfrm>
          <a:prstGeom prst="wedgeRoundRectCallout">
            <a:avLst>
              <a:gd name="adj1" fmla="val 70061"/>
              <a:gd name="adj2" fmla="val -4734"/>
              <a:gd name="adj3" fmla="val 16667"/>
            </a:avLst>
          </a:prstGeom>
          <a:solidFill>
            <a:srgbClr val="FFDDD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50000"/>
              </a:spcBef>
              <a:spcAft>
                <a:spcPct val="0"/>
              </a:spcAft>
            </a:pPr>
            <a:r>
              <a:rPr lang="ja-JP" altLang="en-US" sz="2000" b="1" dirty="0">
                <a:latin typeface="Arial" charset="0"/>
                <a:ea typeface="ＭＳ Ｐゴシック" pitchFamily="50" charset="-128"/>
              </a:rPr>
              <a:t>性的な本やビデオを見る</a:t>
            </a:r>
            <a:endParaRPr lang="en-US" altLang="ja-JP" sz="2000" b="1" dirty="0">
              <a:latin typeface="Arial" charset="0"/>
              <a:ea typeface="ＭＳ Ｐゴシック" pitchFamily="50" charset="-128"/>
            </a:endParaRPr>
          </a:p>
          <a:p>
            <a:pPr algn="ctr" fontAlgn="base">
              <a:spcBef>
                <a:spcPct val="50000"/>
              </a:spcBef>
              <a:spcAft>
                <a:spcPct val="0"/>
              </a:spcAft>
            </a:pPr>
            <a:r>
              <a:rPr lang="ja-JP" altLang="en-US" sz="2000" b="1" dirty="0">
                <a:latin typeface="Arial" charset="0"/>
                <a:ea typeface="ＭＳ Ｐゴシック" pitchFamily="50" charset="-128"/>
              </a:rPr>
              <a:t>（視覚・聴覚）</a:t>
            </a:r>
          </a:p>
        </p:txBody>
      </p:sp>
      <p:sp>
        <p:nvSpPr>
          <p:cNvPr id="12" name="Text Box 4"/>
          <p:cNvSpPr txBox="1">
            <a:spLocks noChangeArrowheads="1"/>
          </p:cNvSpPr>
          <p:nvPr/>
        </p:nvSpPr>
        <p:spPr bwMode="auto">
          <a:xfrm>
            <a:off x="7751392" y="6451830"/>
            <a:ext cx="2916621" cy="21929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0" lang="ja-JP" altLang="en-US" sz="825" dirty="0">
                <a:solidFill>
                  <a:prstClr val="black"/>
                </a:solidFill>
                <a:cs typeface="Arial"/>
              </a:rPr>
              <a:t>出典：高知県健康政策部健康対策課　「思春期ハンドブック」</a:t>
            </a:r>
          </a:p>
        </p:txBody>
      </p:sp>
      <p:sp>
        <p:nvSpPr>
          <p:cNvPr id="16" name="正方形/長方形 15"/>
          <p:cNvSpPr/>
          <p:nvPr/>
        </p:nvSpPr>
        <p:spPr bwMode="auto">
          <a:xfrm>
            <a:off x="1756041" y="2623480"/>
            <a:ext cx="3304695" cy="944992"/>
          </a:xfrm>
          <a:prstGeom prst="rect">
            <a:avLst/>
          </a:prstGeom>
          <a:solidFill>
            <a:srgbClr val="FFFFC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50000"/>
              </a:spcBef>
              <a:spcAft>
                <a:spcPct val="0"/>
              </a:spcAft>
            </a:pPr>
            <a:r>
              <a:rPr lang="ja-JP" altLang="en-US" sz="2000" b="1" dirty="0">
                <a:latin typeface="Arial" charset="0"/>
                <a:ea typeface="ＭＳ Ｐゴシック" pitchFamily="50" charset="-128"/>
              </a:rPr>
              <a:t>大脳が性的刺激を受けて　興奮する</a:t>
            </a:r>
          </a:p>
        </p:txBody>
      </p:sp>
      <p:sp>
        <p:nvSpPr>
          <p:cNvPr id="17" name="正方形/長方形 16"/>
          <p:cNvSpPr/>
          <p:nvPr/>
        </p:nvSpPr>
        <p:spPr bwMode="auto">
          <a:xfrm>
            <a:off x="1756042" y="3451781"/>
            <a:ext cx="3304695" cy="1383988"/>
          </a:xfrm>
          <a:prstGeom prst="rect">
            <a:avLst/>
          </a:prstGeom>
          <a:solidFill>
            <a:srgbClr val="FFFFC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fontAlgn="base">
              <a:lnSpc>
                <a:spcPts val="1500"/>
              </a:lnSpc>
              <a:spcBef>
                <a:spcPct val="50000"/>
              </a:spcBef>
              <a:spcAft>
                <a:spcPct val="0"/>
              </a:spcAft>
            </a:pPr>
            <a:endParaRPr lang="en-US" altLang="ja-JP" sz="2000" b="1" dirty="0">
              <a:latin typeface="Arial" charset="0"/>
              <a:ea typeface="ＭＳ Ｐゴシック" pitchFamily="50" charset="-128"/>
            </a:endParaRPr>
          </a:p>
          <a:p>
            <a:pPr fontAlgn="base">
              <a:spcBef>
                <a:spcPct val="50000"/>
              </a:spcBef>
              <a:spcAft>
                <a:spcPct val="0"/>
              </a:spcAft>
            </a:pPr>
            <a:r>
              <a:rPr lang="ja-JP" altLang="en-US" sz="2000" b="1" dirty="0">
                <a:latin typeface="Arial" charset="0"/>
                <a:ea typeface="ＭＳ Ｐゴシック" pitchFamily="50" charset="-128"/>
              </a:rPr>
              <a:t>自分の意思とは関係なく、　　　脊髄の勃起中枢から陰茎が　上を向くように命令を出す</a:t>
            </a:r>
          </a:p>
        </p:txBody>
      </p:sp>
      <p:sp>
        <p:nvSpPr>
          <p:cNvPr id="18" name="正方形/長方形 17"/>
          <p:cNvSpPr/>
          <p:nvPr/>
        </p:nvSpPr>
        <p:spPr bwMode="auto">
          <a:xfrm>
            <a:off x="1756036" y="4835782"/>
            <a:ext cx="3304694" cy="1078729"/>
          </a:xfrm>
          <a:prstGeom prst="rect">
            <a:avLst/>
          </a:prstGeom>
          <a:solidFill>
            <a:srgbClr val="FFFFC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lnSpc>
                <a:spcPts val="1500"/>
              </a:lnSpc>
              <a:spcBef>
                <a:spcPct val="50000"/>
              </a:spcBef>
              <a:spcAft>
                <a:spcPct val="0"/>
              </a:spcAft>
            </a:pPr>
            <a:endParaRPr lang="en-US" altLang="ja-JP" sz="2000" b="1" dirty="0">
              <a:latin typeface="Arial" charset="0"/>
              <a:ea typeface="ＭＳ Ｐゴシック" pitchFamily="50" charset="-128"/>
            </a:endParaRPr>
          </a:p>
          <a:p>
            <a:pPr algn="ctr" fontAlgn="base">
              <a:spcBef>
                <a:spcPct val="50000"/>
              </a:spcBef>
              <a:spcAft>
                <a:spcPct val="0"/>
              </a:spcAft>
            </a:pPr>
            <a:r>
              <a:rPr lang="ja-JP" altLang="en-US" sz="2000" b="1" dirty="0">
                <a:latin typeface="Arial" charset="0"/>
                <a:ea typeface="ＭＳ Ｐゴシック" pitchFamily="50" charset="-128"/>
              </a:rPr>
              <a:t>陰茎の海綿体に　　　　　　　血液が充満する</a:t>
            </a:r>
          </a:p>
        </p:txBody>
      </p:sp>
      <p:sp>
        <p:nvSpPr>
          <p:cNvPr id="19" name="正方形/長方形 18"/>
          <p:cNvSpPr/>
          <p:nvPr/>
        </p:nvSpPr>
        <p:spPr bwMode="auto">
          <a:xfrm>
            <a:off x="1756036" y="5914498"/>
            <a:ext cx="3304694" cy="822636"/>
          </a:xfrm>
          <a:prstGeom prst="rect">
            <a:avLst/>
          </a:prstGeom>
          <a:solidFill>
            <a:srgbClr val="FFFFC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lnSpc>
                <a:spcPts val="1500"/>
              </a:lnSpc>
              <a:spcBef>
                <a:spcPct val="50000"/>
              </a:spcBef>
              <a:spcAft>
                <a:spcPct val="0"/>
              </a:spcAft>
            </a:pPr>
            <a:endParaRPr lang="en-US" altLang="ja-JP" sz="2000" b="1" dirty="0">
              <a:latin typeface="Arial" charset="0"/>
              <a:ea typeface="ＭＳ Ｐゴシック" pitchFamily="50" charset="-128"/>
            </a:endParaRPr>
          </a:p>
          <a:p>
            <a:pPr algn="ctr" fontAlgn="base">
              <a:spcBef>
                <a:spcPct val="50000"/>
              </a:spcBef>
              <a:spcAft>
                <a:spcPct val="0"/>
              </a:spcAft>
            </a:pPr>
            <a:r>
              <a:rPr lang="ja-JP" altLang="en-US" sz="2000" b="1" dirty="0">
                <a:latin typeface="Arial" charset="0"/>
                <a:ea typeface="ＭＳ Ｐゴシック" pitchFamily="50" charset="-128"/>
              </a:rPr>
              <a:t>勃起して射精する</a:t>
            </a:r>
          </a:p>
        </p:txBody>
      </p:sp>
      <p:sp>
        <p:nvSpPr>
          <p:cNvPr id="23" name="下矢印 22"/>
          <p:cNvSpPr/>
          <p:nvPr/>
        </p:nvSpPr>
        <p:spPr>
          <a:xfrm>
            <a:off x="3156922" y="3474099"/>
            <a:ext cx="502920" cy="331791"/>
          </a:xfrm>
          <a:prstGeom prst="downArrow">
            <a:avLst>
              <a:gd name="adj1" fmla="val 50000"/>
              <a:gd name="adj2" fmla="val 100000"/>
            </a:avLst>
          </a:prstGeom>
          <a:solidFill>
            <a:srgbClr val="FF9966"/>
          </a:solidFill>
          <a:ln w="12700" cap="flat" cmpd="sng" algn="ctr">
            <a:noFill/>
            <a:prstDash val="solid"/>
            <a:miter lim="800000"/>
          </a:ln>
          <a:effectLst/>
        </p:spPr>
        <p:txBody>
          <a:bodyPr rtlCol="0" anchor="ctr"/>
          <a:lstStyle/>
          <a:p>
            <a:pPr algn="ctr"/>
            <a:endParaRPr kumimoji="0" lang="ja-JP" altLang="en-US" sz="1351" kern="0">
              <a:solidFill>
                <a:prstClr val="white"/>
              </a:solidFill>
              <a:latin typeface="Calibri" panose="020F0502020204030204"/>
              <a:ea typeface="ＭＳ Ｐゴシック" panose="020B0600070205080204" pitchFamily="50" charset="-128"/>
            </a:endParaRPr>
          </a:p>
        </p:txBody>
      </p:sp>
      <p:sp>
        <p:nvSpPr>
          <p:cNvPr id="24" name="下矢印 23"/>
          <p:cNvSpPr/>
          <p:nvPr/>
        </p:nvSpPr>
        <p:spPr>
          <a:xfrm>
            <a:off x="3133036" y="4851795"/>
            <a:ext cx="502920" cy="331791"/>
          </a:xfrm>
          <a:prstGeom prst="downArrow">
            <a:avLst>
              <a:gd name="adj1" fmla="val 50000"/>
              <a:gd name="adj2" fmla="val 100000"/>
            </a:avLst>
          </a:prstGeom>
          <a:solidFill>
            <a:srgbClr val="FF9966"/>
          </a:solidFill>
          <a:ln w="12700" cap="flat" cmpd="sng" algn="ctr">
            <a:noFill/>
            <a:prstDash val="solid"/>
            <a:miter lim="800000"/>
          </a:ln>
          <a:effectLst/>
        </p:spPr>
        <p:txBody>
          <a:bodyPr rtlCol="0" anchor="ctr"/>
          <a:lstStyle/>
          <a:p>
            <a:pPr algn="ctr"/>
            <a:endParaRPr kumimoji="0" lang="ja-JP" altLang="en-US" sz="1351" kern="0">
              <a:solidFill>
                <a:prstClr val="white"/>
              </a:solidFill>
              <a:latin typeface="Calibri" panose="020F0502020204030204"/>
              <a:ea typeface="ＭＳ Ｐゴシック" panose="020B0600070205080204" pitchFamily="50" charset="-128"/>
            </a:endParaRPr>
          </a:p>
        </p:txBody>
      </p:sp>
      <p:sp>
        <p:nvSpPr>
          <p:cNvPr id="25" name="下矢印 24"/>
          <p:cNvSpPr/>
          <p:nvPr/>
        </p:nvSpPr>
        <p:spPr>
          <a:xfrm>
            <a:off x="3133036" y="5930524"/>
            <a:ext cx="502920" cy="331791"/>
          </a:xfrm>
          <a:prstGeom prst="downArrow">
            <a:avLst>
              <a:gd name="adj1" fmla="val 50000"/>
              <a:gd name="adj2" fmla="val 100000"/>
            </a:avLst>
          </a:prstGeom>
          <a:solidFill>
            <a:srgbClr val="FF9966"/>
          </a:solidFill>
          <a:ln w="12700" cap="flat" cmpd="sng" algn="ctr">
            <a:noFill/>
            <a:prstDash val="solid"/>
            <a:miter lim="800000"/>
          </a:ln>
          <a:effectLst/>
        </p:spPr>
        <p:txBody>
          <a:bodyPr rtlCol="0" anchor="ctr"/>
          <a:lstStyle/>
          <a:p>
            <a:pPr algn="ctr"/>
            <a:endParaRPr kumimoji="0" lang="ja-JP" altLang="en-US" sz="1351" kern="0">
              <a:solidFill>
                <a:prstClr val="white"/>
              </a:solidFill>
              <a:latin typeface="Calibri" panose="020F0502020204030204"/>
              <a:ea typeface="ＭＳ Ｐゴシック" panose="020B0600070205080204" pitchFamily="50" charset="-128"/>
            </a:endParaRPr>
          </a:p>
        </p:txBody>
      </p:sp>
      <p:pic>
        <p:nvPicPr>
          <p:cNvPr id="26" name="図 2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08615" y="782805"/>
            <a:ext cx="2377942" cy="5721349"/>
          </a:xfrm>
          <a:prstGeom prst="rect">
            <a:avLst/>
          </a:prstGeom>
        </p:spPr>
      </p:pic>
    </p:spTree>
    <p:extLst>
      <p:ext uri="{BB962C8B-B14F-4D97-AF65-F5344CB8AC3E}">
        <p14:creationId xmlns:p14="http://schemas.microsoft.com/office/powerpoint/2010/main" val="178461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6" grpId="0" animBg="1"/>
      <p:bldP spid="17" grpId="0" animBg="1"/>
      <p:bldP spid="18" grpId="0" animBg="1"/>
      <p:bldP spid="19"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58067" y="1112185"/>
            <a:ext cx="8139523" cy="695601"/>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子どもから大人へと、心も体も大きく変わる時期</a:t>
            </a:r>
          </a:p>
        </p:txBody>
      </p:sp>
      <p:sp>
        <p:nvSpPr>
          <p:cNvPr id="7" name="Rectangle 10"/>
          <p:cNvSpPr>
            <a:spLocks noChangeArrowheads="1"/>
          </p:cNvSpPr>
          <p:nvPr/>
        </p:nvSpPr>
        <p:spPr bwMode="auto">
          <a:xfrm>
            <a:off x="2828050" y="2581130"/>
            <a:ext cx="6672219" cy="2312939"/>
          </a:xfrm>
          <a:prstGeom prst="rect">
            <a:avLst/>
          </a:prstGeom>
          <a:solidFill>
            <a:srgbClr val="FFFF99"/>
          </a:solidFill>
          <a:ln w="9525" algn="ctr">
            <a:noFill/>
            <a:miter lim="800000"/>
            <a:headEnd/>
            <a:tailEnd/>
          </a:ln>
        </p:spPr>
        <p:txBody>
          <a:bodyPr wrap="square" anchor="ctr">
            <a:noAutofit/>
          </a:bodyPr>
          <a:lstStyle/>
          <a:p>
            <a:pPr algn="ctr"/>
            <a:r>
              <a:rPr lang="ja-JP" altLang="en-US" sz="2700" dirty="0">
                <a:solidFill>
                  <a:srgbClr val="FF0000"/>
                </a:solidFill>
                <a:latin typeface="+mn-ea"/>
              </a:rPr>
              <a:t>性ホルモンの分泌が始まる</a:t>
            </a:r>
            <a:endParaRPr lang="en-US" altLang="ja-JP" sz="2700" dirty="0">
              <a:solidFill>
                <a:srgbClr val="FF0000"/>
              </a:solidFill>
              <a:latin typeface="+mn-ea"/>
            </a:endParaRPr>
          </a:p>
          <a:p>
            <a:pPr>
              <a:lnSpc>
                <a:spcPts val="1425"/>
              </a:lnSpc>
            </a:pPr>
            <a:endParaRPr lang="en-US" altLang="ja-JP" sz="2700" dirty="0">
              <a:latin typeface="+mn-ea"/>
            </a:endParaRPr>
          </a:p>
          <a:p>
            <a:pPr>
              <a:lnSpc>
                <a:spcPts val="4000"/>
              </a:lnSpc>
            </a:pPr>
            <a:r>
              <a:rPr lang="ja-JP" altLang="en-US" sz="2400" b="1" dirty="0">
                <a:latin typeface="+mn-ea"/>
              </a:rPr>
              <a:t>　・２回目の発育急進期</a:t>
            </a:r>
            <a:endParaRPr lang="en-US" altLang="ja-JP" sz="2400" b="1" dirty="0">
              <a:latin typeface="+mn-ea"/>
            </a:endParaRPr>
          </a:p>
          <a:p>
            <a:pPr>
              <a:lnSpc>
                <a:spcPts val="4000"/>
              </a:lnSpc>
            </a:pPr>
            <a:r>
              <a:rPr lang="ja-JP" altLang="en-US" sz="2400" b="1" dirty="0">
                <a:latin typeface="+mn-ea"/>
              </a:rPr>
              <a:t>　・心が大きく揺れ動く時期</a:t>
            </a:r>
            <a:endParaRPr lang="en-US" altLang="ja-JP" sz="2400" b="1" dirty="0">
              <a:latin typeface="+mn-ea"/>
            </a:endParaRPr>
          </a:p>
          <a:p>
            <a:pPr>
              <a:lnSpc>
                <a:spcPts val="4000"/>
              </a:lnSpc>
            </a:pPr>
            <a:r>
              <a:rPr lang="ja-JP" altLang="en-US" sz="2400" b="1" dirty="0">
                <a:latin typeface="+mn-ea"/>
              </a:rPr>
              <a:t>　・男女の体の違いが大きくなる（二次性徴）</a:t>
            </a:r>
            <a:endParaRPr lang="en-US" altLang="ja-JP" sz="2400" b="1" dirty="0">
              <a:latin typeface="+mn-ea"/>
            </a:endParaRPr>
          </a:p>
        </p:txBody>
      </p:sp>
      <p:sp>
        <p:nvSpPr>
          <p:cNvPr id="10" name="Rectangle 4"/>
          <p:cNvSpPr>
            <a:spLocks noGrp="1" noChangeArrowheads="1"/>
          </p:cNvSpPr>
          <p:nvPr>
            <p:ph type="title"/>
          </p:nvPr>
        </p:nvSpPr>
        <p:spPr>
          <a:xfrm>
            <a:off x="4882025" y="237833"/>
            <a:ext cx="2491604" cy="544789"/>
          </a:xfrm>
        </p:spPr>
        <p:txBody>
          <a:bodyPr>
            <a:noAutofit/>
          </a:bodyPr>
          <a:lstStyle/>
          <a:p>
            <a:pPr algn="ctr" eaLnBrk="1" hangingPunct="1"/>
            <a:r>
              <a:rPr lang="ja-JP" altLang="en-US" sz="3600" dirty="0">
                <a:latin typeface="+mn-ea"/>
                <a:ea typeface="+mn-ea"/>
              </a:rPr>
              <a:t>思春期とは</a:t>
            </a:r>
          </a:p>
        </p:txBody>
      </p:sp>
      <p:sp>
        <p:nvSpPr>
          <p:cNvPr id="12" name="Rectangle 10"/>
          <p:cNvSpPr>
            <a:spLocks noChangeArrowheads="1"/>
          </p:cNvSpPr>
          <p:nvPr/>
        </p:nvSpPr>
        <p:spPr bwMode="auto">
          <a:xfrm>
            <a:off x="2646326" y="5667412"/>
            <a:ext cx="6963003" cy="932706"/>
          </a:xfrm>
          <a:prstGeom prst="rect">
            <a:avLst/>
          </a:prstGeom>
          <a:solidFill>
            <a:srgbClr val="FFFF99"/>
          </a:solidFill>
          <a:ln w="9525" algn="ctr">
            <a:noFill/>
            <a:miter lim="800000"/>
            <a:headEnd/>
            <a:tailEnd/>
          </a:ln>
        </p:spPr>
        <p:txBody>
          <a:bodyPr wrap="square" anchor="ctr">
            <a:noAutofit/>
          </a:bodyPr>
          <a:lstStyle/>
          <a:p>
            <a:r>
              <a:rPr lang="ja-JP" altLang="en-US" sz="2600" dirty="0">
                <a:latin typeface="+mn-ea"/>
              </a:rPr>
              <a:t>　脳が発達し、体や心を変化させる性ホルモンを</a:t>
            </a:r>
            <a:endParaRPr lang="en-US" altLang="ja-JP" sz="2600" dirty="0">
              <a:latin typeface="+mn-ea"/>
            </a:endParaRPr>
          </a:p>
          <a:p>
            <a:r>
              <a:rPr lang="ja-JP" altLang="en-US" sz="2600" dirty="0">
                <a:latin typeface="+mn-ea"/>
              </a:rPr>
              <a:t>　分泌するように命令を出す</a:t>
            </a:r>
            <a:endParaRPr lang="en-US" altLang="ja-JP" sz="2600" dirty="0">
              <a:latin typeface="+mn-ea"/>
            </a:endParaRPr>
          </a:p>
        </p:txBody>
      </p:sp>
      <p:sp>
        <p:nvSpPr>
          <p:cNvPr id="14" name="正方形/長方形 13"/>
          <p:cNvSpPr/>
          <p:nvPr/>
        </p:nvSpPr>
        <p:spPr>
          <a:xfrm>
            <a:off x="7466253" y="1823551"/>
            <a:ext cx="2731337" cy="43204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n-ea"/>
              </a:rPr>
              <a:t>９歳から１８歳頃まで</a:t>
            </a:r>
          </a:p>
        </p:txBody>
      </p:sp>
      <p:sp>
        <p:nvSpPr>
          <p:cNvPr id="11" name="AutoShape 11"/>
          <p:cNvSpPr>
            <a:spLocks noChangeArrowheads="1"/>
          </p:cNvSpPr>
          <p:nvPr/>
        </p:nvSpPr>
        <p:spPr bwMode="auto">
          <a:xfrm>
            <a:off x="5921394" y="1909919"/>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sp>
        <p:nvSpPr>
          <p:cNvPr id="15" name="AutoShape 11"/>
          <p:cNvSpPr>
            <a:spLocks noChangeArrowheads="1"/>
          </p:cNvSpPr>
          <p:nvPr/>
        </p:nvSpPr>
        <p:spPr bwMode="auto">
          <a:xfrm>
            <a:off x="5921394" y="4970301"/>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spTree>
    <p:extLst>
      <p:ext uri="{BB962C8B-B14F-4D97-AF65-F5344CB8AC3E}">
        <p14:creationId xmlns:p14="http://schemas.microsoft.com/office/powerpoint/2010/main" val="38201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1"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67621" name="Rectangle 5"/>
          <p:cNvSpPr>
            <a:spLocks noChangeArrowheads="1"/>
          </p:cNvSpPr>
          <p:nvPr/>
        </p:nvSpPr>
        <p:spPr bwMode="auto">
          <a:xfrm>
            <a:off x="3591857" y="355113"/>
            <a:ext cx="4928565" cy="603647"/>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700" dirty="0">
                <a:latin typeface="+mn-ea"/>
              </a:rPr>
              <a:t>初めて射精（精通）あった年齢</a:t>
            </a:r>
          </a:p>
        </p:txBody>
      </p:sp>
      <p:graphicFrame>
        <p:nvGraphicFramePr>
          <p:cNvPr id="7" name="グラフ 6"/>
          <p:cNvGraphicFramePr>
            <a:graphicFrameLocks/>
          </p:cNvGraphicFramePr>
          <p:nvPr>
            <p:extLst>
              <p:ext uri="{D42A27DB-BD31-4B8C-83A1-F6EECF244321}">
                <p14:modId xmlns:p14="http://schemas.microsoft.com/office/powerpoint/2010/main" val="3367519445"/>
              </p:ext>
            </p:extLst>
          </p:nvPr>
        </p:nvGraphicFramePr>
        <p:xfrm>
          <a:off x="1890691" y="1121943"/>
          <a:ext cx="8370573" cy="4712174"/>
        </p:xfrm>
        <a:graphic>
          <a:graphicData uri="http://schemas.openxmlformats.org/drawingml/2006/chart">
            <c:chart xmlns:c="http://schemas.openxmlformats.org/drawingml/2006/chart" xmlns:r="http://schemas.openxmlformats.org/officeDocument/2006/relationships" r:id="rId3"/>
          </a:graphicData>
        </a:graphic>
      </p:graphicFrame>
      <p:sp>
        <p:nvSpPr>
          <p:cNvPr id="8" name="タイトル 1"/>
          <p:cNvSpPr txBox="1">
            <a:spLocks/>
          </p:cNvSpPr>
          <p:nvPr/>
        </p:nvSpPr>
        <p:spPr>
          <a:xfrm>
            <a:off x="5881705" y="6138223"/>
            <a:ext cx="4703915" cy="414339"/>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200" dirty="0">
                <a:latin typeface="游ゴシック Light" panose="020B0300000000000000" pitchFamily="50" charset="-128"/>
                <a:ea typeface="游ゴシック Light" panose="020B0300000000000000" pitchFamily="50" charset="-128"/>
              </a:rPr>
              <a:t>出典：第８回青少年の性行動全国調査（</a:t>
            </a:r>
            <a:r>
              <a:rPr lang="en-US" altLang="ja-JP" sz="1200" dirty="0">
                <a:latin typeface="游ゴシック Light" panose="020B0300000000000000" pitchFamily="50" charset="-128"/>
                <a:ea typeface="游ゴシック Light" panose="020B0300000000000000" pitchFamily="50" charset="-128"/>
              </a:rPr>
              <a:t>2017</a:t>
            </a:r>
            <a:r>
              <a:rPr lang="ja-JP" altLang="en-US" sz="1200" dirty="0">
                <a:latin typeface="游ゴシック Light" panose="020B0300000000000000" pitchFamily="50" charset="-128"/>
                <a:ea typeface="游ゴシック Light" panose="020B0300000000000000" pitchFamily="50" charset="-128"/>
              </a:rPr>
              <a:t>年）日本性教育協会</a:t>
            </a:r>
            <a:endParaRPr lang="en-US" altLang="ja-JP" sz="1200" dirty="0">
              <a:latin typeface="游ゴシック Light" panose="020B0300000000000000" pitchFamily="50" charset="-128"/>
              <a:ea typeface="游ゴシック Light" panose="020B0300000000000000" pitchFamily="50" charset="-128"/>
            </a:endParaRPr>
          </a:p>
        </p:txBody>
      </p:sp>
      <p:sp>
        <p:nvSpPr>
          <p:cNvPr id="9" name="タイトル 1"/>
          <p:cNvSpPr txBox="1">
            <a:spLocks/>
          </p:cNvSpPr>
          <p:nvPr/>
        </p:nvSpPr>
        <p:spPr>
          <a:xfrm>
            <a:off x="1890691" y="1121956"/>
            <a:ext cx="614363" cy="41433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dirty="0">
                <a:latin typeface="+mj-ea"/>
              </a:rPr>
              <a:t>（％）</a:t>
            </a:r>
            <a:endParaRPr lang="en-US" altLang="ja-JP" sz="1600" dirty="0">
              <a:latin typeface="+mj-ea"/>
            </a:endParaRPr>
          </a:p>
        </p:txBody>
      </p:sp>
      <p:sp>
        <p:nvSpPr>
          <p:cNvPr id="6" name="Rectangle 2"/>
          <p:cNvSpPr>
            <a:spLocks noGrp="1" noChangeArrowheads="1"/>
          </p:cNvSpPr>
          <p:nvPr>
            <p:ph type="title"/>
          </p:nvPr>
        </p:nvSpPr>
        <p:spPr>
          <a:xfrm>
            <a:off x="3254156" y="5918255"/>
            <a:ext cx="1806579" cy="603648"/>
          </a:xfrm>
          <a:solidFill>
            <a:srgbClr val="FFFFAF"/>
          </a:solidFill>
        </p:spPr>
        <p:txBody>
          <a:bodyPr/>
          <a:lstStyle/>
          <a:p>
            <a:pPr eaLnBrk="1" hangingPunct="1"/>
            <a:r>
              <a:rPr lang="ja-JP" altLang="en-US" sz="2800" dirty="0">
                <a:latin typeface="+mn-ea"/>
                <a:ea typeface="+mn-ea"/>
              </a:rPr>
              <a:t>個人差</a:t>
            </a:r>
          </a:p>
        </p:txBody>
      </p:sp>
    </p:spTree>
    <p:extLst>
      <p:ext uri="{BB962C8B-B14F-4D97-AF65-F5344CB8AC3E}">
        <p14:creationId xmlns:p14="http://schemas.microsoft.com/office/powerpoint/2010/main" val="5123046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3391516" y="3002878"/>
            <a:ext cx="55580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sz="3600" b="0" dirty="0">
                <a:solidFill>
                  <a:srgbClr val="000000"/>
                </a:solidFill>
                <a:latin typeface="+mn-ea"/>
                <a:ea typeface="+mn-ea"/>
              </a:rPr>
              <a:t>射精されなかった精子は</a:t>
            </a:r>
            <a:endParaRPr lang="en-US" altLang="ja-JP" sz="3600" b="0" dirty="0">
              <a:solidFill>
                <a:srgbClr val="000000"/>
              </a:solidFill>
              <a:latin typeface="+mn-ea"/>
              <a:ea typeface="+mn-ea"/>
            </a:endParaRPr>
          </a:p>
          <a:p>
            <a:pPr algn="ctr" eaLnBrk="1" fontAlgn="base" hangingPunct="1">
              <a:spcBef>
                <a:spcPct val="50000"/>
              </a:spcBef>
              <a:spcAft>
                <a:spcPct val="0"/>
              </a:spcAft>
            </a:pPr>
            <a:r>
              <a:rPr lang="ja-JP" altLang="en-US" sz="3600" b="0" dirty="0">
                <a:solidFill>
                  <a:srgbClr val="000000"/>
                </a:solidFill>
                <a:latin typeface="+mn-ea"/>
                <a:ea typeface="+mn-ea"/>
              </a:rPr>
              <a:t>どうなるのだろうか</a:t>
            </a:r>
          </a:p>
        </p:txBody>
      </p:sp>
      <p:sp>
        <p:nvSpPr>
          <p:cNvPr id="14339" name="AutoShape 5"/>
          <p:cNvSpPr>
            <a:spLocks noChangeArrowheads="1"/>
          </p:cNvSpPr>
          <p:nvPr/>
        </p:nvSpPr>
        <p:spPr bwMode="auto">
          <a:xfrm>
            <a:off x="2038371" y="1621587"/>
            <a:ext cx="8258175" cy="600164"/>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sz="3300" b="0" dirty="0">
                <a:solidFill>
                  <a:srgbClr val="000000"/>
                </a:solidFill>
                <a:latin typeface="+mn-ea"/>
                <a:ea typeface="+mn-ea"/>
              </a:rPr>
              <a:t>精子は、毎日、７千万～１億個つくられる</a:t>
            </a:r>
          </a:p>
        </p:txBody>
      </p:sp>
    </p:spTree>
    <p:extLst>
      <p:ext uri="{BB962C8B-B14F-4D97-AF65-F5344CB8AC3E}">
        <p14:creationId xmlns:p14="http://schemas.microsoft.com/office/powerpoint/2010/main" val="1183201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3722970843"/>
              </p:ext>
            </p:extLst>
          </p:nvPr>
        </p:nvGraphicFramePr>
        <p:xfrm>
          <a:off x="2075806" y="1242998"/>
          <a:ext cx="7932027" cy="4763677"/>
        </p:xfrm>
        <a:graphic>
          <a:graphicData uri="http://schemas.openxmlformats.org/drawingml/2006/chart">
            <c:chart xmlns:c="http://schemas.openxmlformats.org/drawingml/2006/chart" xmlns:r="http://schemas.openxmlformats.org/officeDocument/2006/relationships" r:id="rId3"/>
          </a:graphicData>
        </a:graphic>
      </p:graphicFrame>
      <p:sp>
        <p:nvSpPr>
          <p:cNvPr id="6" name="AutoShape 5"/>
          <p:cNvSpPr>
            <a:spLocks noChangeArrowheads="1"/>
          </p:cNvSpPr>
          <p:nvPr/>
        </p:nvSpPr>
        <p:spPr bwMode="auto">
          <a:xfrm>
            <a:off x="3467117" y="440593"/>
            <a:ext cx="5443539" cy="507831"/>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sz="2700" b="0" dirty="0">
                <a:solidFill>
                  <a:srgbClr val="000000"/>
                </a:solidFill>
                <a:latin typeface="+mn-ea"/>
                <a:ea typeface="+mn-ea"/>
              </a:rPr>
              <a:t>マスターベーションの経験がある</a:t>
            </a:r>
          </a:p>
        </p:txBody>
      </p:sp>
      <p:sp>
        <p:nvSpPr>
          <p:cNvPr id="8" name="タイトル 1"/>
          <p:cNvSpPr txBox="1">
            <a:spLocks/>
          </p:cNvSpPr>
          <p:nvPr/>
        </p:nvSpPr>
        <p:spPr>
          <a:xfrm>
            <a:off x="5881705" y="6122454"/>
            <a:ext cx="4703915" cy="414339"/>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200" dirty="0">
                <a:latin typeface="游ゴシック Light" panose="020B0300000000000000" pitchFamily="50" charset="-128"/>
                <a:ea typeface="游ゴシック Light" panose="020B0300000000000000" pitchFamily="50" charset="-128"/>
              </a:rPr>
              <a:t>出典：第８回青少年の性行動全国調査（</a:t>
            </a:r>
            <a:r>
              <a:rPr lang="en-US" altLang="ja-JP" sz="1200" dirty="0">
                <a:latin typeface="游ゴシック Light" panose="020B0300000000000000" pitchFamily="50" charset="-128"/>
                <a:ea typeface="游ゴシック Light" panose="020B0300000000000000" pitchFamily="50" charset="-128"/>
              </a:rPr>
              <a:t>2017</a:t>
            </a:r>
            <a:r>
              <a:rPr lang="ja-JP" altLang="en-US" sz="1200" dirty="0">
                <a:latin typeface="游ゴシック Light" panose="020B0300000000000000" pitchFamily="50" charset="-128"/>
                <a:ea typeface="游ゴシック Light" panose="020B0300000000000000" pitchFamily="50" charset="-128"/>
              </a:rPr>
              <a:t>年）日本性教育協会</a:t>
            </a:r>
            <a:endParaRPr lang="en-US" altLang="ja-JP" sz="1200" dirty="0">
              <a:latin typeface="游ゴシック Light" panose="020B0300000000000000" pitchFamily="50" charset="-128"/>
              <a:ea typeface="游ゴシック Light" panose="020B0300000000000000" pitchFamily="50" charset="-128"/>
            </a:endParaRPr>
          </a:p>
        </p:txBody>
      </p:sp>
      <p:sp>
        <p:nvSpPr>
          <p:cNvPr id="9" name="タイトル 1"/>
          <p:cNvSpPr txBox="1">
            <a:spLocks/>
          </p:cNvSpPr>
          <p:nvPr/>
        </p:nvSpPr>
        <p:spPr>
          <a:xfrm>
            <a:off x="2233461" y="1161680"/>
            <a:ext cx="614363" cy="41433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dirty="0">
                <a:latin typeface="+mj-ea"/>
              </a:rPr>
              <a:t>（％）</a:t>
            </a:r>
            <a:endParaRPr lang="en-US" altLang="ja-JP" sz="1600" dirty="0">
              <a:latin typeface="+mj-ea"/>
            </a:endParaRPr>
          </a:p>
        </p:txBody>
      </p:sp>
    </p:spTree>
    <p:extLst>
      <p:ext uri="{BB962C8B-B14F-4D97-AF65-F5344CB8AC3E}">
        <p14:creationId xmlns:p14="http://schemas.microsoft.com/office/powerpoint/2010/main" val="4025787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9" y="220719"/>
            <a:ext cx="5140299" cy="3111690"/>
          </a:xfrm>
          <a:prstGeom prst="rect">
            <a:avLst/>
          </a:prstGeom>
        </p:spPr>
      </p:pic>
      <p:pic>
        <p:nvPicPr>
          <p:cNvPr id="2" name="図 1"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3371" y="1888757"/>
            <a:ext cx="5545533" cy="4738169"/>
          </a:xfrm>
          <a:prstGeom prst="rect">
            <a:avLst/>
          </a:prstGeom>
        </p:spPr>
      </p:pic>
      <p:pic>
        <p:nvPicPr>
          <p:cNvPr id="4" name="コンテンツ プレースホルダー 12" descr="屋内, 機械, 大きい, モニター が含まれている画像&#10;&#10;自動的に生成された説明">
            <a:extLst>
              <a:ext uri="{FF2B5EF4-FFF2-40B4-BE49-F238E27FC236}">
                <a16:creationId xmlns:a16="http://schemas.microsoft.com/office/drawing/2014/main" id="{D022307D-981B-C44F-B022-F71DCC01E4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1524009" y="4096586"/>
            <a:ext cx="3030890" cy="276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1"/>
          <p:cNvSpPr txBox="1">
            <a:spLocks noChangeArrowheads="1"/>
          </p:cNvSpPr>
          <p:nvPr/>
        </p:nvSpPr>
        <p:spPr bwMode="auto">
          <a:xfrm>
            <a:off x="1524001" y="4096585"/>
            <a:ext cx="898634" cy="5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2800" dirty="0">
                <a:latin typeface="ＭＳ Ｐゴシック" panose="020B0600070205080204" pitchFamily="50" charset="-128"/>
                <a:ea typeface="ＭＳ Ｐゴシック" panose="020B0600070205080204" pitchFamily="50" charset="-128"/>
              </a:rPr>
              <a:t>卵子</a:t>
            </a:r>
          </a:p>
        </p:txBody>
      </p:sp>
      <p:sp>
        <p:nvSpPr>
          <p:cNvPr id="6" name="タイトル 1"/>
          <p:cNvSpPr txBox="1">
            <a:spLocks/>
          </p:cNvSpPr>
          <p:nvPr/>
        </p:nvSpPr>
        <p:spPr>
          <a:xfrm>
            <a:off x="1733245" y="6652229"/>
            <a:ext cx="2612419" cy="163883"/>
          </a:xfrm>
          <a:prstGeom prst="rect">
            <a:avLst/>
          </a:prstGeom>
        </p:spPr>
        <p:txBody>
          <a:bodyPr/>
          <a:lst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a:lstStyle>
          <a:p>
            <a:pPr>
              <a:defRPr/>
            </a:pPr>
            <a:r>
              <a:rPr lang="ja-JP" altLang="en-US" sz="800" dirty="0">
                <a:solidFill>
                  <a:prstClr val="black"/>
                </a:solidFill>
                <a:latin typeface="Calibri"/>
                <a:ea typeface="ＭＳ Ｐゴシック" panose="020B0600070205080204" pitchFamily="50" charset="-128"/>
              </a:rPr>
              <a:t>写真提供：高知県産婦人科医会　坂本　康紀　氏</a:t>
            </a:r>
          </a:p>
        </p:txBody>
      </p:sp>
    </p:spTree>
    <p:extLst>
      <p:ext uri="{BB962C8B-B14F-4D97-AF65-F5344CB8AC3E}">
        <p14:creationId xmlns:p14="http://schemas.microsoft.com/office/powerpoint/2010/main" val="36072608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642702" y="2747090"/>
            <a:ext cx="2803776" cy="1761963"/>
          </a:xfrm>
          <a:prstGeom prst="rect">
            <a:avLst/>
          </a:prstGeom>
          <a:solidFill>
            <a:srgbClr val="FFFF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sz="2200" dirty="0">
                <a:solidFill>
                  <a:srgbClr val="000000"/>
                </a:solidFill>
                <a:latin typeface="+mj-ea"/>
                <a:ea typeface="+mj-ea"/>
              </a:rPr>
              <a:t>卵巣の中には、</a:t>
            </a:r>
            <a:endParaRPr lang="en-US" altLang="ja-JP" sz="2200" dirty="0">
              <a:solidFill>
                <a:srgbClr val="000000"/>
              </a:solidFill>
              <a:latin typeface="+mj-ea"/>
              <a:ea typeface="+mj-ea"/>
            </a:endParaRPr>
          </a:p>
          <a:p>
            <a:pPr eaLnBrk="1" fontAlgn="base" hangingPunct="1">
              <a:spcBef>
                <a:spcPct val="0"/>
              </a:spcBef>
              <a:spcAft>
                <a:spcPct val="0"/>
              </a:spcAft>
            </a:pPr>
            <a:r>
              <a:rPr lang="ja-JP" altLang="en-US" sz="2200" dirty="0">
                <a:solidFill>
                  <a:srgbClr val="000000"/>
                </a:solidFill>
                <a:latin typeface="+mj-ea"/>
                <a:ea typeface="+mj-ea"/>
              </a:rPr>
              <a:t>卵子のもとがたくさんあり、思春期になると約</a:t>
            </a:r>
            <a:r>
              <a:rPr lang="en-US" altLang="ja-JP" sz="2200" dirty="0">
                <a:solidFill>
                  <a:srgbClr val="000000"/>
                </a:solidFill>
                <a:latin typeface="+mj-ea"/>
                <a:ea typeface="+mj-ea"/>
              </a:rPr>
              <a:t>1</a:t>
            </a:r>
            <a:r>
              <a:rPr lang="ja-JP" altLang="en-US" sz="2200" dirty="0">
                <a:solidFill>
                  <a:srgbClr val="000000"/>
                </a:solidFill>
                <a:latin typeface="+mj-ea"/>
                <a:ea typeface="+mj-ea"/>
              </a:rPr>
              <a:t>か月に</a:t>
            </a:r>
            <a:r>
              <a:rPr lang="en-US" altLang="ja-JP" sz="2200" dirty="0">
                <a:solidFill>
                  <a:srgbClr val="000000"/>
                </a:solidFill>
                <a:latin typeface="+mj-ea"/>
                <a:ea typeface="+mj-ea"/>
              </a:rPr>
              <a:t>1</a:t>
            </a:r>
            <a:r>
              <a:rPr lang="ja-JP" altLang="en-US" sz="2200" dirty="0" err="1">
                <a:solidFill>
                  <a:srgbClr val="000000"/>
                </a:solidFill>
                <a:latin typeface="+mj-ea"/>
                <a:ea typeface="+mj-ea"/>
              </a:rPr>
              <a:t>つずつ</a:t>
            </a:r>
            <a:endParaRPr lang="en-US" altLang="ja-JP" sz="2200" dirty="0">
              <a:solidFill>
                <a:srgbClr val="000000"/>
              </a:solidFill>
              <a:latin typeface="+mj-ea"/>
              <a:ea typeface="+mj-ea"/>
            </a:endParaRPr>
          </a:p>
          <a:p>
            <a:pPr eaLnBrk="1" fontAlgn="base" hangingPunct="1">
              <a:spcBef>
                <a:spcPct val="0"/>
              </a:spcBef>
              <a:spcAft>
                <a:spcPct val="0"/>
              </a:spcAft>
            </a:pPr>
            <a:r>
              <a:rPr lang="ja-JP" altLang="en-US" sz="2200" dirty="0">
                <a:solidFill>
                  <a:srgbClr val="000000"/>
                </a:solidFill>
                <a:latin typeface="+mj-ea"/>
                <a:ea typeface="+mj-ea"/>
              </a:rPr>
              <a:t>成熟していく。</a:t>
            </a:r>
          </a:p>
        </p:txBody>
      </p:sp>
      <p:pic>
        <p:nvPicPr>
          <p:cNvPr id="9" name="図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2702" y="327311"/>
            <a:ext cx="3315518" cy="2357240"/>
          </a:xfrm>
          <a:prstGeom prst="rect">
            <a:avLst/>
          </a:prstGeom>
        </p:spPr>
      </p:pic>
      <p:sp>
        <p:nvSpPr>
          <p:cNvPr id="11" name="楕円 10"/>
          <p:cNvSpPr/>
          <p:nvPr/>
        </p:nvSpPr>
        <p:spPr bwMode="auto">
          <a:xfrm>
            <a:off x="3933196" y="861679"/>
            <a:ext cx="739140" cy="762170"/>
          </a:xfrm>
          <a:prstGeom prst="ellipse">
            <a:avLst/>
          </a:prstGeom>
          <a:noFill/>
          <a:ln w="53975" cap="flat" cmpd="sng" algn="ctr">
            <a:solidFill>
              <a:srgbClr val="FF0000"/>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noAutofit/>
          </a:bodyPr>
          <a:lstStyle/>
          <a:p>
            <a:pPr defTabSz="685766" fontAlgn="base">
              <a:spcBef>
                <a:spcPct val="50000"/>
              </a:spcBef>
              <a:spcAft>
                <a:spcPct val="0"/>
              </a:spcAft>
            </a:pPr>
            <a:endParaRPr lang="ja-JP" altLang="en-US" b="1">
              <a:latin typeface="Arial" charset="0"/>
              <a:ea typeface="ＭＳ Ｐゴシック" pitchFamily="50" charset="-128"/>
            </a:endParaRPr>
          </a:p>
        </p:txBody>
      </p:sp>
      <p:sp>
        <p:nvSpPr>
          <p:cNvPr id="12" name="AutoShape 14"/>
          <p:cNvSpPr>
            <a:spLocks noChangeArrowheads="1"/>
          </p:cNvSpPr>
          <p:nvPr/>
        </p:nvSpPr>
        <p:spPr bwMode="auto">
          <a:xfrm rot="18364644">
            <a:off x="4890402" y="1538094"/>
            <a:ext cx="477617" cy="782539"/>
          </a:xfrm>
          <a:prstGeom prst="downArrow">
            <a:avLst>
              <a:gd name="adj1" fmla="val 49454"/>
              <a:gd name="adj2" fmla="val 56080"/>
            </a:avLst>
          </a:prstGeom>
          <a:solidFill>
            <a:srgbClr val="0070C0"/>
          </a:solidFill>
          <a:ln w="9525">
            <a:noFill/>
            <a:miter lim="800000"/>
            <a:headEnd/>
            <a:tailEnd/>
          </a:ln>
          <a:effectLst/>
        </p:spPr>
        <p:txBody>
          <a:bodyPr vert="eaVert" wrap="none" anchor="ctr"/>
          <a:lstStyle/>
          <a:p>
            <a:endParaRPr lang="ja-JP" altLang="en-US" sz="1351"/>
          </a:p>
        </p:txBody>
      </p:sp>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2559" y="327324"/>
            <a:ext cx="6908599" cy="6131277"/>
          </a:xfrm>
          <a:prstGeom prst="rect">
            <a:avLst/>
          </a:prstGeom>
        </p:spPr>
      </p:pic>
      <p:grpSp>
        <p:nvGrpSpPr>
          <p:cNvPr id="34" name="グループ化 33"/>
          <p:cNvGrpSpPr/>
          <p:nvPr/>
        </p:nvGrpSpPr>
        <p:grpSpPr>
          <a:xfrm>
            <a:off x="5987444" y="1212643"/>
            <a:ext cx="3571617" cy="1946327"/>
            <a:chOff x="4463431" y="1212630"/>
            <a:chExt cx="3571617" cy="1946327"/>
          </a:xfrm>
        </p:grpSpPr>
        <p:cxnSp>
          <p:nvCxnSpPr>
            <p:cNvPr id="10" name="直線コネクタ 9"/>
            <p:cNvCxnSpPr/>
            <p:nvPr/>
          </p:nvCxnSpPr>
          <p:spPr>
            <a:xfrm flipV="1">
              <a:off x="4840164" y="2024108"/>
              <a:ext cx="304325" cy="5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4"/>
            <p:cNvSpPr txBox="1">
              <a:spLocks noChangeArrowheads="1"/>
            </p:cNvSpPr>
            <p:nvPr/>
          </p:nvSpPr>
          <p:spPr>
            <a:xfrm>
              <a:off x="4806104" y="1513800"/>
              <a:ext cx="917022" cy="4939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卵巣</a:t>
              </a:r>
            </a:p>
          </p:txBody>
        </p:sp>
        <p:sp>
          <p:nvSpPr>
            <p:cNvPr id="15" name="Rectangle 4"/>
            <p:cNvSpPr txBox="1">
              <a:spLocks noChangeArrowheads="1"/>
            </p:cNvSpPr>
            <p:nvPr/>
          </p:nvSpPr>
          <p:spPr>
            <a:xfrm>
              <a:off x="6616352" y="1212630"/>
              <a:ext cx="917022" cy="4939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卵管</a:t>
              </a:r>
            </a:p>
          </p:txBody>
        </p:sp>
        <p:cxnSp>
          <p:nvCxnSpPr>
            <p:cNvPr id="16" name="直線コネクタ 15"/>
            <p:cNvCxnSpPr/>
            <p:nvPr/>
          </p:nvCxnSpPr>
          <p:spPr>
            <a:xfrm flipH="1" flipV="1">
              <a:off x="7394952" y="1706583"/>
              <a:ext cx="640096" cy="3810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63431" y="2728711"/>
              <a:ext cx="447456" cy="430246"/>
            </a:xfrm>
            <a:prstGeom prst="rect">
              <a:avLst/>
            </a:prstGeom>
          </p:spPr>
        </p:pic>
      </p:grpSp>
      <p:pic>
        <p:nvPicPr>
          <p:cNvPr id="22" name="図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3619" y="2913420"/>
            <a:ext cx="551695" cy="593490"/>
          </a:xfrm>
          <a:prstGeom prst="rect">
            <a:avLst/>
          </a:prstGeom>
        </p:spPr>
      </p:pic>
      <p:pic>
        <p:nvPicPr>
          <p:cNvPr id="23" name="図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5314" y="3259082"/>
            <a:ext cx="782675" cy="707738"/>
          </a:xfrm>
          <a:prstGeom prst="rect">
            <a:avLst/>
          </a:prstGeom>
        </p:spPr>
      </p:pic>
      <p:pic>
        <p:nvPicPr>
          <p:cNvPr id="24" name="図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43712" y="3942636"/>
            <a:ext cx="925416" cy="1001897"/>
          </a:xfrm>
          <a:prstGeom prst="rect">
            <a:avLst/>
          </a:prstGeom>
        </p:spPr>
      </p:pic>
      <p:pic>
        <p:nvPicPr>
          <p:cNvPr id="26" name="図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86471" y="3590218"/>
            <a:ext cx="2578843" cy="1896182"/>
          </a:xfrm>
          <a:prstGeom prst="rect">
            <a:avLst/>
          </a:prstGeom>
        </p:spPr>
      </p:pic>
      <p:sp>
        <p:nvSpPr>
          <p:cNvPr id="27" name="Rectangle 7"/>
          <p:cNvSpPr>
            <a:spLocks noChangeArrowheads="1"/>
          </p:cNvSpPr>
          <p:nvPr/>
        </p:nvSpPr>
        <p:spPr bwMode="auto">
          <a:xfrm>
            <a:off x="6975582" y="5252793"/>
            <a:ext cx="1026319" cy="407097"/>
          </a:xfrm>
          <a:prstGeom prst="rect">
            <a:avLst/>
          </a:prstGeom>
          <a:noFill/>
          <a:ln>
            <a:noFill/>
          </a:ln>
          <a:extLst/>
        </p:spPr>
        <p:txBody>
          <a:bodyPr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sz="2000" dirty="0">
                <a:solidFill>
                  <a:srgbClr val="000000"/>
                </a:solidFill>
              </a:rPr>
              <a:t>卵子</a:t>
            </a:r>
          </a:p>
        </p:txBody>
      </p:sp>
      <p:pic>
        <p:nvPicPr>
          <p:cNvPr id="28" name="図 2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32821" y="5545176"/>
            <a:ext cx="843187" cy="843186"/>
          </a:xfrm>
          <a:prstGeom prst="rect">
            <a:avLst/>
          </a:prstGeom>
        </p:spPr>
      </p:pic>
      <p:sp>
        <p:nvSpPr>
          <p:cNvPr id="29" name="下矢印 28"/>
          <p:cNvSpPr/>
          <p:nvPr/>
        </p:nvSpPr>
        <p:spPr bwMode="auto">
          <a:xfrm rot="19790706">
            <a:off x="6548983" y="5366874"/>
            <a:ext cx="490593" cy="706758"/>
          </a:xfrm>
          <a:prstGeom prst="downArrow">
            <a:avLst>
              <a:gd name="adj1" fmla="val 42069"/>
              <a:gd name="adj2" fmla="val 53966"/>
            </a:avLst>
          </a:prstGeom>
          <a:solidFill>
            <a:srgbClr val="CC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ja-JP" altLang="en-US" sz="2400" b="1">
              <a:latin typeface="Arial" charset="0"/>
              <a:ea typeface="ＭＳ Ｐゴシック" pitchFamily="50" charset="-128"/>
            </a:endParaRPr>
          </a:p>
        </p:txBody>
      </p:sp>
      <p:sp>
        <p:nvSpPr>
          <p:cNvPr id="30" name="下矢印 29"/>
          <p:cNvSpPr/>
          <p:nvPr/>
        </p:nvSpPr>
        <p:spPr bwMode="auto">
          <a:xfrm rot="12221388">
            <a:off x="7996071" y="4463446"/>
            <a:ext cx="490593" cy="1284414"/>
          </a:xfrm>
          <a:prstGeom prst="downArrow">
            <a:avLst>
              <a:gd name="adj1" fmla="val 42069"/>
              <a:gd name="adj2" fmla="val 53966"/>
            </a:avLst>
          </a:prstGeom>
          <a:solidFill>
            <a:srgbClr val="CCFF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ja-JP" altLang="en-US" sz="2400" b="1">
              <a:latin typeface="Arial" charset="0"/>
              <a:ea typeface="ＭＳ Ｐゴシック" pitchFamily="50" charset="-128"/>
            </a:endParaRPr>
          </a:p>
        </p:txBody>
      </p:sp>
      <p:pic>
        <p:nvPicPr>
          <p:cNvPr id="32" name="図 3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14204" y="4550696"/>
            <a:ext cx="800118" cy="800117"/>
          </a:xfrm>
          <a:prstGeom prst="rect">
            <a:avLst/>
          </a:prstGeom>
        </p:spPr>
      </p:pic>
      <p:pic>
        <p:nvPicPr>
          <p:cNvPr id="33" name="図 32"/>
          <p:cNvPicPr>
            <a:picLocks noChangeAspect="1"/>
          </p:cNvPicPr>
          <p:nvPr/>
        </p:nvPicPr>
        <p:blipFill rotWithShape="1">
          <a:blip r:embed="rId11">
            <a:extLst>
              <a:ext uri="{28A0092B-C50C-407E-A947-70E740481C1C}">
                <a14:useLocalDpi xmlns:a14="http://schemas.microsoft.com/office/drawing/2010/main" val="0"/>
              </a:ext>
            </a:extLst>
          </a:blip>
          <a:srcRect l="9937" t="13884" r="18186" b="27308"/>
          <a:stretch/>
        </p:blipFill>
        <p:spPr>
          <a:xfrm>
            <a:off x="8150806" y="3707497"/>
            <a:ext cx="843187" cy="843186"/>
          </a:xfrm>
          <a:prstGeom prst="rect">
            <a:avLst/>
          </a:prstGeom>
        </p:spPr>
      </p:pic>
      <p:sp>
        <p:nvSpPr>
          <p:cNvPr id="25" name="Text Box 3"/>
          <p:cNvSpPr txBox="1">
            <a:spLocks noChangeArrowheads="1"/>
          </p:cNvSpPr>
          <p:nvPr/>
        </p:nvSpPr>
        <p:spPr bwMode="auto">
          <a:xfrm>
            <a:off x="6591244" y="6200635"/>
            <a:ext cx="1726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sz="3200" b="0" dirty="0">
                <a:solidFill>
                  <a:srgbClr val="FF0000"/>
                </a:solidFill>
                <a:latin typeface="HGSｺﾞｼｯｸE" panose="020B0900000000000000" pitchFamily="50" charset="-128"/>
                <a:ea typeface="HGSｺﾞｼｯｸE" panose="020B0900000000000000" pitchFamily="50" charset="-128"/>
              </a:rPr>
              <a:t>排卵</a:t>
            </a:r>
            <a:endParaRPr lang="ja-JP" altLang="en-US" sz="3200" b="0" dirty="0">
              <a:solidFill>
                <a:srgbClr val="000000"/>
              </a:solidFill>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400895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1500"/>
                            </p:stCondLst>
                            <p:childTnLst>
                              <p:par>
                                <p:cTn id="40" presetID="10" presetClass="exit" presetSubtype="0" fill="hold" nodeType="after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2000"/>
                            </p:stCondLst>
                            <p:childTnLst>
                              <p:par>
                                <p:cTn id="47" presetID="22"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par>
                          <p:cTn id="61" fill="hold">
                            <p:stCondLst>
                              <p:cond delay="3500"/>
                            </p:stCondLst>
                            <p:childTnLst>
                              <p:par>
                                <p:cTn id="62" presetID="22" presetClass="entr" presetSubtype="4"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par>
                          <p:cTn id="65" fill="hold">
                            <p:stCondLst>
                              <p:cond delay="4000"/>
                            </p:stCondLst>
                            <p:childTnLst>
                              <p:par>
                                <p:cTn id="66" presetID="10" presetClass="entr" presetSubtype="0"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27" grpId="0"/>
      <p:bldP spid="29" grpId="0" animBg="1"/>
      <p:bldP spid="30"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9" name="AutoShape 3"/>
          <p:cNvSpPr>
            <a:spLocks noChangeArrowheads="1"/>
          </p:cNvSpPr>
          <p:nvPr/>
        </p:nvSpPr>
        <p:spPr bwMode="auto">
          <a:xfrm>
            <a:off x="4333489" y="390882"/>
            <a:ext cx="3686810" cy="453353"/>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0"/>
              </a:spcBef>
              <a:spcAft>
                <a:spcPct val="0"/>
              </a:spcAft>
              <a:defRPr/>
            </a:pPr>
            <a:r>
              <a:rPr lang="ja-JP" altLang="en-US" sz="2000" b="0" dirty="0">
                <a:solidFill>
                  <a:srgbClr val="000000"/>
                </a:solidFill>
                <a:latin typeface="+mn-ea"/>
                <a:ea typeface="+mn-ea"/>
              </a:rPr>
              <a:t>約１か月で①から③を繰り返す</a:t>
            </a:r>
          </a:p>
        </p:txBody>
      </p:sp>
      <p:sp>
        <p:nvSpPr>
          <p:cNvPr id="325636" name="AutoShape 4"/>
          <p:cNvSpPr>
            <a:spLocks noChangeArrowheads="1"/>
          </p:cNvSpPr>
          <p:nvPr/>
        </p:nvSpPr>
        <p:spPr bwMode="auto">
          <a:xfrm>
            <a:off x="4289794" y="5037176"/>
            <a:ext cx="3424205" cy="1099157"/>
          </a:xfrm>
          <a:prstGeom prst="flowChartProcess">
            <a:avLst/>
          </a:prstGeom>
          <a:solidFill>
            <a:srgbClr val="CCFFCC"/>
          </a:solidFill>
          <a:ln w="9525">
            <a:noFill/>
            <a:miter lim="800000"/>
            <a:headEnd/>
            <a:tailEnd/>
          </a:ln>
        </p:spPr>
        <p:txBody>
          <a:bodyPr wrap="none" lIns="180000" rIns="180000"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spcBef>
                <a:spcPct val="0"/>
              </a:spcBef>
              <a:spcAft>
                <a:spcPct val="0"/>
              </a:spcAft>
              <a:defRPr/>
            </a:pPr>
            <a:r>
              <a:rPr lang="ja-JP" altLang="en-US" sz="1800" b="0" dirty="0">
                <a:solidFill>
                  <a:srgbClr val="000000"/>
                </a:solidFill>
                <a:latin typeface="+mj-ea"/>
                <a:ea typeface="+mj-ea"/>
              </a:rPr>
              <a:t>②卵子は子宮の方へ運ばれる。</a:t>
            </a:r>
            <a:endParaRPr lang="en-US" altLang="ja-JP" sz="1800" b="0" dirty="0">
              <a:solidFill>
                <a:srgbClr val="000000"/>
              </a:solidFill>
              <a:latin typeface="+mj-ea"/>
              <a:ea typeface="+mj-ea"/>
            </a:endParaRPr>
          </a:p>
          <a:p>
            <a:pPr defTabSz="685766" eaLnBrk="1" fontAlgn="base" hangingPunct="1">
              <a:spcBef>
                <a:spcPct val="0"/>
              </a:spcBef>
              <a:spcAft>
                <a:spcPct val="0"/>
              </a:spcAft>
              <a:defRPr/>
            </a:pPr>
            <a:r>
              <a:rPr lang="ja-JP" altLang="en-US" sz="1800" b="0" dirty="0">
                <a:solidFill>
                  <a:srgbClr val="000000"/>
                </a:solidFill>
                <a:latin typeface="+mj-ea"/>
                <a:ea typeface="+mj-ea"/>
              </a:rPr>
              <a:t>　 子宮の内側（子宮内膜）が</a:t>
            </a:r>
            <a:endParaRPr lang="en-US" altLang="ja-JP" sz="1800" b="0" dirty="0">
              <a:solidFill>
                <a:srgbClr val="000000"/>
              </a:solidFill>
              <a:latin typeface="+mj-ea"/>
              <a:ea typeface="+mj-ea"/>
            </a:endParaRPr>
          </a:p>
          <a:p>
            <a:pPr defTabSz="685766" eaLnBrk="1" fontAlgn="base" hangingPunct="1">
              <a:spcBef>
                <a:spcPct val="0"/>
              </a:spcBef>
              <a:spcAft>
                <a:spcPct val="0"/>
              </a:spcAft>
              <a:defRPr/>
            </a:pPr>
            <a:r>
              <a:rPr lang="ja-JP" altLang="en-US" sz="1800" b="0" dirty="0">
                <a:solidFill>
                  <a:srgbClr val="000000"/>
                </a:solidFill>
                <a:latin typeface="+mj-ea"/>
                <a:ea typeface="+mj-ea"/>
              </a:rPr>
              <a:t>　 だんだん厚さを増していく。</a:t>
            </a:r>
            <a:endParaRPr lang="en-US" altLang="ja-JP" sz="1800" b="0" dirty="0">
              <a:solidFill>
                <a:srgbClr val="000000"/>
              </a:solidFill>
              <a:latin typeface="+mj-ea"/>
              <a:ea typeface="+mj-ea"/>
            </a:endParaRPr>
          </a:p>
        </p:txBody>
      </p:sp>
      <p:sp>
        <p:nvSpPr>
          <p:cNvPr id="19463" name="AutoShape 7"/>
          <p:cNvSpPr>
            <a:spLocks noChangeArrowheads="1"/>
          </p:cNvSpPr>
          <p:nvPr/>
        </p:nvSpPr>
        <p:spPr bwMode="auto">
          <a:xfrm>
            <a:off x="7067549" y="4432600"/>
            <a:ext cx="245474" cy="733663"/>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spcBef>
                <a:spcPct val="50000"/>
              </a:spcBef>
              <a:spcAft>
                <a:spcPct val="0"/>
              </a:spcAft>
              <a:defRPr/>
            </a:pPr>
            <a:endParaRPr lang="ja-JP" altLang="en-US" sz="1800">
              <a:solidFill>
                <a:srgbClr val="000000"/>
              </a:solidFill>
            </a:endParaRPr>
          </a:p>
        </p:txBody>
      </p:sp>
      <p:sp>
        <p:nvSpPr>
          <p:cNvPr id="19464" name="AutoShape 9"/>
          <p:cNvSpPr>
            <a:spLocks noChangeArrowheads="1"/>
          </p:cNvSpPr>
          <p:nvPr/>
        </p:nvSpPr>
        <p:spPr bwMode="auto">
          <a:xfrm>
            <a:off x="7230665" y="4648104"/>
            <a:ext cx="245474" cy="733663"/>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spcBef>
                <a:spcPct val="50000"/>
              </a:spcBef>
              <a:spcAft>
                <a:spcPct val="0"/>
              </a:spcAft>
              <a:defRPr/>
            </a:pPr>
            <a:endParaRPr lang="ja-JP" altLang="en-US" sz="1800">
              <a:solidFill>
                <a:srgbClr val="000000"/>
              </a:solidFill>
            </a:endParaRPr>
          </a:p>
        </p:txBody>
      </p:sp>
      <p:grpSp>
        <p:nvGrpSpPr>
          <p:cNvPr id="3" name="グループ化 2"/>
          <p:cNvGrpSpPr/>
          <p:nvPr/>
        </p:nvGrpSpPr>
        <p:grpSpPr>
          <a:xfrm>
            <a:off x="8039846" y="3204658"/>
            <a:ext cx="2451908" cy="2068713"/>
            <a:chOff x="6427889" y="4412777"/>
            <a:chExt cx="2451908" cy="2068713"/>
          </a:xfrm>
        </p:grpSpPr>
        <p:sp>
          <p:nvSpPr>
            <p:cNvPr id="325643" name="Rectangle 11"/>
            <p:cNvSpPr>
              <a:spLocks noChangeArrowheads="1"/>
            </p:cNvSpPr>
            <p:nvPr/>
          </p:nvSpPr>
          <p:spPr bwMode="auto">
            <a:xfrm>
              <a:off x="7126694" y="4412777"/>
              <a:ext cx="1092384" cy="461665"/>
            </a:xfrm>
            <a:prstGeom prst="rect">
              <a:avLst/>
            </a:prstGeom>
            <a:solidFill>
              <a:srgbClr val="FFFF00"/>
            </a:solidFill>
            <a:ln>
              <a:noFill/>
            </a:ln>
          </p:spPr>
          <p:txBody>
            <a:bodyPr wrap="squar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dirty="0">
                  <a:solidFill>
                    <a:srgbClr val="000000"/>
                  </a:solidFill>
                </a:rPr>
                <a:t>月経</a:t>
              </a:r>
            </a:p>
          </p:txBody>
        </p:sp>
        <p:sp>
          <p:nvSpPr>
            <p:cNvPr id="325644" name="AutoShape 12"/>
            <p:cNvSpPr>
              <a:spLocks noChangeArrowheads="1"/>
            </p:cNvSpPr>
            <p:nvPr/>
          </p:nvSpPr>
          <p:spPr bwMode="auto">
            <a:xfrm>
              <a:off x="6427889" y="4874442"/>
              <a:ext cx="2451908" cy="1607048"/>
            </a:xfrm>
            <a:prstGeom prst="flowChartProcess">
              <a:avLst/>
            </a:prstGeom>
            <a:solidFill>
              <a:srgbClr val="CCFFCC"/>
            </a:solidFill>
            <a:ln w="9525">
              <a:noFill/>
              <a:miter lim="800000"/>
              <a:headEnd/>
              <a:tailEnd/>
            </a:ln>
          </p:spPr>
          <p:txBody>
            <a:bodyPr wrap="none" lIns="180000" rIns="108000"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spcBef>
                  <a:spcPct val="0"/>
                </a:spcBef>
                <a:spcAft>
                  <a:spcPct val="0"/>
                </a:spcAft>
                <a:defRPr/>
              </a:pPr>
              <a:r>
                <a:rPr lang="ja-JP" altLang="en-US" sz="1800" b="0" dirty="0">
                  <a:solidFill>
                    <a:srgbClr val="000000"/>
                  </a:solidFill>
                  <a:latin typeface="+mj-ea"/>
                  <a:ea typeface="+mj-ea"/>
                </a:rPr>
                <a:t>③受精卵が来ないと</a:t>
              </a:r>
              <a:endParaRPr lang="en-US" altLang="ja-JP" sz="1800" b="0" dirty="0">
                <a:solidFill>
                  <a:srgbClr val="000000"/>
                </a:solidFill>
                <a:latin typeface="+mj-ea"/>
                <a:ea typeface="+mj-ea"/>
              </a:endParaRPr>
            </a:p>
            <a:p>
              <a:pPr defTabSz="685766" eaLnBrk="1" fontAlgn="base" hangingPunct="1">
                <a:spcBef>
                  <a:spcPct val="0"/>
                </a:spcBef>
                <a:spcAft>
                  <a:spcPct val="0"/>
                </a:spcAft>
                <a:defRPr/>
              </a:pPr>
              <a:r>
                <a:rPr lang="ja-JP" altLang="en-US" sz="1800" b="0" dirty="0">
                  <a:solidFill>
                    <a:srgbClr val="000000"/>
                  </a:solidFill>
                  <a:latin typeface="+mj-ea"/>
                  <a:ea typeface="+mj-ea"/>
                </a:rPr>
                <a:t>　 子宮内膜がくずれて</a:t>
              </a:r>
              <a:endParaRPr lang="en-US" altLang="ja-JP" sz="1800" b="0" dirty="0">
                <a:solidFill>
                  <a:srgbClr val="000000"/>
                </a:solidFill>
                <a:latin typeface="+mj-ea"/>
                <a:ea typeface="+mj-ea"/>
              </a:endParaRPr>
            </a:p>
            <a:p>
              <a:pPr defTabSz="685766" eaLnBrk="1" fontAlgn="base" hangingPunct="1">
                <a:spcBef>
                  <a:spcPct val="0"/>
                </a:spcBef>
                <a:spcAft>
                  <a:spcPct val="0"/>
                </a:spcAft>
                <a:defRPr/>
              </a:pPr>
              <a:r>
                <a:rPr lang="ja-JP" altLang="en-US" sz="1800" b="0" dirty="0">
                  <a:solidFill>
                    <a:srgbClr val="000000"/>
                  </a:solidFill>
                  <a:latin typeface="+mj-ea"/>
                  <a:ea typeface="+mj-ea"/>
                </a:rPr>
                <a:t>　 膣から出ていき、</a:t>
              </a:r>
              <a:endParaRPr lang="en-US" altLang="ja-JP" sz="1800" b="0" dirty="0">
                <a:solidFill>
                  <a:srgbClr val="000000"/>
                </a:solidFill>
                <a:latin typeface="+mj-ea"/>
                <a:ea typeface="+mj-ea"/>
              </a:endParaRPr>
            </a:p>
            <a:p>
              <a:pPr defTabSz="685766" eaLnBrk="1" fontAlgn="base" hangingPunct="1">
                <a:spcBef>
                  <a:spcPct val="0"/>
                </a:spcBef>
                <a:spcAft>
                  <a:spcPct val="0"/>
                </a:spcAft>
                <a:defRPr/>
              </a:pPr>
              <a:r>
                <a:rPr lang="ja-JP" altLang="en-US" sz="1800" b="0" dirty="0">
                  <a:solidFill>
                    <a:srgbClr val="000000"/>
                  </a:solidFill>
                  <a:latin typeface="+mj-ea"/>
                  <a:ea typeface="+mj-ea"/>
                </a:rPr>
                <a:t>　 新しい子宮内膜を</a:t>
              </a:r>
              <a:endParaRPr lang="en-US" altLang="ja-JP" sz="1800" b="0" dirty="0">
                <a:solidFill>
                  <a:srgbClr val="000000"/>
                </a:solidFill>
                <a:latin typeface="+mj-ea"/>
                <a:ea typeface="+mj-ea"/>
              </a:endParaRPr>
            </a:p>
            <a:p>
              <a:pPr defTabSz="685766" eaLnBrk="1" fontAlgn="base" hangingPunct="1">
                <a:spcBef>
                  <a:spcPct val="0"/>
                </a:spcBef>
                <a:spcAft>
                  <a:spcPct val="0"/>
                </a:spcAft>
                <a:defRPr/>
              </a:pPr>
              <a:r>
                <a:rPr lang="ja-JP" altLang="en-US" sz="1800" b="0" dirty="0">
                  <a:solidFill>
                    <a:srgbClr val="000000"/>
                  </a:solidFill>
                  <a:latin typeface="+mj-ea"/>
                  <a:ea typeface="+mj-ea"/>
                </a:rPr>
                <a:t>　 作る準備をする。</a:t>
              </a:r>
            </a:p>
          </p:txBody>
        </p:sp>
      </p:grpSp>
      <p:pic>
        <p:nvPicPr>
          <p:cNvPr id="18" name="図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8555" y="795582"/>
            <a:ext cx="3525065" cy="2506220"/>
          </a:xfrm>
          <a:prstGeom prst="rect">
            <a:avLst/>
          </a:prstGeom>
        </p:spPr>
      </p:pic>
      <p:pic>
        <p:nvPicPr>
          <p:cNvPr id="20" name="図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9794" y="2627951"/>
            <a:ext cx="3452027" cy="2452928"/>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7636" y="785133"/>
            <a:ext cx="3469209" cy="2419525"/>
          </a:xfrm>
          <a:prstGeom prst="rect">
            <a:avLst/>
          </a:prstGeom>
        </p:spPr>
      </p:pic>
      <p:grpSp>
        <p:nvGrpSpPr>
          <p:cNvPr id="2" name="グループ化 1"/>
          <p:cNvGrpSpPr/>
          <p:nvPr/>
        </p:nvGrpSpPr>
        <p:grpSpPr>
          <a:xfrm>
            <a:off x="1738542" y="3273050"/>
            <a:ext cx="2474314" cy="1526381"/>
            <a:chOff x="299791" y="4434538"/>
            <a:chExt cx="2474314" cy="1526381"/>
          </a:xfrm>
        </p:grpSpPr>
        <p:sp>
          <p:nvSpPr>
            <p:cNvPr id="19461" name="Rectangle 5"/>
            <p:cNvSpPr>
              <a:spLocks noChangeArrowheads="1"/>
            </p:cNvSpPr>
            <p:nvPr/>
          </p:nvSpPr>
          <p:spPr bwMode="auto">
            <a:xfrm>
              <a:off x="1050974" y="4434538"/>
              <a:ext cx="971947" cy="455989"/>
            </a:xfrm>
            <a:prstGeom prst="rect">
              <a:avLst/>
            </a:prstGeom>
            <a:solidFill>
              <a:srgbClr val="FFFF00"/>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0"/>
                </a:spcBef>
                <a:spcAft>
                  <a:spcPct val="0"/>
                </a:spcAft>
                <a:defRPr/>
              </a:pPr>
              <a:r>
                <a:rPr lang="ja-JP" altLang="en-US" dirty="0">
                  <a:solidFill>
                    <a:srgbClr val="000000"/>
                  </a:solidFill>
                  <a:latin typeface="ＭＳ Ｐゴシック"/>
                  <a:ea typeface="ＭＳ Ｐゴシック"/>
                </a:rPr>
                <a:t>排卵</a:t>
              </a:r>
            </a:p>
          </p:txBody>
        </p:sp>
        <p:sp>
          <p:nvSpPr>
            <p:cNvPr id="14" name="AutoShape 4"/>
            <p:cNvSpPr>
              <a:spLocks noChangeArrowheads="1"/>
            </p:cNvSpPr>
            <p:nvPr/>
          </p:nvSpPr>
          <p:spPr bwMode="auto">
            <a:xfrm>
              <a:off x="299791" y="4861762"/>
              <a:ext cx="2474314" cy="1099157"/>
            </a:xfrm>
            <a:prstGeom prst="flowChartProcess">
              <a:avLst/>
            </a:prstGeom>
            <a:solidFill>
              <a:srgbClr val="CCFFCC"/>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spcBef>
                  <a:spcPct val="0"/>
                </a:spcBef>
                <a:spcAft>
                  <a:spcPct val="0"/>
                </a:spcAft>
                <a:defRPr/>
              </a:pPr>
              <a:r>
                <a:rPr lang="ja-JP" altLang="en-US" sz="1800" b="0" dirty="0">
                  <a:solidFill>
                    <a:srgbClr val="000000"/>
                  </a:solidFill>
                  <a:latin typeface="+mj-ea"/>
                  <a:ea typeface="+mj-ea"/>
                </a:rPr>
                <a:t> ①成熟した卵子が、</a:t>
              </a:r>
              <a:endParaRPr lang="en-US" altLang="ja-JP" sz="1800" b="0" dirty="0">
                <a:solidFill>
                  <a:srgbClr val="000000"/>
                </a:solidFill>
                <a:latin typeface="+mj-ea"/>
                <a:ea typeface="+mj-ea"/>
              </a:endParaRPr>
            </a:p>
            <a:p>
              <a:pPr defTabSz="685766" eaLnBrk="1" fontAlgn="base" hangingPunct="1">
                <a:spcBef>
                  <a:spcPct val="0"/>
                </a:spcBef>
                <a:spcAft>
                  <a:spcPct val="0"/>
                </a:spcAft>
                <a:defRPr/>
              </a:pPr>
              <a:r>
                <a:rPr lang="ja-JP" altLang="en-US" sz="1800" b="0" dirty="0">
                  <a:solidFill>
                    <a:srgbClr val="000000"/>
                  </a:solidFill>
                  <a:latin typeface="+mj-ea"/>
                  <a:ea typeface="+mj-ea"/>
                </a:rPr>
                <a:t> 　 卵巣の外に出されて</a:t>
              </a:r>
              <a:endParaRPr lang="en-US" altLang="ja-JP" sz="1800" b="0" dirty="0">
                <a:solidFill>
                  <a:srgbClr val="000000"/>
                </a:solidFill>
                <a:latin typeface="+mj-ea"/>
                <a:ea typeface="+mj-ea"/>
              </a:endParaRPr>
            </a:p>
            <a:p>
              <a:pPr defTabSz="685766" eaLnBrk="1" fontAlgn="base" hangingPunct="1">
                <a:spcBef>
                  <a:spcPct val="0"/>
                </a:spcBef>
                <a:spcAft>
                  <a:spcPct val="0"/>
                </a:spcAft>
                <a:defRPr/>
              </a:pPr>
              <a:r>
                <a:rPr lang="ja-JP" altLang="en-US" sz="1800" b="0" dirty="0">
                  <a:solidFill>
                    <a:srgbClr val="000000"/>
                  </a:solidFill>
                  <a:latin typeface="+mj-ea"/>
                  <a:ea typeface="+mj-ea"/>
                </a:rPr>
                <a:t>    卵管に入る。</a:t>
              </a:r>
            </a:p>
          </p:txBody>
        </p:sp>
      </p:grpSp>
      <p:sp>
        <p:nvSpPr>
          <p:cNvPr id="28" name="AutoShape 4"/>
          <p:cNvSpPr>
            <a:spLocks noChangeArrowheads="1"/>
          </p:cNvSpPr>
          <p:nvPr/>
        </p:nvSpPr>
        <p:spPr bwMode="auto">
          <a:xfrm>
            <a:off x="4519365" y="6147101"/>
            <a:ext cx="3016731" cy="647225"/>
          </a:xfrm>
          <a:prstGeom prst="flowChartProcess">
            <a:avLst/>
          </a:prstGeom>
          <a:no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spcBef>
                <a:spcPct val="0"/>
              </a:spcBef>
              <a:spcAft>
                <a:spcPct val="0"/>
              </a:spcAft>
              <a:defRPr/>
            </a:pPr>
            <a:r>
              <a:rPr lang="en-US" altLang="ja-JP" sz="1600" b="0" dirty="0">
                <a:solidFill>
                  <a:srgbClr val="000000"/>
                </a:solidFill>
                <a:latin typeface="+mj-ea"/>
                <a:ea typeface="+mj-ea"/>
              </a:rPr>
              <a:t>*</a:t>
            </a:r>
            <a:r>
              <a:rPr lang="ja-JP" altLang="en-US" sz="1600" b="0" dirty="0">
                <a:solidFill>
                  <a:srgbClr val="000000"/>
                </a:solidFill>
                <a:latin typeface="+mj-ea"/>
                <a:ea typeface="+mj-ea"/>
              </a:rPr>
              <a:t>卵子は精子と出会わなければ、</a:t>
            </a:r>
            <a:endParaRPr lang="en-US" altLang="ja-JP" sz="1600" b="0" dirty="0">
              <a:solidFill>
                <a:srgbClr val="000000"/>
              </a:solidFill>
              <a:latin typeface="+mj-ea"/>
              <a:ea typeface="+mj-ea"/>
            </a:endParaRPr>
          </a:p>
          <a:p>
            <a:pPr defTabSz="685766" eaLnBrk="1" fontAlgn="base" hangingPunct="1">
              <a:spcBef>
                <a:spcPct val="0"/>
              </a:spcBef>
              <a:spcAft>
                <a:spcPct val="0"/>
              </a:spcAft>
              <a:defRPr/>
            </a:pPr>
            <a:r>
              <a:rPr lang="ja-JP" altLang="en-US" sz="1600" b="0" dirty="0">
                <a:solidFill>
                  <a:srgbClr val="000000"/>
                </a:solidFill>
                <a:latin typeface="+mj-ea"/>
                <a:ea typeface="+mj-ea"/>
              </a:rPr>
              <a:t>  壊れてなくなる。</a:t>
            </a:r>
            <a:endParaRPr lang="en-US" altLang="ja-JP" sz="1600" b="0" dirty="0">
              <a:solidFill>
                <a:srgbClr val="000000"/>
              </a:solidFill>
              <a:latin typeface="+mj-ea"/>
              <a:ea typeface="+mj-ea"/>
            </a:endParaRPr>
          </a:p>
        </p:txBody>
      </p:sp>
      <p:sp>
        <p:nvSpPr>
          <p:cNvPr id="22" name="AutoShape 14"/>
          <p:cNvSpPr>
            <a:spLocks noChangeArrowheads="1"/>
          </p:cNvSpPr>
          <p:nvPr/>
        </p:nvSpPr>
        <p:spPr bwMode="auto">
          <a:xfrm rot="18227844">
            <a:off x="4601187" y="2048864"/>
            <a:ext cx="448348" cy="651517"/>
          </a:xfrm>
          <a:prstGeom prst="downArrow">
            <a:avLst>
              <a:gd name="adj1" fmla="val 49454"/>
              <a:gd name="adj2" fmla="val 56080"/>
            </a:avLst>
          </a:prstGeom>
          <a:solidFill>
            <a:srgbClr val="0070C0"/>
          </a:solidFill>
          <a:ln w="9525">
            <a:noFill/>
            <a:miter lim="800000"/>
            <a:headEnd/>
            <a:tailEnd/>
          </a:ln>
          <a:effectLst/>
        </p:spPr>
        <p:txBody>
          <a:bodyPr vert="eaVert" wrap="none" anchor="ctr"/>
          <a:lstStyle/>
          <a:p>
            <a:endParaRPr lang="ja-JP" altLang="en-US" sz="1351"/>
          </a:p>
        </p:txBody>
      </p:sp>
      <p:sp>
        <p:nvSpPr>
          <p:cNvPr id="27" name="AutoShape 14"/>
          <p:cNvSpPr>
            <a:spLocks noChangeArrowheads="1"/>
          </p:cNvSpPr>
          <p:nvPr/>
        </p:nvSpPr>
        <p:spPr bwMode="auto">
          <a:xfrm rot="14045760">
            <a:off x="7360833" y="2044961"/>
            <a:ext cx="423374" cy="615584"/>
          </a:xfrm>
          <a:prstGeom prst="downArrow">
            <a:avLst>
              <a:gd name="adj1" fmla="val 49454"/>
              <a:gd name="adj2" fmla="val 56080"/>
            </a:avLst>
          </a:prstGeom>
          <a:solidFill>
            <a:srgbClr val="0070C0"/>
          </a:solidFill>
          <a:ln w="9525">
            <a:noFill/>
            <a:miter lim="800000"/>
            <a:headEnd/>
            <a:tailEnd/>
          </a:ln>
          <a:effectLst/>
        </p:spPr>
        <p:txBody>
          <a:bodyPr vert="eaVert" wrap="none" anchor="ctr"/>
          <a:lstStyle/>
          <a:p>
            <a:endParaRPr lang="ja-JP" altLang="en-US" sz="1351"/>
          </a:p>
        </p:txBody>
      </p:sp>
      <p:sp>
        <p:nvSpPr>
          <p:cNvPr id="29" name="AutoShape 14"/>
          <p:cNvSpPr>
            <a:spLocks noChangeArrowheads="1"/>
          </p:cNvSpPr>
          <p:nvPr/>
        </p:nvSpPr>
        <p:spPr bwMode="auto">
          <a:xfrm rot="5400000">
            <a:off x="5863928" y="861024"/>
            <a:ext cx="423374" cy="955984"/>
          </a:xfrm>
          <a:prstGeom prst="downArrow">
            <a:avLst>
              <a:gd name="adj1" fmla="val 49454"/>
              <a:gd name="adj2" fmla="val 56080"/>
            </a:avLst>
          </a:prstGeom>
          <a:solidFill>
            <a:srgbClr val="0070C0"/>
          </a:solidFill>
          <a:ln w="9525">
            <a:noFill/>
            <a:miter lim="800000"/>
            <a:headEnd/>
            <a:tailEnd/>
          </a:ln>
          <a:effectLst/>
        </p:spPr>
        <p:txBody>
          <a:bodyPr vert="eaVert" wrap="none" anchor="ctr"/>
          <a:lstStyle/>
          <a:p>
            <a:endParaRPr lang="ja-JP" altLang="en-US" sz="1351"/>
          </a:p>
        </p:txBody>
      </p:sp>
    </p:spTree>
    <p:extLst>
      <p:ext uri="{BB962C8B-B14F-4D97-AF65-F5344CB8AC3E}">
        <p14:creationId xmlns:p14="http://schemas.microsoft.com/office/powerpoint/2010/main" val="2816910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5636"/>
                                        </p:tgtEl>
                                        <p:attrNameLst>
                                          <p:attrName>style.visibility</p:attrName>
                                        </p:attrNameLst>
                                      </p:cBhvr>
                                      <p:to>
                                        <p:strVal val="visible"/>
                                      </p:to>
                                    </p:set>
                                    <p:animEffect transition="in" filter="fade">
                                      <p:cBhvr>
                                        <p:cTn id="19" dur="500"/>
                                        <p:tgtEl>
                                          <p:spTgt spid="32563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right)">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459"/>
                                        </p:tgtEl>
                                        <p:attrNameLst>
                                          <p:attrName>style.visibility</p:attrName>
                                        </p:attrNameLst>
                                      </p:cBhvr>
                                      <p:to>
                                        <p:strVal val="visible"/>
                                      </p:to>
                                    </p:set>
                                    <p:animEffect transition="in" filter="fade">
                                      <p:cBhvr>
                                        <p:cTn id="43"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325636" grpId="0" animBg="1"/>
      <p:bldP spid="28" grpId="0"/>
      <p:bldP spid="22" grpId="0" animBg="1"/>
      <p:bldP spid="27"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158" y="966279"/>
            <a:ext cx="7049445" cy="4916482"/>
          </a:xfrm>
          <a:prstGeom prst="rect">
            <a:avLst/>
          </a:prstGeom>
        </p:spPr>
      </p:pic>
      <p:sp>
        <p:nvSpPr>
          <p:cNvPr id="7" name="AutoShape 4"/>
          <p:cNvSpPr>
            <a:spLocks noChangeArrowheads="1"/>
          </p:cNvSpPr>
          <p:nvPr/>
        </p:nvSpPr>
        <p:spPr bwMode="auto">
          <a:xfrm>
            <a:off x="1896856" y="5997112"/>
            <a:ext cx="3266003" cy="577378"/>
          </a:xfrm>
          <a:prstGeom prst="flowChartProcess">
            <a:avLst/>
          </a:prstGeom>
          <a:solidFill>
            <a:srgbClr val="FFFF99"/>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ja-JP" altLang="en-US" sz="2800" b="0" dirty="0">
                <a:solidFill>
                  <a:srgbClr val="FF0000"/>
                </a:solidFill>
                <a:latin typeface="+mn-ea"/>
                <a:ea typeface="+mn-ea"/>
              </a:rPr>
              <a:t>月経が起こらなくなる</a:t>
            </a:r>
            <a:endParaRPr lang="ja-JP" altLang="en-US" sz="2800" b="0" dirty="0">
              <a:solidFill>
                <a:srgbClr val="000000"/>
              </a:solidFill>
              <a:latin typeface="+mn-ea"/>
              <a:ea typeface="+mn-ea"/>
            </a:endParaRPr>
          </a:p>
        </p:txBody>
      </p:sp>
      <p:sp>
        <p:nvSpPr>
          <p:cNvPr id="8" name="下矢印吹き出し 7"/>
          <p:cNvSpPr/>
          <p:nvPr/>
        </p:nvSpPr>
        <p:spPr bwMode="auto">
          <a:xfrm>
            <a:off x="7460507" y="265917"/>
            <a:ext cx="2920762" cy="959768"/>
          </a:xfrm>
          <a:prstGeom prst="downArrowCallout">
            <a:avLst>
              <a:gd name="adj1" fmla="val 25000"/>
              <a:gd name="adj2" fmla="val 25000"/>
              <a:gd name="adj3" fmla="val 23621"/>
              <a:gd name="adj4" fmla="val 6497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1" rIns="68580" bIns="34291" numCol="1" rtlCol="0" anchor="ctr" anchorCtr="0" compatLnSpc="1">
            <a:prstTxWarp prst="textNoShape">
              <a:avLst/>
            </a:prstTxWarp>
            <a:noAutofit/>
          </a:bodyPr>
          <a:lstStyle/>
          <a:p>
            <a:pPr algn="ctr" fontAlgn="base">
              <a:spcBef>
                <a:spcPct val="50000"/>
              </a:spcBef>
              <a:spcAft>
                <a:spcPct val="0"/>
              </a:spcAft>
            </a:pPr>
            <a:r>
              <a:rPr lang="ja-JP" altLang="en-US" sz="2400" dirty="0">
                <a:solidFill>
                  <a:srgbClr val="000000"/>
                </a:solidFill>
                <a:latin typeface="+mn-ea"/>
              </a:rPr>
              <a:t>精子と出会い受精</a:t>
            </a: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844033">
            <a:off x="8750898" y="1436430"/>
            <a:ext cx="340007" cy="383045"/>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6431" y="2374537"/>
            <a:ext cx="380015" cy="380015"/>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776" y="1562034"/>
            <a:ext cx="331410" cy="331410"/>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458" y="1823726"/>
            <a:ext cx="331410" cy="331410"/>
          </a:xfrm>
          <a:prstGeom prst="rect">
            <a:avLst/>
          </a:prstGeom>
        </p:spPr>
      </p:pic>
      <p:sp>
        <p:nvSpPr>
          <p:cNvPr id="13" name="AutoShape 4"/>
          <p:cNvSpPr>
            <a:spLocks noChangeArrowheads="1"/>
          </p:cNvSpPr>
          <p:nvPr/>
        </p:nvSpPr>
        <p:spPr bwMode="auto">
          <a:xfrm>
            <a:off x="4132756" y="458988"/>
            <a:ext cx="3219112" cy="577378"/>
          </a:xfrm>
          <a:prstGeom prst="flowChartProcess">
            <a:avLst/>
          </a:prstGeom>
          <a:no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ja-JP" altLang="en-US" b="0" dirty="0">
                <a:solidFill>
                  <a:srgbClr val="000000"/>
                </a:solidFill>
                <a:latin typeface="+mn-ea"/>
                <a:ea typeface="+mn-ea"/>
              </a:rPr>
              <a:t>受精卵は、子宮へ移動</a:t>
            </a:r>
          </a:p>
        </p:txBody>
      </p:sp>
      <p:sp>
        <p:nvSpPr>
          <p:cNvPr id="14" name="AutoShape 4"/>
          <p:cNvSpPr>
            <a:spLocks noChangeArrowheads="1"/>
          </p:cNvSpPr>
          <p:nvPr/>
        </p:nvSpPr>
        <p:spPr bwMode="auto">
          <a:xfrm>
            <a:off x="1967740" y="3925768"/>
            <a:ext cx="3195106" cy="1476484"/>
          </a:xfrm>
          <a:prstGeom prst="flowChartProcess">
            <a:avLst/>
          </a:prstGeom>
          <a:solidFill>
            <a:srgbClr val="FFFF99"/>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r>
              <a:rPr lang="ja-JP" altLang="en-US" b="0" dirty="0">
                <a:solidFill>
                  <a:srgbClr val="000000"/>
                </a:solidFill>
                <a:latin typeface="+mn-ea"/>
                <a:ea typeface="+mn-ea"/>
              </a:rPr>
              <a:t>子宮内膜へもぐりこんで</a:t>
            </a:r>
            <a:endParaRPr lang="en-US" altLang="ja-JP" b="0" dirty="0">
              <a:solidFill>
                <a:srgbClr val="000000"/>
              </a:solidFill>
              <a:latin typeface="+mn-ea"/>
              <a:ea typeface="+mn-ea"/>
            </a:endParaRPr>
          </a:p>
          <a:p>
            <a:pPr eaLnBrk="1" fontAlgn="base" hangingPunct="1">
              <a:spcBef>
                <a:spcPct val="0"/>
              </a:spcBef>
              <a:spcAft>
                <a:spcPct val="0"/>
              </a:spcAft>
            </a:pPr>
            <a:r>
              <a:rPr lang="ja-JP" altLang="en-US" b="0" dirty="0">
                <a:solidFill>
                  <a:srgbClr val="000000"/>
                </a:solidFill>
                <a:latin typeface="+mn-ea"/>
                <a:ea typeface="+mn-ea"/>
              </a:rPr>
              <a:t>根のようなものを出して</a:t>
            </a:r>
            <a:endParaRPr lang="en-US" altLang="ja-JP" b="0" dirty="0">
              <a:solidFill>
                <a:srgbClr val="000000"/>
              </a:solidFill>
              <a:latin typeface="+mn-ea"/>
              <a:ea typeface="+mn-ea"/>
            </a:endParaRPr>
          </a:p>
          <a:p>
            <a:pPr eaLnBrk="1" fontAlgn="base" hangingPunct="1">
              <a:spcBef>
                <a:spcPct val="0"/>
              </a:spcBef>
              <a:spcAft>
                <a:spcPct val="0"/>
              </a:spcAft>
            </a:pPr>
            <a:r>
              <a:rPr lang="ja-JP" altLang="en-US" b="0" dirty="0">
                <a:solidFill>
                  <a:srgbClr val="000000"/>
                </a:solidFill>
                <a:latin typeface="+mn-ea"/>
                <a:ea typeface="+mn-ea"/>
              </a:rPr>
              <a:t>結びつき、成長する。</a:t>
            </a:r>
          </a:p>
        </p:txBody>
      </p:sp>
      <p:sp>
        <p:nvSpPr>
          <p:cNvPr id="15" name="AutoShape 4"/>
          <p:cNvSpPr>
            <a:spLocks noChangeArrowheads="1"/>
          </p:cNvSpPr>
          <p:nvPr/>
        </p:nvSpPr>
        <p:spPr bwMode="auto">
          <a:xfrm>
            <a:off x="5346812" y="6005745"/>
            <a:ext cx="1584110" cy="577378"/>
          </a:xfrm>
          <a:prstGeom prst="flowChartProcess">
            <a:avLst/>
          </a:prstGeom>
          <a:solidFill>
            <a:srgbClr val="FFFF99"/>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pPr>
            <a:r>
              <a:rPr lang="ja-JP" altLang="en-US" sz="2800" b="0" dirty="0">
                <a:solidFill>
                  <a:srgbClr val="FF0000"/>
                </a:solidFill>
                <a:latin typeface="+mn-ea"/>
                <a:ea typeface="+mn-ea"/>
              </a:rPr>
              <a:t>妊娠</a:t>
            </a:r>
            <a:endParaRPr lang="ja-JP" altLang="en-US" sz="2800" b="0" dirty="0">
              <a:solidFill>
                <a:srgbClr val="000000"/>
              </a:solidFill>
              <a:latin typeface="+mn-ea"/>
              <a:ea typeface="+mn-ea"/>
            </a:endParaRPr>
          </a:p>
        </p:txBody>
      </p:sp>
      <p:sp>
        <p:nvSpPr>
          <p:cNvPr id="17" name="右矢印 16"/>
          <p:cNvSpPr/>
          <p:nvPr/>
        </p:nvSpPr>
        <p:spPr bwMode="auto">
          <a:xfrm rot="5400000">
            <a:off x="3340628" y="5565146"/>
            <a:ext cx="423333" cy="32625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noAutofit/>
          </a:bodyPr>
          <a:lstStyle/>
          <a:p>
            <a:pPr defTabSz="685766" fontAlgn="base">
              <a:spcBef>
                <a:spcPct val="50000"/>
              </a:spcBef>
              <a:spcAft>
                <a:spcPct val="0"/>
              </a:spcAft>
              <a:defRPr/>
            </a:pPr>
            <a:endParaRPr lang="ja-JP" altLang="en-US" b="1">
              <a:solidFill>
                <a:srgbClr val="000000"/>
              </a:solidFill>
              <a:latin typeface="Arial" charset="0"/>
              <a:ea typeface="ＭＳ Ｐゴシック" pitchFamily="50" charset="-128"/>
            </a:endParaRPr>
          </a:p>
        </p:txBody>
      </p:sp>
      <p:cxnSp>
        <p:nvCxnSpPr>
          <p:cNvPr id="19" name="直線矢印コネクタ 18"/>
          <p:cNvCxnSpPr/>
          <p:nvPr/>
        </p:nvCxnSpPr>
        <p:spPr>
          <a:xfrm flipH="1">
            <a:off x="8243158" y="1562034"/>
            <a:ext cx="429949" cy="95722"/>
          </a:xfrm>
          <a:prstGeom prst="straightConnector1">
            <a:avLst/>
          </a:prstGeom>
          <a:ln w="50800">
            <a:solidFill>
              <a:srgbClr val="CCFFFF"/>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7391593" y="1785431"/>
            <a:ext cx="409394" cy="140629"/>
          </a:xfrm>
          <a:prstGeom prst="straightConnector1">
            <a:avLst/>
          </a:prstGeom>
          <a:ln w="50800">
            <a:solidFill>
              <a:srgbClr val="CCFFFF"/>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6610718" y="2035932"/>
            <a:ext cx="389186" cy="277113"/>
          </a:xfrm>
          <a:prstGeom prst="straightConnector1">
            <a:avLst/>
          </a:prstGeom>
          <a:ln w="50800">
            <a:solidFill>
              <a:srgbClr val="CCFF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99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p:bldP spid="13" grpId="0"/>
      <p:bldP spid="14" grpId="0" animBg="1" autoUpdateAnimBg="0"/>
      <p:bldP spid="15" grpId="0" animBg="1" autoUpdateAnimBg="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317" name="Rectangle 5"/>
          <p:cNvSpPr>
            <a:spLocks noGrp="1" noChangeArrowheads="1"/>
          </p:cNvSpPr>
          <p:nvPr>
            <p:ph type="subTitle" idx="1"/>
          </p:nvPr>
        </p:nvSpPr>
        <p:spPr>
          <a:xfrm>
            <a:off x="2128961" y="1065318"/>
            <a:ext cx="8024625" cy="3407211"/>
          </a:xfrm>
          <a:ln>
            <a:noFill/>
          </a:ln>
        </p:spPr>
        <p:txBody>
          <a:bodyPr anchor="ctr"/>
          <a:lstStyle/>
          <a:p>
            <a:pPr algn="l" eaLnBrk="1" hangingPunct="1">
              <a:lnSpc>
                <a:spcPts val="3900"/>
              </a:lnSpc>
            </a:pPr>
            <a:r>
              <a:rPr lang="ja-JP" altLang="en-US" sz="2700" dirty="0">
                <a:latin typeface="+mn-ea"/>
              </a:rPr>
              <a:t>　○　月経から次の月経までの周期（約</a:t>
            </a:r>
            <a:r>
              <a:rPr lang="en-US" altLang="ja-JP" sz="2700" dirty="0">
                <a:latin typeface="+mn-ea"/>
              </a:rPr>
              <a:t>25</a:t>
            </a:r>
            <a:r>
              <a:rPr lang="ja-JP" altLang="en-US" sz="2700" dirty="0">
                <a:latin typeface="+mn-ea"/>
              </a:rPr>
              <a:t>日～</a:t>
            </a:r>
            <a:r>
              <a:rPr lang="en-US" altLang="ja-JP" sz="2700" dirty="0">
                <a:latin typeface="+mn-ea"/>
              </a:rPr>
              <a:t>38</a:t>
            </a:r>
            <a:r>
              <a:rPr lang="ja-JP" altLang="en-US" sz="2700" dirty="0">
                <a:latin typeface="+mn-ea"/>
              </a:rPr>
              <a:t>日）</a:t>
            </a:r>
            <a:endParaRPr lang="en-US" altLang="ja-JP" sz="2700" dirty="0">
              <a:latin typeface="+mn-ea"/>
            </a:endParaRPr>
          </a:p>
          <a:p>
            <a:pPr algn="l" eaLnBrk="1" hangingPunct="1">
              <a:lnSpc>
                <a:spcPts val="2500"/>
              </a:lnSpc>
            </a:pPr>
            <a:r>
              <a:rPr lang="ja-JP" altLang="en-US" dirty="0" smtClean="0">
                <a:latin typeface="+mn-ea"/>
              </a:rPr>
              <a:t>　　</a:t>
            </a:r>
            <a:r>
              <a:rPr lang="ja-JP" altLang="en-US" sz="2800" dirty="0">
                <a:latin typeface="+mn-ea"/>
              </a:rPr>
              <a:t>  　＊</a:t>
            </a:r>
            <a:r>
              <a:rPr lang="ja-JP" altLang="en-US" sz="2800" dirty="0">
                <a:solidFill>
                  <a:srgbClr val="FF0000"/>
                </a:solidFill>
                <a:latin typeface="+mn-ea"/>
              </a:rPr>
              <a:t>３か月以上月経がないときは病院へ</a:t>
            </a:r>
            <a:endParaRPr lang="ja-JP" altLang="en-US" sz="2800" dirty="0">
              <a:latin typeface="+mn-ea"/>
            </a:endParaRPr>
          </a:p>
          <a:p>
            <a:pPr algn="l" eaLnBrk="1" hangingPunct="1">
              <a:lnSpc>
                <a:spcPts val="3900"/>
              </a:lnSpc>
            </a:pPr>
            <a:r>
              <a:rPr lang="ja-JP" altLang="en-US" sz="2700" dirty="0">
                <a:latin typeface="+mn-ea"/>
              </a:rPr>
              <a:t>　○　経血の量（</a:t>
            </a:r>
            <a:r>
              <a:rPr lang="en-US" altLang="ja-JP" sz="2700" dirty="0">
                <a:latin typeface="+mn-ea"/>
              </a:rPr>
              <a:t>50ml</a:t>
            </a:r>
            <a:r>
              <a:rPr lang="ja-JP" altLang="en-US" sz="2700" dirty="0">
                <a:latin typeface="+mn-ea"/>
              </a:rPr>
              <a:t>～</a:t>
            </a:r>
            <a:r>
              <a:rPr lang="en-US" altLang="ja-JP" sz="2700" dirty="0">
                <a:latin typeface="+mn-ea"/>
              </a:rPr>
              <a:t>150mi</a:t>
            </a:r>
            <a:r>
              <a:rPr lang="ja-JP" altLang="en-US" sz="2700" dirty="0">
                <a:latin typeface="+mn-ea"/>
              </a:rPr>
              <a:t>）</a:t>
            </a:r>
          </a:p>
          <a:p>
            <a:pPr algn="l" eaLnBrk="1" hangingPunct="1">
              <a:lnSpc>
                <a:spcPts val="3900"/>
              </a:lnSpc>
            </a:pPr>
            <a:r>
              <a:rPr lang="ja-JP" altLang="en-US" sz="2700" dirty="0">
                <a:latin typeface="+mn-ea"/>
              </a:rPr>
              <a:t>　○　</a:t>
            </a:r>
            <a:r>
              <a:rPr lang="en-US" altLang="ja-JP" sz="2700" dirty="0">
                <a:latin typeface="+mn-ea"/>
              </a:rPr>
              <a:t>1</a:t>
            </a:r>
            <a:r>
              <a:rPr lang="ja-JP" altLang="en-US" sz="2700" dirty="0">
                <a:latin typeface="+mn-ea"/>
              </a:rPr>
              <a:t>回の月経の長さ（３～７日間）</a:t>
            </a:r>
          </a:p>
          <a:p>
            <a:pPr algn="l" eaLnBrk="1" hangingPunct="1">
              <a:lnSpc>
                <a:spcPts val="3900"/>
              </a:lnSpc>
            </a:pPr>
            <a:r>
              <a:rPr lang="ja-JP" altLang="en-US" sz="2700" dirty="0">
                <a:latin typeface="+mn-ea"/>
              </a:rPr>
              <a:t>　○　月経の前や月経中に腹痛や頭痛、腰痛、吐き気</a:t>
            </a:r>
            <a:endParaRPr lang="en-US" altLang="ja-JP" sz="2700" dirty="0">
              <a:latin typeface="+mn-ea"/>
            </a:endParaRPr>
          </a:p>
          <a:p>
            <a:pPr algn="l" eaLnBrk="1" hangingPunct="1">
              <a:lnSpc>
                <a:spcPts val="2500"/>
              </a:lnSpc>
            </a:pPr>
            <a:r>
              <a:rPr lang="ja-JP" altLang="en-US" sz="2700" dirty="0">
                <a:latin typeface="+mn-ea"/>
              </a:rPr>
              <a:t>　　　 などが起こる</a:t>
            </a:r>
          </a:p>
        </p:txBody>
      </p:sp>
      <p:sp>
        <p:nvSpPr>
          <p:cNvPr id="6" name="Rectangle 4"/>
          <p:cNvSpPr>
            <a:spLocks noGrp="1" noChangeArrowheads="1"/>
          </p:cNvSpPr>
          <p:nvPr>
            <p:ph type="ctrTitle"/>
          </p:nvPr>
        </p:nvSpPr>
        <p:spPr>
          <a:xfrm>
            <a:off x="2026484" y="4609881"/>
            <a:ext cx="8229577" cy="758629"/>
          </a:xfrm>
          <a:solidFill>
            <a:srgbClr val="FFFF99"/>
          </a:solidFill>
        </p:spPr>
        <p:txBody>
          <a:bodyPr/>
          <a:lstStyle/>
          <a:p>
            <a:pPr eaLnBrk="1" hangingPunct="1"/>
            <a:r>
              <a:rPr lang="ja-JP" altLang="en-US" sz="3000" dirty="0">
                <a:latin typeface="+mn-ea"/>
                <a:ea typeface="+mn-ea"/>
              </a:rPr>
              <a:t>大人の体になるまではホルモンの働きが不安定</a:t>
            </a:r>
          </a:p>
        </p:txBody>
      </p:sp>
      <p:sp>
        <p:nvSpPr>
          <p:cNvPr id="9" name="AutoShape 11"/>
          <p:cNvSpPr>
            <a:spLocks noChangeArrowheads="1"/>
          </p:cNvSpPr>
          <p:nvPr/>
        </p:nvSpPr>
        <p:spPr bwMode="auto">
          <a:xfrm>
            <a:off x="5859031" y="5475669"/>
            <a:ext cx="564480" cy="491050"/>
          </a:xfrm>
          <a:prstGeom prst="downArrow">
            <a:avLst>
              <a:gd name="adj1" fmla="val 49454"/>
              <a:gd name="adj2" fmla="val 61701"/>
            </a:avLst>
          </a:prstGeom>
          <a:solidFill>
            <a:srgbClr val="4472C4"/>
          </a:solidFill>
          <a:ln w="9525">
            <a:noFill/>
            <a:miter lim="800000"/>
            <a:headEnd/>
            <a:tailEnd/>
          </a:ln>
        </p:spPr>
        <p:txBody>
          <a:bodyPr vert="eaVert" wrap="none" anchor="ctr"/>
          <a:lstStyle/>
          <a:p>
            <a:pPr>
              <a:defRPr/>
            </a:pPr>
            <a:endParaRPr kumimoji="0" lang="ja-JP" altLang="en-US" sz="1351" kern="0">
              <a:solidFill>
                <a:prstClr val="black"/>
              </a:solidFill>
              <a:latin typeface="Calibri" panose="020F0502020204030204"/>
            </a:endParaRPr>
          </a:p>
        </p:txBody>
      </p:sp>
      <p:sp>
        <p:nvSpPr>
          <p:cNvPr id="8" name="Rectangle 4"/>
          <p:cNvSpPr txBox="1">
            <a:spLocks noChangeArrowheads="1"/>
          </p:cNvSpPr>
          <p:nvPr/>
        </p:nvSpPr>
        <p:spPr bwMode="auto">
          <a:xfrm>
            <a:off x="2128961" y="365561"/>
            <a:ext cx="5556633" cy="69975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kumimoji="1" sz="2400">
                <a:solidFill>
                  <a:schemeClr val="tx1"/>
                </a:solidFill>
                <a:latin typeface="+mn-lt"/>
                <a:ea typeface="+mn-ea"/>
                <a:cs typeface="+mn-cs"/>
              </a:defRPr>
            </a:lvl1pPr>
            <a:lvl2pPr marL="342882" indent="0" algn="ctr" rtl="0" eaLnBrk="0" fontAlgn="base" hangingPunct="0">
              <a:spcBef>
                <a:spcPct val="20000"/>
              </a:spcBef>
              <a:spcAft>
                <a:spcPct val="0"/>
              </a:spcAft>
              <a:buNone/>
              <a:defRPr kumimoji="1" sz="2100">
                <a:solidFill>
                  <a:schemeClr val="tx1"/>
                </a:solidFill>
                <a:latin typeface="+mn-lt"/>
                <a:ea typeface="+mn-ea"/>
              </a:defRPr>
            </a:lvl2pPr>
            <a:lvl3pPr marL="685766" indent="0" algn="ctr" rtl="0" eaLnBrk="0" fontAlgn="base" hangingPunct="0">
              <a:spcBef>
                <a:spcPct val="20000"/>
              </a:spcBef>
              <a:spcAft>
                <a:spcPct val="0"/>
              </a:spcAft>
              <a:buNone/>
              <a:defRPr kumimoji="1" sz="1800">
                <a:solidFill>
                  <a:schemeClr val="tx1"/>
                </a:solidFill>
                <a:latin typeface="+mn-lt"/>
                <a:ea typeface="+mn-ea"/>
              </a:defRPr>
            </a:lvl3pPr>
            <a:lvl4pPr marL="1028649" indent="0" algn="ctr" rtl="0" eaLnBrk="0" fontAlgn="base" hangingPunct="0">
              <a:spcBef>
                <a:spcPct val="20000"/>
              </a:spcBef>
              <a:spcAft>
                <a:spcPct val="0"/>
              </a:spcAft>
              <a:buNone/>
              <a:defRPr kumimoji="1" sz="1500">
                <a:solidFill>
                  <a:schemeClr val="tx1"/>
                </a:solidFill>
                <a:latin typeface="+mn-lt"/>
                <a:ea typeface="+mn-ea"/>
              </a:defRPr>
            </a:lvl4pPr>
            <a:lvl5pPr marL="1371532" indent="0" algn="ctr" rtl="0" eaLnBrk="0" fontAlgn="base" hangingPunct="0">
              <a:spcBef>
                <a:spcPct val="20000"/>
              </a:spcBef>
              <a:spcAft>
                <a:spcPct val="0"/>
              </a:spcAft>
              <a:buNone/>
              <a:defRPr kumimoji="1" sz="1500">
                <a:solidFill>
                  <a:schemeClr val="tx1"/>
                </a:solidFill>
                <a:latin typeface="+mn-lt"/>
                <a:ea typeface="+mn-ea"/>
              </a:defRPr>
            </a:lvl5pPr>
            <a:lvl6pPr marL="1714414" indent="0" algn="ctr" rtl="0" fontAlgn="base">
              <a:spcBef>
                <a:spcPct val="20000"/>
              </a:spcBef>
              <a:spcAft>
                <a:spcPct val="0"/>
              </a:spcAft>
              <a:buNone/>
              <a:defRPr kumimoji="1" sz="1500">
                <a:solidFill>
                  <a:schemeClr val="tx1"/>
                </a:solidFill>
                <a:latin typeface="+mn-lt"/>
                <a:ea typeface="+mn-ea"/>
              </a:defRPr>
            </a:lvl6pPr>
            <a:lvl7pPr marL="2057298" indent="0" algn="ctr" rtl="0" fontAlgn="base">
              <a:spcBef>
                <a:spcPct val="20000"/>
              </a:spcBef>
              <a:spcAft>
                <a:spcPct val="0"/>
              </a:spcAft>
              <a:buNone/>
              <a:defRPr kumimoji="1" sz="1500">
                <a:solidFill>
                  <a:schemeClr val="tx1"/>
                </a:solidFill>
                <a:latin typeface="+mn-lt"/>
                <a:ea typeface="+mn-ea"/>
              </a:defRPr>
            </a:lvl7pPr>
            <a:lvl8pPr marL="2400180" indent="0" algn="ctr" rtl="0" fontAlgn="base">
              <a:spcBef>
                <a:spcPct val="20000"/>
              </a:spcBef>
              <a:spcAft>
                <a:spcPct val="0"/>
              </a:spcAft>
              <a:buNone/>
              <a:defRPr kumimoji="1" sz="1500">
                <a:solidFill>
                  <a:schemeClr val="tx1"/>
                </a:solidFill>
                <a:latin typeface="+mn-lt"/>
                <a:ea typeface="+mn-ea"/>
              </a:defRPr>
            </a:lvl8pPr>
            <a:lvl9pPr marL="2743062" indent="0" algn="ctr" rtl="0" fontAlgn="base">
              <a:spcBef>
                <a:spcPct val="20000"/>
              </a:spcBef>
              <a:spcAft>
                <a:spcPct val="0"/>
              </a:spcAft>
              <a:buNone/>
              <a:defRPr kumimoji="1" sz="1500">
                <a:solidFill>
                  <a:schemeClr val="tx1"/>
                </a:solidFill>
                <a:latin typeface="+mn-lt"/>
                <a:ea typeface="+mn-ea"/>
              </a:defRPr>
            </a:lvl9pPr>
          </a:lstStyle>
          <a:p>
            <a:pPr eaLnBrk="1" hangingPunct="1"/>
            <a:r>
              <a:rPr lang="ja-JP" altLang="en-US" sz="2800" kern="0" dirty="0">
                <a:latin typeface="+mn-ea"/>
              </a:rPr>
              <a:t>月経の様子　→　個人差がある</a:t>
            </a:r>
          </a:p>
        </p:txBody>
      </p:sp>
      <p:sp>
        <p:nvSpPr>
          <p:cNvPr id="11" name="Rectangle 4"/>
          <p:cNvSpPr txBox="1">
            <a:spLocks noChangeArrowheads="1"/>
          </p:cNvSpPr>
          <p:nvPr/>
        </p:nvSpPr>
        <p:spPr bwMode="auto">
          <a:xfrm>
            <a:off x="4166947" y="6073879"/>
            <a:ext cx="3948648" cy="6737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50" charset="-128"/>
              </a:defRPr>
            </a:lvl5pPr>
            <a:lvl6pPr marL="342882" algn="ctr" rtl="0" fontAlgn="base">
              <a:spcBef>
                <a:spcPct val="0"/>
              </a:spcBef>
              <a:spcAft>
                <a:spcPct val="0"/>
              </a:spcAft>
              <a:defRPr kumimoji="1" sz="3300">
                <a:solidFill>
                  <a:schemeClr val="tx2"/>
                </a:solidFill>
                <a:latin typeface="Arial" charset="0"/>
                <a:ea typeface="ＭＳ Ｐゴシック" pitchFamily="50" charset="-128"/>
              </a:defRPr>
            </a:lvl6pPr>
            <a:lvl7pPr marL="685766" algn="ctr" rtl="0" fontAlgn="base">
              <a:spcBef>
                <a:spcPct val="0"/>
              </a:spcBef>
              <a:spcAft>
                <a:spcPct val="0"/>
              </a:spcAft>
              <a:defRPr kumimoji="1" sz="3300">
                <a:solidFill>
                  <a:schemeClr val="tx2"/>
                </a:solidFill>
                <a:latin typeface="Arial" charset="0"/>
                <a:ea typeface="ＭＳ Ｐゴシック" pitchFamily="50" charset="-128"/>
              </a:defRPr>
            </a:lvl7pPr>
            <a:lvl8pPr marL="1028649" algn="ctr" rtl="0" fontAlgn="base">
              <a:spcBef>
                <a:spcPct val="0"/>
              </a:spcBef>
              <a:spcAft>
                <a:spcPct val="0"/>
              </a:spcAft>
              <a:defRPr kumimoji="1" sz="3300">
                <a:solidFill>
                  <a:schemeClr val="tx2"/>
                </a:solidFill>
                <a:latin typeface="Arial" charset="0"/>
                <a:ea typeface="ＭＳ Ｐゴシック" pitchFamily="50" charset="-128"/>
              </a:defRPr>
            </a:lvl8pPr>
            <a:lvl9pPr marL="1371532" algn="ctr" rtl="0" fontAlgn="base">
              <a:spcBef>
                <a:spcPct val="0"/>
              </a:spcBef>
              <a:spcAft>
                <a:spcPct val="0"/>
              </a:spcAft>
              <a:defRPr kumimoji="1" sz="3300">
                <a:solidFill>
                  <a:schemeClr val="tx2"/>
                </a:solidFill>
                <a:latin typeface="Arial" charset="0"/>
                <a:ea typeface="ＭＳ Ｐゴシック" pitchFamily="50" charset="-128"/>
              </a:defRPr>
            </a:lvl9pPr>
          </a:lstStyle>
          <a:p>
            <a:pPr eaLnBrk="1" hangingPunct="1"/>
            <a:r>
              <a:rPr lang="ja-JP" altLang="en-US" sz="3000" kern="0" dirty="0">
                <a:latin typeface="+mn-ea"/>
                <a:ea typeface="+mn-ea"/>
              </a:rPr>
              <a:t>月経や排卵も不安定</a:t>
            </a:r>
          </a:p>
        </p:txBody>
      </p:sp>
    </p:spTree>
    <p:extLst>
      <p:ext uri="{BB962C8B-B14F-4D97-AF65-F5344CB8AC3E}">
        <p14:creationId xmlns:p14="http://schemas.microsoft.com/office/powerpoint/2010/main" val="213769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7317">
                                            <p:txEl>
                                              <p:pRg st="0" end="0"/>
                                            </p:txEl>
                                          </p:spTgt>
                                        </p:tgtEl>
                                        <p:attrNameLst>
                                          <p:attrName>style.visibility</p:attrName>
                                        </p:attrNameLst>
                                      </p:cBhvr>
                                      <p:to>
                                        <p:strVal val="visible"/>
                                      </p:to>
                                    </p:set>
                                    <p:animEffect transition="in" filter="fade">
                                      <p:cBhvr>
                                        <p:cTn id="7" dur="500"/>
                                        <p:tgtEl>
                                          <p:spTgt spid="3973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7317">
                                            <p:txEl>
                                              <p:pRg st="1" end="1"/>
                                            </p:txEl>
                                          </p:spTgt>
                                        </p:tgtEl>
                                        <p:attrNameLst>
                                          <p:attrName>style.visibility</p:attrName>
                                        </p:attrNameLst>
                                      </p:cBhvr>
                                      <p:to>
                                        <p:strVal val="visible"/>
                                      </p:to>
                                    </p:set>
                                    <p:animEffect transition="in" filter="fade">
                                      <p:cBhvr>
                                        <p:cTn id="10" dur="500"/>
                                        <p:tgtEl>
                                          <p:spTgt spid="39731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7317">
                                            <p:txEl>
                                              <p:pRg st="2" end="2"/>
                                            </p:txEl>
                                          </p:spTgt>
                                        </p:tgtEl>
                                        <p:attrNameLst>
                                          <p:attrName>style.visibility</p:attrName>
                                        </p:attrNameLst>
                                      </p:cBhvr>
                                      <p:to>
                                        <p:strVal val="visible"/>
                                      </p:to>
                                    </p:set>
                                    <p:animEffect transition="in" filter="fade">
                                      <p:cBhvr>
                                        <p:cTn id="13" dur="500"/>
                                        <p:tgtEl>
                                          <p:spTgt spid="39731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7317">
                                            <p:txEl>
                                              <p:pRg st="3" end="3"/>
                                            </p:txEl>
                                          </p:spTgt>
                                        </p:tgtEl>
                                        <p:attrNameLst>
                                          <p:attrName>style.visibility</p:attrName>
                                        </p:attrNameLst>
                                      </p:cBhvr>
                                      <p:to>
                                        <p:strVal val="visible"/>
                                      </p:to>
                                    </p:set>
                                    <p:animEffect transition="in" filter="fade">
                                      <p:cBhvr>
                                        <p:cTn id="16" dur="500"/>
                                        <p:tgtEl>
                                          <p:spTgt spid="39731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7317">
                                            <p:txEl>
                                              <p:pRg st="4" end="4"/>
                                            </p:txEl>
                                          </p:spTgt>
                                        </p:tgtEl>
                                        <p:attrNameLst>
                                          <p:attrName>style.visibility</p:attrName>
                                        </p:attrNameLst>
                                      </p:cBhvr>
                                      <p:to>
                                        <p:strVal val="visible"/>
                                      </p:to>
                                    </p:set>
                                    <p:animEffect transition="in" filter="fade">
                                      <p:cBhvr>
                                        <p:cTn id="19" dur="500"/>
                                        <p:tgtEl>
                                          <p:spTgt spid="39731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7317">
                                            <p:txEl>
                                              <p:pRg st="5" end="5"/>
                                            </p:txEl>
                                          </p:spTgt>
                                        </p:tgtEl>
                                        <p:attrNameLst>
                                          <p:attrName>style.visibility</p:attrName>
                                        </p:attrNameLst>
                                      </p:cBhvr>
                                      <p:to>
                                        <p:strVal val="visible"/>
                                      </p:to>
                                    </p:set>
                                    <p:animEffect transition="in" filter="fade">
                                      <p:cBhvr>
                                        <p:cTn id="22" dur="500"/>
                                        <p:tgtEl>
                                          <p:spTgt spid="39731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7" grpId="0" uiExpand="1" build="p"/>
      <p:bldP spid="6"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7621" name="Rectangle 5"/>
          <p:cNvSpPr>
            <a:spLocks noChangeArrowheads="1"/>
          </p:cNvSpPr>
          <p:nvPr/>
        </p:nvSpPr>
        <p:spPr bwMode="auto">
          <a:xfrm>
            <a:off x="3601424" y="313541"/>
            <a:ext cx="5142754" cy="603647"/>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700" dirty="0">
                <a:latin typeface="+mn-ea"/>
              </a:rPr>
              <a:t>初めて月経（初経）があった年齢</a:t>
            </a:r>
          </a:p>
        </p:txBody>
      </p:sp>
      <p:sp>
        <p:nvSpPr>
          <p:cNvPr id="8" name="タイトル 1"/>
          <p:cNvSpPr txBox="1">
            <a:spLocks/>
          </p:cNvSpPr>
          <p:nvPr/>
        </p:nvSpPr>
        <p:spPr>
          <a:xfrm>
            <a:off x="5771347" y="6090925"/>
            <a:ext cx="4703915" cy="414339"/>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200" dirty="0">
                <a:latin typeface="游ゴシック Light" panose="020B0300000000000000" pitchFamily="50" charset="-128"/>
                <a:ea typeface="游ゴシック Light" panose="020B0300000000000000" pitchFamily="50" charset="-128"/>
              </a:rPr>
              <a:t>出典：第８回青少年の性行動全国調査（</a:t>
            </a:r>
            <a:r>
              <a:rPr lang="en-US" altLang="ja-JP" sz="1200" dirty="0">
                <a:latin typeface="游ゴシック Light" panose="020B0300000000000000" pitchFamily="50" charset="-128"/>
                <a:ea typeface="游ゴシック Light" panose="020B0300000000000000" pitchFamily="50" charset="-128"/>
              </a:rPr>
              <a:t>2017</a:t>
            </a:r>
            <a:r>
              <a:rPr lang="ja-JP" altLang="en-US" sz="1200" dirty="0">
                <a:latin typeface="游ゴシック Light" panose="020B0300000000000000" pitchFamily="50" charset="-128"/>
                <a:ea typeface="游ゴシック Light" panose="020B0300000000000000" pitchFamily="50" charset="-128"/>
              </a:rPr>
              <a:t>年）日本性教育協会</a:t>
            </a:r>
            <a:endParaRPr lang="en-US" altLang="ja-JP" sz="1200" dirty="0">
              <a:latin typeface="游ゴシック Light" panose="020B0300000000000000" pitchFamily="50" charset="-128"/>
              <a:ea typeface="游ゴシック Light" panose="020B0300000000000000" pitchFamily="50" charset="-128"/>
            </a:endParaRPr>
          </a:p>
        </p:txBody>
      </p:sp>
      <p:sp>
        <p:nvSpPr>
          <p:cNvPr id="9" name="タイトル 1"/>
          <p:cNvSpPr txBox="1">
            <a:spLocks/>
          </p:cNvSpPr>
          <p:nvPr/>
        </p:nvSpPr>
        <p:spPr>
          <a:xfrm>
            <a:off x="2079750" y="917188"/>
            <a:ext cx="614363" cy="41433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dirty="0">
                <a:latin typeface="+mj-ea"/>
              </a:rPr>
              <a:t>（％）</a:t>
            </a:r>
            <a:endParaRPr lang="en-US" altLang="ja-JP" sz="1600" dirty="0">
              <a:latin typeface="+mj-ea"/>
            </a:endParaRPr>
          </a:p>
        </p:txBody>
      </p:sp>
      <p:graphicFrame>
        <p:nvGraphicFramePr>
          <p:cNvPr id="14" name="グラフ 13"/>
          <p:cNvGraphicFramePr>
            <a:graphicFrameLocks/>
          </p:cNvGraphicFramePr>
          <p:nvPr>
            <p:extLst>
              <p:ext uri="{D42A27DB-BD31-4B8C-83A1-F6EECF244321}">
                <p14:modId xmlns:p14="http://schemas.microsoft.com/office/powerpoint/2010/main" val="1012991729"/>
              </p:ext>
            </p:extLst>
          </p:nvPr>
        </p:nvGraphicFramePr>
        <p:xfrm>
          <a:off x="2079750" y="917188"/>
          <a:ext cx="8186129" cy="501343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
          <p:cNvSpPr>
            <a:spLocks noGrp="1" noChangeArrowheads="1"/>
          </p:cNvSpPr>
          <p:nvPr>
            <p:ph type="title"/>
          </p:nvPr>
        </p:nvSpPr>
        <p:spPr>
          <a:xfrm>
            <a:off x="3269921" y="5886106"/>
            <a:ext cx="1806579" cy="603648"/>
          </a:xfrm>
          <a:solidFill>
            <a:srgbClr val="FFFFAF"/>
          </a:solidFill>
        </p:spPr>
        <p:txBody>
          <a:bodyPr/>
          <a:lstStyle/>
          <a:p>
            <a:pPr eaLnBrk="1" hangingPunct="1"/>
            <a:r>
              <a:rPr lang="ja-JP" altLang="en-US" sz="2800" dirty="0">
                <a:latin typeface="+mn-ea"/>
                <a:ea typeface="+mn-ea"/>
              </a:rPr>
              <a:t>個人差</a:t>
            </a:r>
          </a:p>
        </p:txBody>
      </p:sp>
    </p:spTree>
    <p:extLst>
      <p:ext uri="{BB962C8B-B14F-4D97-AF65-F5344CB8AC3E}">
        <p14:creationId xmlns:p14="http://schemas.microsoft.com/office/powerpoint/2010/main" val="732959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749984" y="2783200"/>
            <a:ext cx="4516636" cy="857251"/>
          </a:xfrm>
          <a:solidFill>
            <a:srgbClr val="FFFF99"/>
          </a:solidFill>
        </p:spPr>
        <p:txBody>
          <a:bodyPr/>
          <a:lstStyle/>
          <a:p>
            <a:pPr eaLnBrk="1" hangingPunct="1"/>
            <a:r>
              <a:rPr lang="ja-JP" altLang="en-US" sz="3200" dirty="0">
                <a:latin typeface="+mn-ea"/>
                <a:ea typeface="+mn-ea"/>
              </a:rPr>
              <a:t>体は自分自身のもの</a:t>
            </a:r>
          </a:p>
        </p:txBody>
      </p:sp>
      <p:sp>
        <p:nvSpPr>
          <p:cNvPr id="27651" name="Rectangle 5"/>
          <p:cNvSpPr>
            <a:spLocks noGrp="1" noChangeArrowheads="1"/>
          </p:cNvSpPr>
          <p:nvPr>
            <p:ph type="body" idx="1"/>
          </p:nvPr>
        </p:nvSpPr>
        <p:spPr>
          <a:xfrm>
            <a:off x="3122230" y="1989168"/>
            <a:ext cx="5817478" cy="453628"/>
          </a:xfrm>
        </p:spPr>
        <p:txBody>
          <a:bodyPr/>
          <a:lstStyle/>
          <a:p>
            <a:pPr algn="ctr" eaLnBrk="1" hangingPunct="1">
              <a:buFontTx/>
              <a:buNone/>
            </a:pPr>
            <a:r>
              <a:rPr lang="ja-JP" altLang="en-US" dirty="0">
                <a:latin typeface="HGSｺﾞｼｯｸE" panose="020B0900000000000000" pitchFamily="50" charset="-128"/>
                <a:ea typeface="HGSｺﾞｼｯｸE" panose="020B0900000000000000" pitchFamily="50" charset="-128"/>
              </a:rPr>
              <a:t>（</a:t>
            </a:r>
            <a:r>
              <a:rPr lang="ja-JP" altLang="en-US" dirty="0" smtClean="0">
                <a:latin typeface="HGSｺﾞｼｯｸE" panose="020B0900000000000000" pitchFamily="50" charset="-128"/>
                <a:ea typeface="HGSｺﾞｼｯｸE" panose="020B0900000000000000" pitchFamily="50" charset="-128"/>
              </a:rPr>
              <a:t>これら</a:t>
            </a:r>
            <a:r>
              <a:rPr lang="ja-JP" altLang="en-US" dirty="0">
                <a:latin typeface="HGSｺﾞｼｯｸE" panose="020B0900000000000000" pitchFamily="50" charset="-128"/>
                <a:ea typeface="HGSｺﾞｼｯｸE" panose="020B0900000000000000" pitchFamily="50" charset="-128"/>
              </a:rPr>
              <a:t>の変化はみんな</a:t>
            </a:r>
            <a:r>
              <a:rPr lang="ja-JP" altLang="en-US" dirty="0" smtClean="0">
                <a:latin typeface="HGSｺﾞｼｯｸE" panose="020B0900000000000000" pitchFamily="50" charset="-128"/>
                <a:ea typeface="HGSｺﾞｼｯｸE" panose="020B0900000000000000" pitchFamily="50" charset="-128"/>
              </a:rPr>
              <a:t>に起こること）</a:t>
            </a:r>
            <a:endParaRPr lang="ja-JP" altLang="en-US" dirty="0">
              <a:latin typeface="HGSｺﾞｼｯｸE" panose="020B0900000000000000" pitchFamily="50" charset="-128"/>
              <a:ea typeface="HGSｺﾞｼｯｸE" panose="020B0900000000000000" pitchFamily="50" charset="-128"/>
            </a:endParaRPr>
          </a:p>
        </p:txBody>
      </p:sp>
      <p:sp>
        <p:nvSpPr>
          <p:cNvPr id="3079" name="Text Box 7"/>
          <p:cNvSpPr txBox="1">
            <a:spLocks noChangeArrowheads="1"/>
          </p:cNvSpPr>
          <p:nvPr/>
        </p:nvSpPr>
        <p:spPr bwMode="auto">
          <a:xfrm>
            <a:off x="2223597" y="4434457"/>
            <a:ext cx="7614744" cy="2040312"/>
          </a:xfrm>
          <a:prstGeom prst="rect">
            <a:avLst/>
          </a:prstGeom>
          <a:solidFill>
            <a:srgbClr val="FFFF99"/>
          </a:solidFill>
          <a:ln>
            <a:noFill/>
          </a:ln>
          <a:extLst/>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spcBef>
                <a:spcPct val="50000"/>
              </a:spcBef>
              <a:spcAft>
                <a:spcPct val="0"/>
              </a:spcAft>
              <a:defRPr/>
            </a:pPr>
            <a:r>
              <a:rPr lang="ja-JP" altLang="en-US" sz="2800" b="0" dirty="0">
                <a:solidFill>
                  <a:srgbClr val="000000"/>
                </a:solidFill>
                <a:latin typeface="+mn-ea"/>
                <a:ea typeface="+mn-ea"/>
              </a:rPr>
              <a:t>  ○自分の体は、一生付き合う大切なもの。</a:t>
            </a:r>
          </a:p>
          <a:p>
            <a:pPr defTabSz="685766" eaLnBrk="1" fontAlgn="base" hangingPunct="1">
              <a:lnSpc>
                <a:spcPct val="150000"/>
              </a:lnSpc>
              <a:spcBef>
                <a:spcPct val="50000"/>
              </a:spcBef>
              <a:spcAft>
                <a:spcPct val="0"/>
              </a:spcAft>
              <a:defRPr/>
            </a:pPr>
            <a:r>
              <a:rPr lang="ja-JP" altLang="en-US" sz="2800" b="0" dirty="0">
                <a:solidFill>
                  <a:srgbClr val="000000"/>
                </a:solidFill>
                <a:latin typeface="+mn-ea"/>
                <a:ea typeface="+mn-ea"/>
              </a:rPr>
              <a:t>  ○自分の生殖器の仕組みや働きをよく知って、</a:t>
            </a:r>
            <a:endParaRPr lang="en-US" altLang="ja-JP" sz="2800" b="0" dirty="0">
              <a:solidFill>
                <a:srgbClr val="000000"/>
              </a:solidFill>
              <a:latin typeface="+mn-ea"/>
              <a:ea typeface="+mn-ea"/>
            </a:endParaRPr>
          </a:p>
          <a:p>
            <a:pPr defTabSz="685766" eaLnBrk="1" fontAlgn="base" hangingPunct="1">
              <a:lnSpc>
                <a:spcPts val="2100"/>
              </a:lnSpc>
              <a:spcBef>
                <a:spcPct val="50000"/>
              </a:spcBef>
              <a:spcAft>
                <a:spcPct val="0"/>
              </a:spcAft>
              <a:defRPr/>
            </a:pPr>
            <a:r>
              <a:rPr lang="ja-JP" altLang="en-US" sz="2800" b="0" dirty="0">
                <a:solidFill>
                  <a:srgbClr val="000000"/>
                </a:solidFill>
                <a:latin typeface="+mn-ea"/>
                <a:ea typeface="+mn-ea"/>
              </a:rPr>
              <a:t>　   </a:t>
            </a:r>
            <a:r>
              <a:rPr lang="ja-JP" altLang="en-US" sz="2800" b="0" dirty="0">
                <a:solidFill>
                  <a:srgbClr val="FF0000"/>
                </a:solidFill>
                <a:latin typeface="+mn-ea"/>
                <a:ea typeface="+mn-ea"/>
              </a:rPr>
              <a:t>将来に向けて、自分で考え、管理していく</a:t>
            </a:r>
            <a:r>
              <a:rPr lang="ja-JP" altLang="en-US" sz="2800" b="0" dirty="0">
                <a:solidFill>
                  <a:srgbClr val="000000"/>
                </a:solidFill>
                <a:latin typeface="+mn-ea"/>
                <a:ea typeface="+mn-ea"/>
              </a:rPr>
              <a:t>。</a:t>
            </a:r>
          </a:p>
        </p:txBody>
      </p:sp>
      <p:sp>
        <p:nvSpPr>
          <p:cNvPr id="3080" name="Text Box 8"/>
          <p:cNvSpPr txBox="1">
            <a:spLocks noChangeArrowheads="1"/>
          </p:cNvSpPr>
          <p:nvPr/>
        </p:nvSpPr>
        <p:spPr bwMode="auto">
          <a:xfrm>
            <a:off x="2207831" y="504812"/>
            <a:ext cx="7600946" cy="1505108"/>
          </a:xfrm>
          <a:prstGeom prst="rect">
            <a:avLst/>
          </a:prstGeom>
          <a:solidFill>
            <a:srgbClr val="FFFFCC"/>
          </a:solidFill>
          <a:ln>
            <a:noFill/>
          </a:ln>
          <a:extLst/>
        </p:spPr>
        <p:txBody>
          <a:bodyPr lIns="243000"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spcBef>
                <a:spcPct val="50000"/>
              </a:spcBef>
              <a:spcAft>
                <a:spcPct val="0"/>
              </a:spcAft>
              <a:defRPr/>
            </a:pPr>
            <a:r>
              <a:rPr lang="ja-JP" altLang="en-US" sz="2800" b="0" dirty="0">
                <a:solidFill>
                  <a:srgbClr val="FF0000"/>
                </a:solidFill>
                <a:latin typeface="+mn-ea"/>
                <a:ea typeface="+mn-ea"/>
              </a:rPr>
              <a:t>月経や射精</a:t>
            </a:r>
            <a:r>
              <a:rPr lang="ja-JP" altLang="en-US" sz="2800" b="0" dirty="0">
                <a:solidFill>
                  <a:srgbClr val="000000"/>
                </a:solidFill>
                <a:latin typeface="+mn-ea"/>
                <a:ea typeface="+mn-ea"/>
              </a:rPr>
              <a:t>が始まったということは、</a:t>
            </a:r>
            <a:r>
              <a:rPr lang="ja-JP" altLang="en-US" sz="2800" b="0" dirty="0">
                <a:solidFill>
                  <a:srgbClr val="FF0000"/>
                </a:solidFill>
                <a:latin typeface="+mn-ea"/>
                <a:ea typeface="+mn-ea"/>
              </a:rPr>
              <a:t>自分の体が</a:t>
            </a:r>
            <a:endParaRPr lang="en-US" altLang="ja-JP" sz="2800" b="0" dirty="0">
              <a:solidFill>
                <a:srgbClr val="FF0000"/>
              </a:solidFill>
              <a:latin typeface="+mn-ea"/>
              <a:ea typeface="+mn-ea"/>
            </a:endParaRPr>
          </a:p>
          <a:p>
            <a:pPr defTabSz="685766" eaLnBrk="1" fontAlgn="base" hangingPunct="1">
              <a:spcBef>
                <a:spcPct val="50000"/>
              </a:spcBef>
              <a:spcAft>
                <a:spcPct val="0"/>
              </a:spcAft>
              <a:defRPr/>
            </a:pPr>
            <a:r>
              <a:rPr lang="ja-JP" altLang="en-US" sz="2800" b="0" dirty="0">
                <a:solidFill>
                  <a:srgbClr val="FF0000"/>
                </a:solidFill>
                <a:latin typeface="+mn-ea"/>
                <a:ea typeface="+mn-ea"/>
              </a:rPr>
              <a:t>新しい命を生みだす体になった</a:t>
            </a:r>
            <a:r>
              <a:rPr lang="ja-JP" altLang="en-US" sz="2800" b="0" dirty="0">
                <a:solidFill>
                  <a:srgbClr val="000000"/>
                </a:solidFill>
                <a:latin typeface="+mn-ea"/>
                <a:ea typeface="+mn-ea"/>
              </a:rPr>
              <a:t>ということ</a:t>
            </a:r>
          </a:p>
        </p:txBody>
      </p:sp>
      <p:sp>
        <p:nvSpPr>
          <p:cNvPr id="7" name="AutoShape 14"/>
          <p:cNvSpPr>
            <a:spLocks noChangeArrowheads="1"/>
          </p:cNvSpPr>
          <p:nvPr/>
        </p:nvSpPr>
        <p:spPr bwMode="auto">
          <a:xfrm>
            <a:off x="5778662" y="3783737"/>
            <a:ext cx="459307" cy="507447"/>
          </a:xfrm>
          <a:prstGeom prst="downArrow">
            <a:avLst>
              <a:gd name="adj1" fmla="val 49454"/>
              <a:gd name="adj2" fmla="val 56080"/>
            </a:avLst>
          </a:prstGeom>
          <a:solidFill>
            <a:srgbClr val="00B0F0"/>
          </a:solidFill>
          <a:ln w="9525">
            <a:solidFill>
              <a:srgbClr val="0070C0"/>
            </a:solidFill>
            <a:miter lim="800000"/>
            <a:headEnd/>
            <a:tailEnd/>
          </a:ln>
          <a:effectLst/>
        </p:spPr>
        <p:txBody>
          <a:bodyPr vert="eaVert" wrap="none" anchor="ctr"/>
          <a:lstStyle/>
          <a:p>
            <a:endParaRPr lang="ja-JP" altLang="en-US" sz="1351"/>
          </a:p>
        </p:txBody>
      </p:sp>
    </p:spTree>
    <p:extLst>
      <p:ext uri="{BB962C8B-B14F-4D97-AF65-F5344CB8AC3E}">
        <p14:creationId xmlns:p14="http://schemas.microsoft.com/office/powerpoint/2010/main" val="28213185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651">
                                            <p:txEl>
                                              <p:pRg st="0" end="0"/>
                                            </p:txEl>
                                          </p:spTgt>
                                        </p:tgtEl>
                                        <p:attrNameLst>
                                          <p:attrName>style.visibility</p:attrName>
                                        </p:attrNameLst>
                                      </p:cBhvr>
                                      <p:to>
                                        <p:strVal val="visible"/>
                                      </p:to>
                                    </p:set>
                                    <p:animEffect transition="in" filter="fade">
                                      <p:cBhvr>
                                        <p:cTn id="11" dur="500"/>
                                        <p:tgtEl>
                                          <p:spTgt spid="2765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650"/>
                                        </p:tgtEl>
                                        <p:attrNameLst>
                                          <p:attrName>style.visibility</p:attrName>
                                        </p:attrNameLst>
                                      </p:cBhvr>
                                      <p:to>
                                        <p:strVal val="visible"/>
                                      </p:to>
                                    </p:set>
                                    <p:animEffect transition="in" filter="fade">
                                      <p:cBhvr>
                                        <p:cTn id="16" dur="500"/>
                                        <p:tgtEl>
                                          <p:spTgt spid="27650"/>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079"/>
                                        </p:tgtEl>
                                        <p:attrNameLst>
                                          <p:attrName>style.visibility</p:attrName>
                                        </p:attrNameLst>
                                      </p:cBhvr>
                                      <p:to>
                                        <p:strVal val="visible"/>
                                      </p:to>
                                    </p:set>
                                    <p:animEffect transition="in" filter="fade">
                                      <p:cBhvr>
                                        <p:cTn id="24"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7651" grpId="0" build="p"/>
      <p:bldP spid="3079" grpId="0" animBg="1"/>
      <p:bldP spid="3080"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772349" y="5033739"/>
            <a:ext cx="4482644" cy="10758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b="1" dirty="0">
                <a:solidFill>
                  <a:schemeClr val="tx1"/>
                </a:solidFill>
                <a:latin typeface="+mn-ea"/>
              </a:rPr>
              <a:t>生殖器の発育</a:t>
            </a:r>
            <a:endParaRPr lang="en-US" altLang="ja-JP" sz="2600" b="1" dirty="0">
              <a:solidFill>
                <a:schemeClr val="tx1"/>
              </a:solidFill>
              <a:latin typeface="+mn-ea"/>
            </a:endParaRPr>
          </a:p>
          <a:p>
            <a:pPr algn="ctr"/>
            <a:r>
              <a:rPr lang="ja-JP" altLang="en-US" sz="2600" b="1" dirty="0">
                <a:solidFill>
                  <a:schemeClr val="tx1"/>
                </a:solidFill>
                <a:latin typeface="+mn-ea"/>
              </a:rPr>
              <a:t>（卵巣や子宮も大きくなる）</a:t>
            </a:r>
          </a:p>
        </p:txBody>
      </p:sp>
      <p:sp>
        <p:nvSpPr>
          <p:cNvPr id="7" name="Rectangle 10"/>
          <p:cNvSpPr>
            <a:spLocks noChangeArrowheads="1"/>
          </p:cNvSpPr>
          <p:nvPr/>
        </p:nvSpPr>
        <p:spPr bwMode="auto">
          <a:xfrm>
            <a:off x="3626438" y="1383378"/>
            <a:ext cx="4774468" cy="2832452"/>
          </a:xfrm>
          <a:prstGeom prst="rect">
            <a:avLst/>
          </a:prstGeom>
          <a:solidFill>
            <a:srgbClr val="FFFF99"/>
          </a:solidFill>
          <a:ln w="9525" algn="ctr">
            <a:noFill/>
            <a:miter lim="800000"/>
            <a:headEnd/>
            <a:tailEnd/>
          </a:ln>
        </p:spPr>
        <p:txBody>
          <a:bodyPr wrap="square" anchor="ctr">
            <a:noAutofit/>
          </a:bodyPr>
          <a:lstStyle/>
          <a:p>
            <a:pPr>
              <a:lnSpc>
                <a:spcPct val="150000"/>
              </a:lnSpc>
            </a:pPr>
            <a:r>
              <a:rPr lang="ja-JP" altLang="en-US" sz="2700" dirty="0">
                <a:latin typeface="+mn-ea"/>
              </a:rPr>
              <a:t>　・丸みをおびた体つきになる。</a:t>
            </a:r>
            <a:endParaRPr lang="en-US" altLang="ja-JP" sz="2700" dirty="0">
              <a:latin typeface="+mn-ea"/>
            </a:endParaRPr>
          </a:p>
          <a:p>
            <a:pPr>
              <a:lnSpc>
                <a:spcPct val="150000"/>
              </a:lnSpc>
            </a:pPr>
            <a:r>
              <a:rPr lang="ja-JP" altLang="en-US" sz="2700" dirty="0">
                <a:latin typeface="+mn-ea"/>
              </a:rPr>
              <a:t>　・胸がふくらむ。</a:t>
            </a:r>
            <a:endParaRPr lang="en-US" altLang="ja-JP" sz="2700" dirty="0">
              <a:latin typeface="+mn-ea"/>
            </a:endParaRPr>
          </a:p>
          <a:p>
            <a:pPr>
              <a:lnSpc>
                <a:spcPct val="150000"/>
              </a:lnSpc>
            </a:pPr>
            <a:r>
              <a:rPr lang="ja-JP" altLang="en-US" sz="2700" dirty="0">
                <a:latin typeface="+mn-ea"/>
              </a:rPr>
              <a:t>　・わき毛、性毛が生えてくる。</a:t>
            </a:r>
            <a:endParaRPr lang="en-US" altLang="ja-JP" sz="2700" dirty="0">
              <a:latin typeface="+mn-ea"/>
            </a:endParaRPr>
          </a:p>
          <a:p>
            <a:pPr>
              <a:lnSpc>
                <a:spcPct val="150000"/>
              </a:lnSpc>
            </a:pPr>
            <a:r>
              <a:rPr lang="ja-JP" altLang="en-US" sz="2700" dirty="0">
                <a:latin typeface="+mn-ea"/>
              </a:rPr>
              <a:t>　・</a:t>
            </a:r>
            <a:r>
              <a:rPr lang="ja-JP" altLang="en-US" sz="2700" dirty="0">
                <a:solidFill>
                  <a:srgbClr val="FF0000"/>
                </a:solidFill>
                <a:latin typeface="+mn-ea"/>
              </a:rPr>
              <a:t>月経</a:t>
            </a:r>
            <a:r>
              <a:rPr lang="ja-JP" altLang="en-US" sz="2700" dirty="0">
                <a:latin typeface="+mn-ea"/>
              </a:rPr>
              <a:t>が始まる。</a:t>
            </a:r>
            <a:endParaRPr lang="en-US" altLang="ja-JP" sz="2700" dirty="0">
              <a:latin typeface="+mn-ea"/>
            </a:endParaRPr>
          </a:p>
        </p:txBody>
      </p:sp>
      <p:sp>
        <p:nvSpPr>
          <p:cNvPr id="10" name="Rectangle 4"/>
          <p:cNvSpPr>
            <a:spLocks noGrp="1" noChangeArrowheads="1"/>
          </p:cNvSpPr>
          <p:nvPr>
            <p:ph type="title"/>
          </p:nvPr>
        </p:nvSpPr>
        <p:spPr>
          <a:xfrm>
            <a:off x="2581569" y="379598"/>
            <a:ext cx="6864204" cy="708235"/>
          </a:xfrm>
        </p:spPr>
        <p:txBody>
          <a:bodyPr>
            <a:noAutofit/>
          </a:bodyPr>
          <a:lstStyle/>
          <a:p>
            <a:pPr algn="ctr" eaLnBrk="1" hangingPunct="1"/>
            <a:r>
              <a:rPr lang="ja-JP" altLang="en-US" sz="3400" dirty="0">
                <a:latin typeface="+mn-ea"/>
                <a:ea typeface="+mn-ea"/>
              </a:rPr>
              <a:t>女の子の体の変化（二次性徴）</a:t>
            </a:r>
          </a:p>
        </p:txBody>
      </p:sp>
      <p:pic>
        <p:nvPicPr>
          <p:cNvPr id="9" name="図 8"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44986" y="1734207"/>
            <a:ext cx="1705746" cy="4440052"/>
          </a:xfrm>
          <a:prstGeom prst="rect">
            <a:avLst/>
          </a:prstGeom>
        </p:spPr>
      </p:pic>
      <p:sp>
        <p:nvSpPr>
          <p:cNvPr id="11" name="AutoShape 11"/>
          <p:cNvSpPr>
            <a:spLocks noChangeArrowheads="1"/>
          </p:cNvSpPr>
          <p:nvPr/>
        </p:nvSpPr>
        <p:spPr bwMode="auto">
          <a:xfrm>
            <a:off x="5770906" y="4324245"/>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02385" y="2907895"/>
            <a:ext cx="1255247" cy="3266364"/>
          </a:xfrm>
          <a:prstGeom prst="rect">
            <a:avLst/>
          </a:prstGeom>
        </p:spPr>
      </p:pic>
    </p:spTree>
    <p:extLst>
      <p:ext uri="{BB962C8B-B14F-4D97-AF65-F5344CB8AC3E}">
        <p14:creationId xmlns:p14="http://schemas.microsoft.com/office/powerpoint/2010/main" val="18781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5" y="1065743"/>
            <a:ext cx="3887833" cy="724988"/>
          </a:xfrm>
        </p:spPr>
        <p:txBody>
          <a:bodyPr>
            <a:normAutofit/>
          </a:bodyPr>
          <a:lstStyle/>
          <a:p>
            <a:r>
              <a:rPr lang="ja-JP" altLang="en-US" sz="3000" dirty="0"/>
              <a:t>（中学校　１学年）</a:t>
            </a:r>
            <a:endParaRPr kumimoji="1" lang="ja-JP" altLang="en-US" dirty="0"/>
          </a:p>
        </p:txBody>
      </p:sp>
      <p:sp>
        <p:nvSpPr>
          <p:cNvPr id="4" name="タイトル 1"/>
          <p:cNvSpPr txBox="1">
            <a:spLocks/>
          </p:cNvSpPr>
          <p:nvPr/>
        </p:nvSpPr>
        <p:spPr>
          <a:xfrm>
            <a:off x="4242564" y="2070548"/>
            <a:ext cx="3835396" cy="151903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766">
              <a:lnSpc>
                <a:spcPct val="150000"/>
              </a:lnSpc>
              <a:defRPr/>
            </a:pPr>
            <a:r>
              <a:rPr lang="ja-JP" altLang="en-US" sz="3300" dirty="0">
                <a:solidFill>
                  <a:prstClr val="black"/>
                </a:solidFill>
                <a:latin typeface="+mn-ea"/>
                <a:ea typeface="+mn-ea"/>
              </a:rPr>
              <a:t>受精と妊娠</a:t>
            </a:r>
            <a:endParaRPr lang="en-US" altLang="ja-JP" sz="3300" dirty="0">
              <a:solidFill>
                <a:prstClr val="black"/>
              </a:solidFill>
              <a:latin typeface="+mn-ea"/>
              <a:ea typeface="+mn-ea"/>
            </a:endParaRPr>
          </a:p>
          <a:p>
            <a:pPr algn="ctr" defTabSz="685766">
              <a:lnSpc>
                <a:spcPct val="150000"/>
              </a:lnSpc>
              <a:defRPr/>
            </a:pPr>
            <a:r>
              <a:rPr lang="ja-JP" altLang="en-US" sz="3300" dirty="0">
                <a:solidFill>
                  <a:prstClr val="black"/>
                </a:solidFill>
                <a:latin typeface="+mn-ea"/>
                <a:ea typeface="+mn-ea"/>
              </a:rPr>
              <a:t>～生命の誕生～</a:t>
            </a:r>
          </a:p>
        </p:txBody>
      </p:sp>
      <p:sp>
        <p:nvSpPr>
          <p:cNvPr id="7" name="タイトル 1"/>
          <p:cNvSpPr txBox="1">
            <a:spLocks/>
          </p:cNvSpPr>
          <p:nvPr/>
        </p:nvSpPr>
        <p:spPr>
          <a:xfrm>
            <a:off x="2880325" y="5635681"/>
            <a:ext cx="7705294" cy="1175023"/>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400" dirty="0">
                <a:solidFill>
                  <a:prstClr val="black"/>
                </a:solidFill>
                <a:latin typeface="游ゴシック Light" panose="020F0302020204030204"/>
                <a:ea typeface="游ゴシック Light" panose="020B0300000000000000" pitchFamily="50" charset="-128"/>
              </a:rPr>
              <a:t>参考資料：</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性教育　実践のための資料集</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元高知県公立学校養護教諭　松田さよ子氏編集　</a:t>
            </a:r>
            <a:endParaRPr lang="en-US" altLang="ja-JP" sz="1400" dirty="0">
              <a:solidFill>
                <a:prstClr val="black"/>
              </a:solidFill>
              <a:latin typeface="游ゴシック Light" panose="020F0302020204030204"/>
              <a:ea typeface="游ゴシック Light" panose="020B0300000000000000" pitchFamily="50" charset="-128"/>
            </a:endParaRPr>
          </a:p>
          <a:p>
            <a:pPr defTabSz="685766">
              <a:lnSpc>
                <a:spcPct val="150000"/>
              </a:lnSpc>
              <a:defRPr/>
            </a:pPr>
            <a:r>
              <a:rPr lang="ja-JP" altLang="en-US" sz="1400" dirty="0">
                <a:solidFill>
                  <a:prstClr val="black"/>
                </a:solidFill>
                <a:latin typeface="游ゴシック Light" panose="020F0302020204030204"/>
                <a:ea typeface="游ゴシック Light" panose="020B0300000000000000" pitchFamily="50" charset="-128"/>
              </a:rPr>
              <a:t>　　　　　</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思春期ハンドブック</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高知県健康政策部健康対策課</a:t>
            </a:r>
            <a:endParaRPr lang="en-US" altLang="ja-JP" sz="1400" dirty="0">
              <a:solidFill>
                <a:prstClr val="black"/>
              </a:solidFill>
              <a:latin typeface="游ゴシック Light" panose="020F0302020204030204"/>
              <a:ea typeface="游ゴシック Light" panose="020B0300000000000000" pitchFamily="50" charset="-128"/>
            </a:endParaRPr>
          </a:p>
          <a:p>
            <a:pPr defTabSz="685766">
              <a:lnSpc>
                <a:spcPct val="150000"/>
              </a:lnSpc>
              <a:defRPr/>
            </a:pPr>
            <a:r>
              <a:rPr lang="ja-JP" altLang="en-US" sz="1400" dirty="0">
                <a:solidFill>
                  <a:prstClr val="black"/>
                </a:solidFill>
                <a:latin typeface="游ゴシック Light" panose="020F0302020204030204"/>
                <a:ea typeface="游ゴシック Light" panose="020B0300000000000000" pitchFamily="50" charset="-128"/>
              </a:rPr>
              <a:t>　　　　　</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性教育スライド</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公益社団法人　日本産婦人科医会</a:t>
            </a:r>
            <a:endParaRPr lang="en-US" altLang="ja-JP" sz="1400" dirty="0">
              <a:solidFill>
                <a:prstClr val="black"/>
              </a:solidFill>
              <a:latin typeface="游ゴシック Light" panose="020F0302020204030204"/>
              <a:ea typeface="游ゴシック Light" panose="020B0300000000000000" pitchFamily="50" charset="-128"/>
            </a:endParaRPr>
          </a:p>
        </p:txBody>
      </p:sp>
      <p:sp>
        <p:nvSpPr>
          <p:cNvPr id="6" name="タイトル 1"/>
          <p:cNvSpPr txBox="1">
            <a:spLocks/>
          </p:cNvSpPr>
          <p:nvPr/>
        </p:nvSpPr>
        <p:spPr>
          <a:xfrm>
            <a:off x="2028499" y="316471"/>
            <a:ext cx="2475877"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（中）資料３</a:t>
            </a:r>
          </a:p>
        </p:txBody>
      </p:sp>
      <p:sp>
        <p:nvSpPr>
          <p:cNvPr id="8" name="タイトル 1"/>
          <p:cNvSpPr txBox="1">
            <a:spLocks/>
          </p:cNvSpPr>
          <p:nvPr/>
        </p:nvSpPr>
        <p:spPr>
          <a:xfrm>
            <a:off x="2046504" y="3836830"/>
            <a:ext cx="8227517"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3000"/>
              </a:lnSpc>
            </a:pPr>
            <a:r>
              <a:rPr lang="ja-JP" altLang="en-US" sz="1800" dirty="0"/>
              <a:t>　　</a:t>
            </a:r>
            <a:r>
              <a:rPr lang="ja-JP" altLang="ja-JP" sz="1800" dirty="0"/>
              <a:t>受精・妊娠と胎児の発育・出産について、科学的に理解できるようにするとともに、</a:t>
            </a:r>
            <a:endParaRPr lang="en-US" altLang="ja-JP" sz="1800" dirty="0"/>
          </a:p>
          <a:p>
            <a:pPr>
              <a:lnSpc>
                <a:spcPts val="3000"/>
              </a:lnSpc>
            </a:pPr>
            <a:r>
              <a:rPr lang="en-US" altLang="ja-JP" sz="1800" dirty="0"/>
              <a:t> </a:t>
            </a:r>
            <a:r>
              <a:rPr lang="ja-JP" altLang="ja-JP" sz="1800" dirty="0"/>
              <a:t>自分の命も守り育まれてきたかけがえのない存在であることを考えることができる</a:t>
            </a:r>
            <a:r>
              <a:rPr lang="ja-JP" altLang="en-US" sz="1800" dirty="0"/>
              <a:t>　</a:t>
            </a:r>
            <a:endParaRPr lang="en-US" altLang="ja-JP" sz="1800" dirty="0"/>
          </a:p>
          <a:p>
            <a:pPr>
              <a:lnSpc>
                <a:spcPts val="3000"/>
              </a:lnSpc>
            </a:pPr>
            <a:r>
              <a:rPr lang="en-US" altLang="ja-JP" sz="1800" dirty="0"/>
              <a:t> </a:t>
            </a:r>
            <a:r>
              <a:rPr lang="ja-JP" altLang="ja-JP" sz="1800" dirty="0"/>
              <a:t>ようにする。</a:t>
            </a:r>
            <a:r>
              <a:rPr lang="ja-JP" altLang="en-US" sz="1800" dirty="0"/>
              <a:t>　</a:t>
            </a:r>
          </a:p>
        </p:txBody>
      </p:sp>
    </p:spTree>
    <p:extLst>
      <p:ext uri="{BB962C8B-B14F-4D97-AF65-F5344CB8AC3E}">
        <p14:creationId xmlns:p14="http://schemas.microsoft.com/office/powerpoint/2010/main" val="18698484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2864069" y="2433023"/>
            <a:ext cx="6525465" cy="1835944"/>
          </a:xfrm>
          <a:solidFill>
            <a:srgbClr val="D5FFFF"/>
          </a:solidFill>
        </p:spPr>
        <p:txBody>
          <a:bodyPr anchor="ctr" anchorCtr="0">
            <a:noAutofit/>
          </a:bodyPr>
          <a:lstStyle/>
          <a:p>
            <a:pPr algn="l" eaLnBrk="1" hangingPunct="1">
              <a:lnSpc>
                <a:spcPct val="150000"/>
              </a:lnSpc>
            </a:pPr>
            <a:r>
              <a:rPr lang="ja-JP" altLang="en-US" sz="3600" dirty="0">
                <a:latin typeface="ＭＳ Ｐゴシック" panose="020B0600070205080204" pitchFamily="50" charset="-128"/>
                <a:ea typeface="ＭＳ Ｐゴシック" panose="020B0600070205080204" pitchFamily="50" charset="-128"/>
              </a:rPr>
              <a:t>　出産予定日は、何をもとにして</a:t>
            </a:r>
            <a:r>
              <a:rPr lang="en-US" altLang="ja-JP" sz="3600" dirty="0">
                <a:latin typeface="ＭＳ Ｐゴシック" panose="020B0600070205080204" pitchFamily="50" charset="-128"/>
                <a:ea typeface="ＭＳ Ｐゴシック" panose="020B0600070205080204" pitchFamily="50" charset="-128"/>
              </a:rPr>
              <a:t/>
            </a:r>
            <a:br>
              <a:rPr lang="en-US" altLang="ja-JP" sz="3600" dirty="0">
                <a:latin typeface="ＭＳ Ｐゴシック" panose="020B0600070205080204" pitchFamily="50" charset="-128"/>
                <a:ea typeface="ＭＳ Ｐゴシック" panose="020B0600070205080204" pitchFamily="50" charset="-128"/>
              </a:rPr>
            </a:br>
            <a:r>
              <a:rPr lang="ja-JP" altLang="en-US" sz="3600" dirty="0">
                <a:latin typeface="ＭＳ Ｐゴシック" panose="020B0600070205080204" pitchFamily="50" charset="-128"/>
                <a:ea typeface="ＭＳ Ｐゴシック" panose="020B0600070205080204" pitchFamily="50" charset="-128"/>
              </a:rPr>
              <a:t>　決めるのだろうか</a:t>
            </a:r>
            <a:endParaRPr lang="ja-JP" altLang="en-US" sz="3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16668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730746" y="474435"/>
            <a:ext cx="6695613" cy="1344215"/>
          </a:xfrm>
          <a:solidFill>
            <a:srgbClr val="FFFFCC"/>
          </a:solidFill>
        </p:spPr>
        <p:txBody>
          <a:bodyPr vert="horz" lIns="216000" tIns="45720" rIns="135000" bIns="45720" rtlCol="0" anchor="ctr">
            <a:noAutofit/>
          </a:bodyPr>
          <a:lstStyle/>
          <a:p>
            <a:pPr algn="l" eaLnBrk="1" hangingPunct="1">
              <a:lnSpc>
                <a:spcPct val="100000"/>
              </a:lnSpc>
              <a:defRPr/>
            </a:pPr>
            <a:r>
              <a:rPr lang="ja-JP" altLang="en-US" sz="3000" dirty="0">
                <a:latin typeface="ＭＳ Ｐゴシック" panose="020B0600070205080204" pitchFamily="50" charset="-128"/>
                <a:ea typeface="ＭＳ Ｐゴシック" panose="020B0600070205080204" pitchFamily="50" charset="-128"/>
              </a:rPr>
              <a:t>出産予定日は、</a:t>
            </a:r>
            <a:r>
              <a:rPr lang="en-US" altLang="ja-JP" sz="3000" dirty="0">
                <a:latin typeface="ＭＳ Ｐゴシック" panose="020B0600070205080204" pitchFamily="50" charset="-128"/>
                <a:ea typeface="ＭＳ Ｐゴシック" panose="020B0600070205080204" pitchFamily="50" charset="-128"/>
              </a:rPr>
              <a:t/>
            </a:r>
            <a:br>
              <a:rPr lang="en-US" altLang="ja-JP" sz="3000" dirty="0">
                <a:latin typeface="ＭＳ Ｐゴシック" panose="020B0600070205080204" pitchFamily="50" charset="-128"/>
                <a:ea typeface="ＭＳ Ｐゴシック" panose="020B0600070205080204" pitchFamily="50" charset="-128"/>
              </a:rPr>
            </a:br>
            <a:r>
              <a:rPr lang="ja-JP" altLang="en-US" sz="3000" dirty="0">
                <a:latin typeface="ＭＳ Ｐゴシック" panose="020B0600070205080204" pitchFamily="50" charset="-128"/>
                <a:ea typeface="ＭＳ Ｐゴシック" panose="020B0600070205080204" pitchFamily="50" charset="-128"/>
              </a:rPr>
              <a:t>女性の</a:t>
            </a:r>
            <a:r>
              <a:rPr lang="ja-JP" altLang="en-US" sz="3000" u="sng" dirty="0">
                <a:solidFill>
                  <a:srgbClr val="FF6600"/>
                </a:solidFill>
                <a:latin typeface="ＭＳ Ｐゴシック" panose="020B0600070205080204" pitchFamily="50" charset="-128"/>
                <a:ea typeface="ＭＳ Ｐゴシック" panose="020B0600070205080204" pitchFamily="50" charset="-128"/>
              </a:rPr>
              <a:t>月経（生理）の日</a:t>
            </a:r>
            <a:r>
              <a:rPr lang="ja-JP" altLang="en-US" sz="3000" dirty="0">
                <a:latin typeface="ＭＳ Ｐゴシック" panose="020B0600070205080204" pitchFamily="50" charset="-128"/>
                <a:ea typeface="ＭＳ Ｐゴシック" panose="020B0600070205080204" pitchFamily="50" charset="-128"/>
              </a:rPr>
              <a:t>をもとに決める</a:t>
            </a:r>
          </a:p>
        </p:txBody>
      </p:sp>
      <p:sp>
        <p:nvSpPr>
          <p:cNvPr id="4099" name="Rectangle 3"/>
          <p:cNvSpPr>
            <a:spLocks noGrp="1" noChangeArrowheads="1"/>
          </p:cNvSpPr>
          <p:nvPr>
            <p:ph idx="1"/>
          </p:nvPr>
        </p:nvSpPr>
        <p:spPr>
          <a:xfrm>
            <a:off x="2248498" y="2250832"/>
            <a:ext cx="7734896" cy="2602522"/>
          </a:xfrm>
        </p:spPr>
        <p:txBody>
          <a:bodyPr>
            <a:noAutofit/>
          </a:bodyPr>
          <a:lstStyle/>
          <a:p>
            <a:pPr>
              <a:lnSpc>
                <a:spcPts val="3900"/>
              </a:lnSpc>
              <a:buNone/>
              <a:defRPr/>
            </a:pPr>
            <a:r>
              <a:rPr lang="en-US" altLang="ja-JP" sz="2600" dirty="0">
                <a:latin typeface="+mn-ea"/>
              </a:rPr>
              <a:t>※</a:t>
            </a:r>
            <a:r>
              <a:rPr lang="ja-JP" altLang="en-US" sz="2600" dirty="0">
                <a:solidFill>
                  <a:srgbClr val="FF0000"/>
                </a:solidFill>
                <a:latin typeface="+mn-ea"/>
              </a:rPr>
              <a:t>妊娠する前の最後の月経（生理）が始まった日から数えて</a:t>
            </a:r>
            <a:r>
              <a:rPr lang="ja-JP" altLang="en-US" sz="2600" dirty="0">
                <a:latin typeface="+mn-ea"/>
              </a:rPr>
              <a:t>、「</a:t>
            </a:r>
            <a:r>
              <a:rPr lang="ja-JP" altLang="en-US" sz="2600" dirty="0">
                <a:solidFill>
                  <a:srgbClr val="FF0000"/>
                </a:solidFill>
                <a:latin typeface="+mn-ea"/>
              </a:rPr>
              <a:t>２８０日目</a:t>
            </a:r>
            <a:r>
              <a:rPr lang="ja-JP" altLang="en-US" sz="2600" dirty="0">
                <a:latin typeface="+mn-ea"/>
              </a:rPr>
              <a:t>」が出産予定日</a:t>
            </a:r>
          </a:p>
          <a:p>
            <a:pPr>
              <a:lnSpc>
                <a:spcPts val="1500"/>
              </a:lnSpc>
              <a:buNone/>
              <a:defRPr/>
            </a:pPr>
            <a:r>
              <a:rPr lang="ja-JP" altLang="en-US" dirty="0">
                <a:latin typeface="+mn-ea"/>
              </a:rPr>
              <a:t>　</a:t>
            </a:r>
          </a:p>
          <a:p>
            <a:pPr>
              <a:lnSpc>
                <a:spcPts val="3900"/>
              </a:lnSpc>
              <a:buNone/>
              <a:defRPr/>
            </a:pPr>
            <a:r>
              <a:rPr lang="en-US" altLang="ja-JP" sz="2600" dirty="0">
                <a:latin typeface="+mn-ea"/>
              </a:rPr>
              <a:t>※</a:t>
            </a:r>
            <a:r>
              <a:rPr lang="ja-JP" altLang="en-US" sz="2600" dirty="0">
                <a:latin typeface="+mn-ea"/>
              </a:rPr>
              <a:t>赤ちゃんは、妊娠１０ヶ月（２８</a:t>
            </a:r>
            <a:r>
              <a:rPr lang="en-US" altLang="ja-JP" sz="2600" dirty="0">
                <a:latin typeface="+mn-ea"/>
              </a:rPr>
              <a:t>×</a:t>
            </a:r>
            <a:r>
              <a:rPr lang="ja-JP" altLang="en-US" sz="2600" dirty="0">
                <a:latin typeface="+mn-ea"/>
              </a:rPr>
              <a:t>１０＝２８０日）</a:t>
            </a:r>
            <a:r>
              <a:rPr lang="ja-JP" altLang="en-US" sz="2600" dirty="0" smtClean="0">
                <a:latin typeface="+mn-ea"/>
              </a:rPr>
              <a:t>で　　生まれる</a:t>
            </a:r>
            <a:r>
              <a:rPr lang="ja-JP" altLang="en-US" sz="2600" dirty="0">
                <a:latin typeface="+mn-ea"/>
              </a:rPr>
              <a:t>。</a:t>
            </a:r>
            <a:r>
              <a:rPr lang="ja-JP" altLang="en-US" sz="2400" dirty="0">
                <a:latin typeface="+mn-ea"/>
              </a:rPr>
              <a:t>（妊娠の１ヶ月は２８日で数える。）</a:t>
            </a:r>
            <a:endParaRPr lang="ja-JP" altLang="en-US" dirty="0">
              <a:latin typeface="+mn-ea"/>
            </a:endParaRPr>
          </a:p>
          <a:p>
            <a:pPr eaLnBrk="1" hangingPunct="1">
              <a:lnSpc>
                <a:spcPct val="90000"/>
              </a:lnSpc>
              <a:buFontTx/>
              <a:buNone/>
              <a:defRPr/>
            </a:pPr>
            <a:endParaRPr lang="en-US" altLang="ja-JP" dirty="0">
              <a:latin typeface="+mn-ea"/>
            </a:endParaRPr>
          </a:p>
        </p:txBody>
      </p:sp>
      <p:sp>
        <p:nvSpPr>
          <p:cNvPr id="4" name="Rectangle 2"/>
          <p:cNvSpPr txBox="1">
            <a:spLocks noChangeArrowheads="1"/>
          </p:cNvSpPr>
          <p:nvPr/>
        </p:nvSpPr>
        <p:spPr>
          <a:xfrm>
            <a:off x="2248498" y="5208421"/>
            <a:ext cx="7809008" cy="1223389"/>
          </a:xfrm>
          <a:prstGeom prst="rect">
            <a:avLst/>
          </a:prstGeom>
          <a:solidFill>
            <a:srgbClr val="FFFFB9"/>
          </a:solidFill>
        </p:spPr>
        <p:txBody>
          <a:bodyPr vert="horz" lIns="216000" tIns="45720" rIns="13500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defRPr/>
            </a:pPr>
            <a:r>
              <a:rPr lang="ja-JP" altLang="en-US" sz="3000" dirty="0">
                <a:latin typeface="ＭＳ Ｐゴシック" panose="020B0600070205080204" pitchFamily="50" charset="-128"/>
                <a:ea typeface="ＭＳ Ｐゴシック" panose="020B0600070205080204" pitchFamily="50" charset="-128"/>
              </a:rPr>
              <a:t>妊娠の様子を知るために、</a:t>
            </a:r>
            <a:r>
              <a:rPr lang="ja-JP" altLang="en-US" sz="3000" dirty="0">
                <a:solidFill>
                  <a:srgbClr val="FF0000"/>
                </a:solidFill>
                <a:latin typeface="ＭＳ Ｐゴシック" panose="020B0600070205080204" pitchFamily="50" charset="-128"/>
                <a:ea typeface="ＭＳ Ｐゴシック" panose="020B0600070205080204" pitchFamily="50" charset="-128"/>
              </a:rPr>
              <a:t>普段から月経周期や月経の様子を把握しておくことが大変重要</a:t>
            </a:r>
          </a:p>
        </p:txBody>
      </p:sp>
    </p:spTree>
    <p:extLst>
      <p:ext uri="{BB962C8B-B14F-4D97-AF65-F5344CB8AC3E}">
        <p14:creationId xmlns:p14="http://schemas.microsoft.com/office/powerpoint/2010/main" val="15141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 name="図 71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005" y="-265795"/>
            <a:ext cx="9642108" cy="7088625"/>
          </a:xfrm>
          <a:prstGeom prst="rect">
            <a:avLst/>
          </a:prstGeom>
        </p:spPr>
      </p:pic>
      <p:sp>
        <p:nvSpPr>
          <p:cNvPr id="7177" name="Line 21"/>
          <p:cNvSpPr>
            <a:spLocks noChangeShapeType="1"/>
          </p:cNvSpPr>
          <p:nvPr/>
        </p:nvSpPr>
        <p:spPr bwMode="auto">
          <a:xfrm>
            <a:off x="5880497" y="504944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51"/>
          </a:p>
        </p:txBody>
      </p:sp>
      <p:sp>
        <p:nvSpPr>
          <p:cNvPr id="7178" name="Line 22"/>
          <p:cNvSpPr>
            <a:spLocks noChangeShapeType="1"/>
          </p:cNvSpPr>
          <p:nvPr/>
        </p:nvSpPr>
        <p:spPr bwMode="auto">
          <a:xfrm>
            <a:off x="6042423" y="504944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51"/>
          </a:p>
        </p:txBody>
      </p:sp>
      <p:sp>
        <p:nvSpPr>
          <p:cNvPr id="13" name="Text Box 4"/>
          <p:cNvSpPr txBox="1">
            <a:spLocks noChangeArrowheads="1"/>
          </p:cNvSpPr>
          <p:nvPr/>
        </p:nvSpPr>
        <p:spPr bwMode="auto">
          <a:xfrm>
            <a:off x="8179009" y="6518716"/>
            <a:ext cx="2158583" cy="21929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0" lang="ja-JP" altLang="en-US" sz="825" dirty="0">
                <a:solidFill>
                  <a:prstClr val="black"/>
                </a:solidFill>
                <a:latin typeface="Arial" panose="020B0604020202020204" pitchFamily="34" charset="0"/>
                <a:ea typeface="ＭＳ Ｐゴシック" panose="020B0600070205080204" pitchFamily="50" charset="-128"/>
              </a:rPr>
              <a:t>出典：日本産婦人科医会　「性教育スライド」</a:t>
            </a:r>
          </a:p>
        </p:txBody>
      </p:sp>
      <p:sp>
        <p:nvSpPr>
          <p:cNvPr id="28" name="Rectangle 25"/>
          <p:cNvSpPr>
            <a:spLocks noChangeArrowheads="1"/>
          </p:cNvSpPr>
          <p:nvPr/>
        </p:nvSpPr>
        <p:spPr bwMode="auto">
          <a:xfrm>
            <a:off x="2090107" y="248287"/>
            <a:ext cx="2633105" cy="813977"/>
          </a:xfrm>
          <a:prstGeom prst="rect">
            <a:avLst/>
          </a:prstGeom>
          <a:no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b="0" dirty="0">
                <a:latin typeface="ＭＳ Ｐゴシック" panose="020B0600070205080204" pitchFamily="50" charset="-128"/>
                <a:ea typeface="ＭＳ Ｐゴシック" panose="020B0600070205080204" pitchFamily="50" charset="-128"/>
              </a:rPr>
              <a:t>妊娠のしくみ</a:t>
            </a:r>
            <a:endParaRPr lang="en-US" altLang="ja-JP" b="0" dirty="0">
              <a:latin typeface="ＭＳ Ｐゴシック" panose="020B0600070205080204" pitchFamily="50" charset="-128"/>
              <a:ea typeface="ＭＳ Ｐゴシック" panose="020B0600070205080204" pitchFamily="50" charset="-128"/>
            </a:endParaRPr>
          </a:p>
        </p:txBody>
      </p:sp>
      <p:sp>
        <p:nvSpPr>
          <p:cNvPr id="46" name="Rectangle 25"/>
          <p:cNvSpPr>
            <a:spLocks noChangeArrowheads="1"/>
          </p:cNvSpPr>
          <p:nvPr/>
        </p:nvSpPr>
        <p:spPr bwMode="auto">
          <a:xfrm>
            <a:off x="9311933" y="214156"/>
            <a:ext cx="902813" cy="616638"/>
          </a:xfrm>
          <a:prstGeom prst="rect">
            <a:avLst/>
          </a:prstGeom>
          <a:solidFill>
            <a:srgbClr val="FFFF99"/>
          </a:solidFill>
          <a:ln w="9525" algn="ctr">
            <a:solidFill>
              <a:srgbClr val="FF0000"/>
            </a:solidFill>
            <a:miter lim="800000"/>
            <a:headEnd/>
            <a:tailEnd/>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buFontTx/>
              <a:buNone/>
            </a:pPr>
            <a:r>
              <a:rPr lang="ja-JP" altLang="en-US" sz="2800" b="0" dirty="0">
                <a:latin typeface="ＭＳ Ｐゴシック" panose="020B0600070205080204" pitchFamily="50" charset="-128"/>
                <a:ea typeface="ＭＳ Ｐゴシック" panose="020B0600070205080204" pitchFamily="50" charset="-128"/>
              </a:rPr>
              <a:t>受精</a:t>
            </a:r>
          </a:p>
        </p:txBody>
      </p:sp>
      <p:sp>
        <p:nvSpPr>
          <p:cNvPr id="48" name="Rectangle 25"/>
          <p:cNvSpPr>
            <a:spLocks noChangeArrowheads="1"/>
          </p:cNvSpPr>
          <p:nvPr/>
        </p:nvSpPr>
        <p:spPr bwMode="auto">
          <a:xfrm>
            <a:off x="8323221" y="4260941"/>
            <a:ext cx="532881" cy="539378"/>
          </a:xfrm>
          <a:prstGeom prst="rect">
            <a:avLst/>
          </a:prstGeom>
          <a:no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buFontTx/>
              <a:buNone/>
            </a:pPr>
            <a:r>
              <a:rPr lang="ja-JP" altLang="en-US" sz="2400" b="0" dirty="0">
                <a:latin typeface="+mj-ea"/>
                <a:ea typeface="+mj-ea"/>
              </a:rPr>
              <a:t>① </a:t>
            </a:r>
            <a:endParaRPr lang="ja-JP" altLang="en-US" sz="2400" dirty="0">
              <a:latin typeface="+mj-ea"/>
              <a:ea typeface="+mj-ea"/>
            </a:endParaRPr>
          </a:p>
        </p:txBody>
      </p:sp>
      <p:sp>
        <p:nvSpPr>
          <p:cNvPr id="49" name="Rectangle 25"/>
          <p:cNvSpPr>
            <a:spLocks noChangeArrowheads="1"/>
          </p:cNvSpPr>
          <p:nvPr/>
        </p:nvSpPr>
        <p:spPr bwMode="auto">
          <a:xfrm>
            <a:off x="5112831" y="5985484"/>
            <a:ext cx="4350891" cy="791159"/>
          </a:xfrm>
          <a:prstGeom prst="rect">
            <a:avLst/>
          </a:prstGeom>
          <a:no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2200" b="0" dirty="0">
                <a:latin typeface="+mn-ea"/>
                <a:ea typeface="+mn-ea"/>
              </a:rPr>
              <a:t>② 精子が膣から入り、子宮を通って</a:t>
            </a:r>
            <a:endParaRPr lang="en-US" altLang="ja-JP" sz="2200" b="0" dirty="0">
              <a:latin typeface="+mn-ea"/>
              <a:ea typeface="+mn-ea"/>
            </a:endParaRPr>
          </a:p>
          <a:p>
            <a:pPr eaLnBrk="1" hangingPunct="1">
              <a:buFontTx/>
              <a:buNone/>
            </a:pPr>
            <a:r>
              <a:rPr lang="ja-JP" altLang="en-US" sz="2200" b="0" dirty="0">
                <a:latin typeface="+mn-ea"/>
                <a:ea typeface="+mn-ea"/>
              </a:rPr>
              <a:t>　  卵管へのぼっていく</a:t>
            </a:r>
          </a:p>
        </p:txBody>
      </p:sp>
      <p:sp>
        <p:nvSpPr>
          <p:cNvPr id="50" name="Rectangle 25"/>
          <p:cNvSpPr>
            <a:spLocks noChangeArrowheads="1"/>
          </p:cNvSpPr>
          <p:nvPr/>
        </p:nvSpPr>
        <p:spPr bwMode="auto">
          <a:xfrm>
            <a:off x="8726265" y="875511"/>
            <a:ext cx="1876095" cy="746465"/>
          </a:xfrm>
          <a:prstGeom prst="rect">
            <a:avLst/>
          </a:prstGeom>
          <a:no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2200" b="0" dirty="0">
                <a:latin typeface="+mj-ea"/>
                <a:ea typeface="+mj-ea"/>
              </a:rPr>
              <a:t>③ 精子と卵子</a:t>
            </a:r>
            <a:endParaRPr lang="en-US" altLang="ja-JP" sz="2200" b="0" dirty="0">
              <a:latin typeface="+mj-ea"/>
              <a:ea typeface="+mj-ea"/>
            </a:endParaRPr>
          </a:p>
          <a:p>
            <a:pPr eaLnBrk="1" hangingPunct="1">
              <a:buFontTx/>
              <a:buNone/>
            </a:pPr>
            <a:r>
              <a:rPr lang="ja-JP" altLang="en-US" sz="2200" b="0" dirty="0">
                <a:latin typeface="+mj-ea"/>
                <a:ea typeface="+mj-ea"/>
              </a:rPr>
              <a:t>　 が出会う</a:t>
            </a:r>
            <a:endParaRPr lang="en-US" altLang="ja-JP" sz="2200" b="0" dirty="0">
              <a:latin typeface="+mj-ea"/>
              <a:ea typeface="+mj-ea"/>
            </a:endParaRPr>
          </a:p>
        </p:txBody>
      </p:sp>
      <p:sp>
        <p:nvSpPr>
          <p:cNvPr id="52" name="Rectangle 25"/>
          <p:cNvSpPr>
            <a:spLocks noChangeArrowheads="1"/>
          </p:cNvSpPr>
          <p:nvPr/>
        </p:nvSpPr>
        <p:spPr bwMode="auto">
          <a:xfrm>
            <a:off x="5845457" y="5115154"/>
            <a:ext cx="1076206" cy="497748"/>
          </a:xfrm>
          <a:prstGeom prst="rect">
            <a:avLst/>
          </a:prstGeom>
          <a:solidFill>
            <a:srgbClr val="FFFF99"/>
          </a:solidFill>
          <a:ln w="9525" algn="ctr">
            <a:solidFill>
              <a:srgbClr val="FF0000"/>
            </a:solidFill>
            <a:miter lim="800000"/>
            <a:headEnd/>
            <a:tailEnd/>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buFontTx/>
              <a:buNone/>
            </a:pPr>
            <a:r>
              <a:rPr lang="ja-JP" altLang="en-US" sz="2800" b="0" dirty="0">
                <a:latin typeface="ＭＳ Ｐゴシック" panose="020B0600070205080204" pitchFamily="50" charset="-128"/>
                <a:ea typeface="ＭＳ Ｐゴシック" panose="020B0600070205080204" pitchFamily="50" charset="-128"/>
              </a:rPr>
              <a:t>着床</a:t>
            </a:r>
          </a:p>
        </p:txBody>
      </p:sp>
      <p:sp>
        <p:nvSpPr>
          <p:cNvPr id="53" name="Rectangle 25"/>
          <p:cNvSpPr>
            <a:spLocks noChangeArrowheads="1"/>
          </p:cNvSpPr>
          <p:nvPr/>
        </p:nvSpPr>
        <p:spPr bwMode="auto">
          <a:xfrm>
            <a:off x="5321934" y="323883"/>
            <a:ext cx="3325393" cy="835474"/>
          </a:xfrm>
          <a:prstGeom prst="rect">
            <a:avLst/>
          </a:prstGeom>
          <a:no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2200" b="0" dirty="0">
                <a:latin typeface="+mj-ea"/>
                <a:ea typeface="+mj-ea"/>
              </a:rPr>
              <a:t>④ 受精卵は、細胞分裂し</a:t>
            </a:r>
            <a:endParaRPr lang="en-US" altLang="ja-JP" sz="2200" b="0" dirty="0">
              <a:latin typeface="+mj-ea"/>
              <a:ea typeface="+mj-ea"/>
            </a:endParaRPr>
          </a:p>
          <a:p>
            <a:pPr eaLnBrk="1" hangingPunct="1">
              <a:buFontTx/>
              <a:buNone/>
            </a:pPr>
            <a:r>
              <a:rPr lang="ja-JP" altLang="en-US" sz="2200" b="0" dirty="0">
                <a:latin typeface="+mj-ea"/>
                <a:ea typeface="+mj-ea"/>
              </a:rPr>
              <a:t>　 </a:t>
            </a:r>
            <a:r>
              <a:rPr lang="ja-JP" altLang="en-US" sz="2200" b="0" dirty="0" err="1">
                <a:latin typeface="+mj-ea"/>
                <a:ea typeface="+mj-ea"/>
              </a:rPr>
              <a:t>ながら</a:t>
            </a:r>
            <a:r>
              <a:rPr lang="ja-JP" altLang="en-US" sz="2200" b="0" dirty="0">
                <a:latin typeface="+mj-ea"/>
                <a:ea typeface="+mj-ea"/>
              </a:rPr>
              <a:t>卵管を移動する</a:t>
            </a:r>
            <a:endParaRPr lang="en-US" altLang="ja-JP" sz="2200" b="0" dirty="0">
              <a:latin typeface="+mj-ea"/>
              <a:ea typeface="+mj-ea"/>
            </a:endParaRPr>
          </a:p>
        </p:txBody>
      </p:sp>
      <p:cxnSp>
        <p:nvCxnSpPr>
          <p:cNvPr id="54" name="直線コネクタ 53"/>
          <p:cNvCxnSpPr/>
          <p:nvPr/>
        </p:nvCxnSpPr>
        <p:spPr>
          <a:xfrm>
            <a:off x="6881275" y="1130766"/>
            <a:ext cx="457600" cy="3237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5112818" y="3333132"/>
            <a:ext cx="892892" cy="1610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4505429" y="5637458"/>
            <a:ext cx="794760" cy="33778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25"/>
          <p:cNvSpPr>
            <a:spLocks noChangeArrowheads="1"/>
          </p:cNvSpPr>
          <p:nvPr/>
        </p:nvSpPr>
        <p:spPr bwMode="auto">
          <a:xfrm>
            <a:off x="8789847" y="4222311"/>
            <a:ext cx="902813" cy="616638"/>
          </a:xfrm>
          <a:prstGeom prst="rect">
            <a:avLst/>
          </a:prstGeom>
          <a:solidFill>
            <a:srgbClr val="FFFF99"/>
          </a:solidFill>
          <a:ln w="9525" algn="ctr">
            <a:solidFill>
              <a:srgbClr val="FF0000"/>
            </a:solidFill>
            <a:miter lim="800000"/>
            <a:headEnd/>
            <a:tailEnd/>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buFontTx/>
              <a:buNone/>
            </a:pPr>
            <a:r>
              <a:rPr lang="ja-JP" altLang="en-US" sz="2800" b="0" dirty="0">
                <a:latin typeface="ＭＳ Ｐゴシック" panose="020B0600070205080204" pitchFamily="50" charset="-128"/>
                <a:ea typeface="ＭＳ Ｐゴシック" panose="020B0600070205080204" pitchFamily="50" charset="-128"/>
              </a:rPr>
              <a:t>排卵</a:t>
            </a:r>
          </a:p>
        </p:txBody>
      </p:sp>
      <p:sp>
        <p:nvSpPr>
          <p:cNvPr id="59" name="Rectangle 25"/>
          <p:cNvSpPr>
            <a:spLocks noChangeArrowheads="1"/>
          </p:cNvSpPr>
          <p:nvPr/>
        </p:nvSpPr>
        <p:spPr bwMode="auto">
          <a:xfrm>
            <a:off x="5762279" y="3702750"/>
            <a:ext cx="1597331" cy="1362178"/>
          </a:xfrm>
          <a:prstGeom prst="rect">
            <a:avLst/>
          </a:prstGeom>
          <a:no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2200" b="0" dirty="0">
                <a:latin typeface="+mj-ea"/>
                <a:ea typeface="+mj-ea"/>
              </a:rPr>
              <a:t>受精卵は、</a:t>
            </a:r>
            <a:endParaRPr lang="en-US" altLang="ja-JP" sz="2200" b="0" dirty="0">
              <a:latin typeface="+mj-ea"/>
              <a:ea typeface="+mj-ea"/>
            </a:endParaRPr>
          </a:p>
          <a:p>
            <a:pPr eaLnBrk="1" hangingPunct="1">
              <a:buFontTx/>
              <a:buNone/>
            </a:pPr>
            <a:r>
              <a:rPr lang="ja-JP" altLang="en-US" sz="2200" b="0" dirty="0">
                <a:latin typeface="+mj-ea"/>
                <a:ea typeface="+mj-ea"/>
              </a:rPr>
              <a:t>子宮内膜に</a:t>
            </a:r>
            <a:endParaRPr lang="en-US" altLang="ja-JP" sz="2200" b="0" dirty="0">
              <a:latin typeface="+mj-ea"/>
              <a:ea typeface="+mj-ea"/>
            </a:endParaRPr>
          </a:p>
          <a:p>
            <a:pPr eaLnBrk="1" hangingPunct="1">
              <a:buFontTx/>
              <a:buNone/>
            </a:pPr>
            <a:r>
              <a:rPr lang="ja-JP" altLang="en-US" sz="2200" b="0" dirty="0">
                <a:latin typeface="+mj-ea"/>
                <a:ea typeface="+mj-ea"/>
              </a:rPr>
              <a:t>潜り込んで</a:t>
            </a:r>
            <a:endParaRPr lang="en-US" altLang="ja-JP" sz="2200" b="0" dirty="0">
              <a:latin typeface="+mj-ea"/>
              <a:ea typeface="+mj-ea"/>
            </a:endParaRPr>
          </a:p>
          <a:p>
            <a:pPr eaLnBrk="1" hangingPunct="1">
              <a:buFontTx/>
              <a:buNone/>
            </a:pPr>
            <a:r>
              <a:rPr lang="ja-JP" altLang="en-US" sz="2200" b="0" dirty="0">
                <a:latin typeface="+mj-ea"/>
                <a:ea typeface="+mj-ea"/>
              </a:rPr>
              <a:t>結びつく</a:t>
            </a:r>
            <a:endParaRPr lang="en-US" altLang="ja-JP" sz="2200" b="0" dirty="0">
              <a:latin typeface="+mj-ea"/>
              <a:ea typeface="+mj-ea"/>
            </a:endParaRPr>
          </a:p>
        </p:txBody>
      </p:sp>
      <p:sp>
        <p:nvSpPr>
          <p:cNvPr id="60" name="Rectangle 25"/>
          <p:cNvSpPr>
            <a:spLocks noChangeArrowheads="1"/>
          </p:cNvSpPr>
          <p:nvPr/>
        </p:nvSpPr>
        <p:spPr bwMode="auto">
          <a:xfrm>
            <a:off x="5973116" y="3259493"/>
            <a:ext cx="500189" cy="492096"/>
          </a:xfrm>
          <a:prstGeom prst="rect">
            <a:avLst/>
          </a:prstGeom>
          <a:no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2200" b="0" dirty="0">
                <a:latin typeface="+mj-ea"/>
                <a:ea typeface="+mj-ea"/>
              </a:rPr>
              <a:t>⑤</a:t>
            </a:r>
            <a:endParaRPr lang="en-US" altLang="ja-JP" sz="2200" b="0" dirty="0">
              <a:latin typeface="+mj-ea"/>
              <a:ea typeface="+mj-ea"/>
            </a:endParaRPr>
          </a:p>
        </p:txBody>
      </p:sp>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68349" y="1673310"/>
            <a:ext cx="2472250" cy="4994344"/>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8132" y="3016694"/>
            <a:ext cx="654699" cy="632876"/>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972" y="2298397"/>
            <a:ext cx="495238" cy="523810"/>
          </a:xfrm>
          <a:prstGeom prst="rect">
            <a:avLst/>
          </a:prstGeom>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8469" y="2007578"/>
            <a:ext cx="428571" cy="457143"/>
          </a:xfrm>
          <a:prstGeom prst="rect">
            <a:avLst/>
          </a:prstGeom>
        </p:spPr>
      </p:pic>
      <p:pic>
        <p:nvPicPr>
          <p:cNvPr id="10" name="図 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877495" y="1849272"/>
            <a:ext cx="445534" cy="464905"/>
          </a:xfrm>
          <a:prstGeom prst="rect">
            <a:avLst/>
          </a:prstGeom>
        </p:spPr>
      </p:pic>
      <p:pic>
        <p:nvPicPr>
          <p:cNvPr id="11" name="図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17993" y="1363485"/>
            <a:ext cx="411802" cy="492154"/>
          </a:xfrm>
          <a:prstGeom prst="rect">
            <a:avLst/>
          </a:prstGeom>
        </p:spPr>
      </p:pic>
      <p:pic>
        <p:nvPicPr>
          <p:cNvPr id="14" name="図 1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375434" y="1257481"/>
            <a:ext cx="438095" cy="380952"/>
          </a:xfrm>
          <a:prstGeom prst="rect">
            <a:avLst/>
          </a:prstGeom>
        </p:spPr>
      </p:pic>
      <p:pic>
        <p:nvPicPr>
          <p:cNvPr id="15" name="図 1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879711" y="2451944"/>
            <a:ext cx="761905" cy="1038095"/>
          </a:xfrm>
          <a:prstGeom prst="rect">
            <a:avLst/>
          </a:prstGeom>
        </p:spPr>
      </p:pic>
      <p:cxnSp>
        <p:nvCxnSpPr>
          <p:cNvPr id="61" name="直線コネクタ 60"/>
          <p:cNvCxnSpPr/>
          <p:nvPr/>
        </p:nvCxnSpPr>
        <p:spPr>
          <a:xfrm flipV="1">
            <a:off x="9353726" y="1639412"/>
            <a:ext cx="360166" cy="8460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H="1" flipV="1">
            <a:off x="7810890" y="1503959"/>
            <a:ext cx="364718" cy="55959"/>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H="1" flipV="1">
            <a:off x="8641961" y="1703126"/>
            <a:ext cx="242985" cy="218917"/>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7169" name="図 7168"/>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075389" y="3631470"/>
            <a:ext cx="636438" cy="581573"/>
          </a:xfrm>
          <a:prstGeom prst="rect">
            <a:avLst/>
          </a:prstGeom>
        </p:spPr>
      </p:pic>
      <p:cxnSp>
        <p:nvCxnSpPr>
          <p:cNvPr id="70" name="直線矢印コネクタ 69"/>
          <p:cNvCxnSpPr/>
          <p:nvPr/>
        </p:nvCxnSpPr>
        <p:spPr>
          <a:xfrm>
            <a:off x="8827153" y="3758704"/>
            <a:ext cx="260548" cy="131843"/>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7172" name="図 717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101876" y="1730830"/>
            <a:ext cx="2371429" cy="2590476"/>
          </a:xfrm>
          <a:prstGeom prst="rect">
            <a:avLst/>
          </a:prstGeom>
        </p:spPr>
      </p:pic>
    </p:spTree>
    <p:extLst>
      <p:ext uri="{BB962C8B-B14F-4D97-AF65-F5344CB8AC3E}">
        <p14:creationId xmlns:p14="http://schemas.microsoft.com/office/powerpoint/2010/main" val="152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69"/>
                                        </p:tgtEl>
                                        <p:attrNameLst>
                                          <p:attrName>style.visibility</p:attrName>
                                        </p:attrNameLst>
                                      </p:cBhvr>
                                      <p:to>
                                        <p:strVal val="visible"/>
                                      </p:to>
                                    </p:set>
                                    <p:animEffect transition="in" filter="fade">
                                      <p:cBhvr>
                                        <p:cTn id="11" dur="500"/>
                                        <p:tgtEl>
                                          <p:spTgt spid="716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0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7172"/>
                                        </p:tgtEl>
                                        <p:attrNameLst>
                                          <p:attrName>style.visibility</p:attrName>
                                        </p:attrNameLst>
                                      </p:cBhvr>
                                      <p:to>
                                        <p:strVal val="visible"/>
                                      </p:to>
                                    </p:set>
                                    <p:animEffect transition="in" filter="wipe(down)">
                                      <p:cBhvr>
                                        <p:cTn id="26" dur="2000"/>
                                        <p:tgtEl>
                                          <p:spTgt spid="7172"/>
                                        </p:tgtEl>
                                      </p:cBhvr>
                                    </p:animEffect>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xit" presetSubtype="0" fill="hold" nodeType="withEffect">
                                  <p:stCondLst>
                                    <p:cond delay="0"/>
                                  </p:stCondLst>
                                  <p:childTnLst>
                                    <p:animEffect transition="out" filter="fade">
                                      <p:cBhvr>
                                        <p:cTn id="41" dur="500"/>
                                        <p:tgtEl>
                                          <p:spTgt spid="7172"/>
                                        </p:tgtEl>
                                      </p:cBhvr>
                                    </p:animEffect>
                                    <p:set>
                                      <p:cBhvr>
                                        <p:cTn id="42" dur="1" fill="hold">
                                          <p:stCondLst>
                                            <p:cond delay="499"/>
                                          </p:stCondLst>
                                        </p:cTn>
                                        <p:tgtEl>
                                          <p:spTgt spid="7172"/>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down)">
                                      <p:cBhvr>
                                        <p:cTn id="46" dur="500"/>
                                        <p:tgtEl>
                                          <p:spTgt spid="61"/>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down)">
                                      <p:cBhvr>
                                        <p:cTn id="62" dur="500"/>
                                        <p:tgtEl>
                                          <p:spTgt spid="66"/>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par>
                          <p:cTn id="67" fill="hold">
                            <p:stCondLst>
                              <p:cond delay="1500"/>
                            </p:stCondLst>
                            <p:childTnLst>
                              <p:par>
                                <p:cTn id="68" presetID="22" presetClass="entr" presetSubtype="2" fill="hold" nodeType="after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wipe(right)">
                                      <p:cBhvr>
                                        <p:cTn id="70" dur="500"/>
                                        <p:tgtEl>
                                          <p:spTgt spid="64"/>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par>
                          <p:cTn id="75" fill="hold">
                            <p:stCondLst>
                              <p:cond delay="2500"/>
                            </p:stCondLst>
                            <p:childTnLst>
                              <p:par>
                                <p:cTn id="76" presetID="22" presetClass="entr" presetSubtype="4" fill="hold" nodeType="after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wipe(down)">
                                      <p:cBhvr>
                                        <p:cTn id="78" dur="500"/>
                                        <p:tgtEl>
                                          <p:spTgt spid="54"/>
                                        </p:tgtEl>
                                      </p:cBhvr>
                                    </p:animEffect>
                                  </p:childTnLst>
                                </p:cTn>
                              </p:par>
                            </p:childTnLst>
                          </p:cTn>
                        </p:par>
                        <p:par>
                          <p:cTn id="79" fill="hold">
                            <p:stCondLst>
                              <p:cond delay="3000"/>
                            </p:stCondLst>
                            <p:childTnLst>
                              <p:par>
                                <p:cTn id="80" presetID="10" presetClass="entr" presetSubtype="0" fill="hold" grpId="0" nodeType="after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500"/>
                                        <p:tgtEl>
                                          <p:spTgt spid="5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500"/>
                                        <p:tgtEl>
                                          <p:spTgt spid="8"/>
                                        </p:tgtEl>
                                      </p:cBhvr>
                                    </p:animEffect>
                                  </p:child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childTnLst>
                          </p:cTn>
                        </p:par>
                        <p:par>
                          <p:cTn id="96" fill="hold">
                            <p:stCondLst>
                              <p:cond delay="1500"/>
                            </p:stCondLst>
                            <p:childTnLst>
                              <p:par>
                                <p:cTn id="97" presetID="22" presetClass="entr" presetSubtype="8" fill="hold" nodeType="after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left)">
                                      <p:cBhvr>
                                        <p:cTn id="99" dur="500"/>
                                        <p:tgtEl>
                                          <p:spTgt spid="5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fade">
                                      <p:cBhvr>
                                        <p:cTn id="105" dur="500"/>
                                        <p:tgtEl>
                                          <p:spTgt spid="5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p:bldP spid="49" grpId="0"/>
      <p:bldP spid="50" grpId="0"/>
      <p:bldP spid="52" grpId="0" animBg="1"/>
      <p:bldP spid="53" grpId="0"/>
      <p:bldP spid="58" grpId="0" animBg="1"/>
      <p:bldP spid="59" grpId="0"/>
      <p:bldP spid="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2907241" y="2259423"/>
            <a:ext cx="6427917" cy="1987112"/>
          </a:xfrm>
          <a:solidFill>
            <a:srgbClr val="D5FFFF"/>
          </a:solidFill>
        </p:spPr>
        <p:txBody>
          <a:bodyPr>
            <a:noAutofit/>
          </a:bodyPr>
          <a:lstStyle/>
          <a:p>
            <a:pPr eaLnBrk="1" hangingPunct="1">
              <a:lnSpc>
                <a:spcPct val="150000"/>
              </a:lnSpc>
              <a:buFontTx/>
              <a:buNone/>
            </a:pPr>
            <a:r>
              <a:rPr lang="ja-JP" altLang="en-US" sz="3600" dirty="0">
                <a:latin typeface="ＭＳ Ｐゴシック" panose="020B0600070205080204" pitchFamily="50" charset="-128"/>
                <a:ea typeface="ＭＳ Ｐゴシック" panose="020B0600070205080204" pitchFamily="50" charset="-128"/>
              </a:rPr>
              <a:t>　女性は、妊娠したかどうか　</a:t>
            </a:r>
            <a:endParaRPr lang="en-US" altLang="ja-JP" sz="3600" dirty="0">
              <a:latin typeface="ＭＳ Ｐゴシック" panose="020B0600070205080204" pitchFamily="50" charset="-128"/>
              <a:ea typeface="ＭＳ Ｐゴシック" panose="020B0600070205080204" pitchFamily="50" charset="-128"/>
            </a:endParaRPr>
          </a:p>
          <a:p>
            <a:pPr eaLnBrk="1" hangingPunct="1">
              <a:lnSpc>
                <a:spcPct val="150000"/>
              </a:lnSpc>
              <a:buFontTx/>
              <a:buNone/>
            </a:pPr>
            <a:r>
              <a:rPr lang="ja-JP" altLang="en-US" sz="3600" dirty="0">
                <a:latin typeface="ＭＳ Ｐゴシック" panose="020B0600070205080204" pitchFamily="50" charset="-128"/>
                <a:ea typeface="ＭＳ Ｐゴシック" panose="020B0600070205080204" pitchFamily="50" charset="-128"/>
              </a:rPr>
              <a:t>　どんなことでわかるのだろうか</a:t>
            </a:r>
          </a:p>
        </p:txBody>
      </p:sp>
    </p:spTree>
    <p:extLst>
      <p:ext uri="{BB962C8B-B14F-4D97-AF65-F5344CB8AC3E}">
        <p14:creationId xmlns:p14="http://schemas.microsoft.com/office/powerpoint/2010/main" val="2088095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2840850" y="652900"/>
            <a:ext cx="3518297" cy="638175"/>
          </a:xfrm>
        </p:spPr>
        <p:txBody>
          <a:bodyPr>
            <a:normAutofit fontScale="90000"/>
          </a:bodyPr>
          <a:lstStyle/>
          <a:p>
            <a:pPr eaLnBrk="1" hangingPunct="1"/>
            <a:r>
              <a:rPr lang="ja-JP" altLang="en-US" dirty="0" smtClean="0">
                <a:latin typeface="ＭＳ Ｐゴシック" panose="020B0600070205080204" pitchFamily="50" charset="-128"/>
                <a:ea typeface="ＭＳ Ｐゴシック" panose="020B0600070205080204" pitchFamily="50" charset="-128"/>
              </a:rPr>
              <a:t>妊娠すると</a:t>
            </a:r>
          </a:p>
        </p:txBody>
      </p:sp>
      <p:sp>
        <p:nvSpPr>
          <p:cNvPr id="123909" name="Rectangle 5"/>
          <p:cNvSpPr>
            <a:spLocks noGrp="1" noChangeArrowheads="1"/>
          </p:cNvSpPr>
          <p:nvPr>
            <p:ph idx="1"/>
          </p:nvPr>
        </p:nvSpPr>
        <p:spPr>
          <a:xfrm>
            <a:off x="2840850" y="1914169"/>
            <a:ext cx="6561071" cy="2316956"/>
          </a:xfrm>
        </p:spPr>
        <p:txBody>
          <a:bodyPr>
            <a:normAutofit/>
          </a:bodyPr>
          <a:lstStyle/>
          <a:p>
            <a:pPr eaLnBrk="1" hangingPunct="1">
              <a:buFontTx/>
              <a:buNone/>
            </a:pPr>
            <a:r>
              <a:rPr lang="ja-JP" altLang="en-US" sz="3300" dirty="0">
                <a:latin typeface="ＭＳ Ｐゴシック" panose="020B0600070205080204" pitchFamily="50" charset="-128"/>
                <a:ea typeface="ＭＳ Ｐゴシック" panose="020B0600070205080204" pitchFamily="50" charset="-128"/>
              </a:rPr>
              <a:t>● （　　　　）が起こらなくなる</a:t>
            </a:r>
          </a:p>
          <a:p>
            <a:pPr eaLnBrk="1" hangingPunct="1">
              <a:buFontTx/>
              <a:buNone/>
            </a:pPr>
            <a:r>
              <a:rPr lang="ja-JP" altLang="en-US" sz="3300" dirty="0">
                <a:latin typeface="ＭＳ Ｐゴシック" panose="020B0600070205080204" pitchFamily="50" charset="-128"/>
                <a:ea typeface="ＭＳ Ｐゴシック" panose="020B0600070205080204" pitchFamily="50" charset="-128"/>
              </a:rPr>
              <a:t>　　</a:t>
            </a:r>
          </a:p>
          <a:p>
            <a:pPr eaLnBrk="1" hangingPunct="1">
              <a:buFontTx/>
              <a:buNone/>
            </a:pPr>
            <a:r>
              <a:rPr lang="ja-JP" altLang="en-US" sz="3300" dirty="0">
                <a:latin typeface="ＭＳ Ｐゴシック" panose="020B0600070205080204" pitchFamily="50" charset="-128"/>
                <a:ea typeface="ＭＳ Ｐゴシック" panose="020B0600070205080204" pitchFamily="50" charset="-128"/>
              </a:rPr>
              <a:t>● 病院で医師による</a:t>
            </a:r>
            <a:endParaRPr lang="en-US" altLang="ja-JP" sz="3300" dirty="0">
              <a:latin typeface="ＭＳ Ｐゴシック" panose="020B0600070205080204" pitchFamily="50" charset="-128"/>
              <a:ea typeface="ＭＳ Ｐゴシック" panose="020B0600070205080204" pitchFamily="50" charset="-128"/>
            </a:endParaRPr>
          </a:p>
          <a:p>
            <a:pPr eaLnBrk="1" hangingPunct="1">
              <a:buFontTx/>
              <a:buNone/>
            </a:pPr>
            <a:r>
              <a:rPr lang="ja-JP" altLang="en-US" sz="3300" dirty="0">
                <a:latin typeface="ＭＳ Ｐゴシック" panose="020B0600070205080204" pitchFamily="50" charset="-128"/>
                <a:ea typeface="ＭＳ Ｐゴシック" panose="020B0600070205080204" pitchFamily="50" charset="-128"/>
              </a:rPr>
              <a:t>　　（　　　  　　　　　　　　 ）などで確定</a:t>
            </a:r>
          </a:p>
        </p:txBody>
      </p:sp>
      <p:sp>
        <p:nvSpPr>
          <p:cNvPr id="5" name="Rectangle 2"/>
          <p:cNvSpPr txBox="1">
            <a:spLocks noChangeArrowheads="1"/>
          </p:cNvSpPr>
          <p:nvPr/>
        </p:nvSpPr>
        <p:spPr>
          <a:xfrm>
            <a:off x="2378639" y="4854245"/>
            <a:ext cx="7485491" cy="1185175"/>
          </a:xfrm>
          <a:prstGeom prst="rect">
            <a:avLst/>
          </a:prstGeom>
          <a:solidFill>
            <a:srgbClr val="FFFF99"/>
          </a:solidFill>
        </p:spPr>
        <p:txBody>
          <a:bodyPr vert="horz" lIns="216000" tIns="34291" rIns="13500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defRPr/>
            </a:pPr>
            <a:r>
              <a:rPr lang="ja-JP" altLang="en-US" sz="2800" dirty="0">
                <a:latin typeface="ＭＳ Ｐゴシック" panose="020B0600070205080204" pitchFamily="50" charset="-128"/>
                <a:ea typeface="ＭＳ Ｐゴシック" panose="020B0600070205080204" pitchFamily="50" charset="-128"/>
              </a:rPr>
              <a:t>＊女性が、</a:t>
            </a:r>
            <a:r>
              <a:rPr lang="ja-JP" altLang="en-US" sz="2800" dirty="0">
                <a:solidFill>
                  <a:srgbClr val="FF0000"/>
                </a:solidFill>
                <a:latin typeface="ＭＳ Ｐゴシック" panose="020B0600070205080204" pitchFamily="50" charset="-128"/>
                <a:ea typeface="ＭＳ Ｐゴシック" panose="020B0600070205080204" pitchFamily="50" charset="-128"/>
              </a:rPr>
              <a:t>自分の月経周期を把握しておくこと</a:t>
            </a:r>
            <a:endParaRPr lang="en-US" altLang="ja-JP" sz="2800" dirty="0">
              <a:solidFill>
                <a:srgbClr val="FF0000"/>
              </a:solidFill>
              <a:latin typeface="ＭＳ Ｐゴシック" panose="020B0600070205080204" pitchFamily="50" charset="-128"/>
              <a:ea typeface="ＭＳ Ｐゴシック" panose="020B0600070205080204" pitchFamily="50" charset="-128"/>
            </a:endParaRPr>
          </a:p>
          <a:p>
            <a:pPr>
              <a:lnSpc>
                <a:spcPct val="100000"/>
              </a:lnSpc>
              <a:defRPr/>
            </a:pPr>
            <a:r>
              <a:rPr lang="ja-JP" altLang="en-US" sz="2800" dirty="0">
                <a:solidFill>
                  <a:srgbClr val="FF0000"/>
                </a:solidFill>
                <a:latin typeface="ＭＳ Ｐゴシック" panose="020B0600070205080204" pitchFamily="50" charset="-128"/>
                <a:ea typeface="ＭＳ Ｐゴシック" panose="020B0600070205080204" pitchFamily="50" charset="-128"/>
              </a:rPr>
              <a:t>　 は、健康管理をしていく上でとても大切</a:t>
            </a:r>
            <a:r>
              <a:rPr lang="ja-JP" altLang="en-US" sz="2800" dirty="0">
                <a:latin typeface="ＭＳ Ｐゴシック" panose="020B0600070205080204" pitchFamily="50" charset="-128"/>
                <a:ea typeface="ＭＳ Ｐゴシック" panose="020B0600070205080204" pitchFamily="50" charset="-128"/>
              </a:rPr>
              <a:t>なこと</a:t>
            </a:r>
          </a:p>
        </p:txBody>
      </p:sp>
      <p:sp>
        <p:nvSpPr>
          <p:cNvPr id="6" name="Rectangle 5"/>
          <p:cNvSpPr txBox="1">
            <a:spLocks noChangeArrowheads="1"/>
          </p:cNvSpPr>
          <p:nvPr/>
        </p:nvSpPr>
        <p:spPr>
          <a:xfrm>
            <a:off x="3755250" y="1914187"/>
            <a:ext cx="1112043" cy="554267"/>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Tx/>
              <a:buNone/>
            </a:pPr>
            <a:r>
              <a:rPr lang="ja-JP" altLang="en-US" sz="3300" dirty="0">
                <a:solidFill>
                  <a:srgbClr val="FF0000"/>
                </a:solidFill>
                <a:latin typeface="ＭＳ Ｐゴシック" panose="020B0600070205080204" pitchFamily="50" charset="-128"/>
                <a:ea typeface="ＭＳ Ｐゴシック" panose="020B0600070205080204" pitchFamily="50" charset="-128"/>
              </a:rPr>
              <a:t>月経</a:t>
            </a:r>
            <a:endParaRPr lang="ja-JP" altLang="en-US" sz="3300" dirty="0">
              <a:latin typeface="ＭＳ Ｐゴシック" panose="020B0600070205080204" pitchFamily="50" charset="-128"/>
              <a:ea typeface="ＭＳ Ｐゴシック" panose="020B0600070205080204" pitchFamily="50" charset="-128"/>
            </a:endParaRPr>
          </a:p>
        </p:txBody>
      </p:sp>
      <p:sp>
        <p:nvSpPr>
          <p:cNvPr id="7" name="Rectangle 5"/>
          <p:cNvSpPr txBox="1">
            <a:spLocks noChangeArrowheads="1"/>
          </p:cNvSpPr>
          <p:nvPr/>
        </p:nvSpPr>
        <p:spPr>
          <a:xfrm>
            <a:off x="3755250" y="3676871"/>
            <a:ext cx="3312319" cy="554267"/>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Tx/>
              <a:buNone/>
            </a:pPr>
            <a:r>
              <a:rPr lang="ja-JP" altLang="en-US" sz="3300" dirty="0">
                <a:solidFill>
                  <a:srgbClr val="FF0000"/>
                </a:solidFill>
                <a:latin typeface="ＭＳ Ｐゴシック" panose="020B0600070205080204" pitchFamily="50" charset="-128"/>
                <a:ea typeface="ＭＳ Ｐゴシック" panose="020B0600070205080204" pitchFamily="50" charset="-128"/>
              </a:rPr>
              <a:t>触診・超音波診断</a:t>
            </a:r>
          </a:p>
        </p:txBody>
      </p:sp>
    </p:spTree>
    <p:extLst>
      <p:ext uri="{BB962C8B-B14F-4D97-AF65-F5344CB8AC3E}">
        <p14:creationId xmlns:p14="http://schemas.microsoft.com/office/powerpoint/2010/main" val="39843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2581285" y="789209"/>
            <a:ext cx="6987778" cy="1764804"/>
          </a:xfrm>
          <a:solidFill>
            <a:srgbClr val="CCFFFF"/>
          </a:solidFill>
        </p:spPr>
        <p:txBody>
          <a:bodyPr anchor="ctr" anchorCtr="0">
            <a:noAutofit/>
          </a:bodyPr>
          <a:lstStyle/>
          <a:p>
            <a:pPr eaLnBrk="1" hangingPunct="1">
              <a:lnSpc>
                <a:spcPct val="150000"/>
              </a:lnSpc>
              <a:buFontTx/>
              <a:buNone/>
            </a:pPr>
            <a:r>
              <a:rPr lang="ja-JP" altLang="en-US" sz="3200" dirty="0">
                <a:latin typeface="ＭＳ Ｐゴシック" panose="020B0600070205080204" pitchFamily="50" charset="-128"/>
                <a:ea typeface="ＭＳ Ｐゴシック" panose="020B0600070205080204" pitchFamily="50" charset="-128"/>
              </a:rPr>
              <a:t>　「</a:t>
            </a:r>
            <a:r>
              <a:rPr lang="ja-JP" altLang="en-US" sz="3200" dirty="0">
                <a:solidFill>
                  <a:srgbClr val="FF0000"/>
                </a:solidFill>
                <a:latin typeface="ＭＳ Ｐゴシック" panose="020B0600070205080204" pitchFamily="50" charset="-128"/>
                <a:ea typeface="ＭＳ Ｐゴシック" panose="020B0600070205080204" pitchFamily="50" charset="-128"/>
              </a:rPr>
              <a:t>へその緒</a:t>
            </a:r>
            <a:r>
              <a:rPr lang="ja-JP" altLang="en-US" sz="3200" dirty="0">
                <a:latin typeface="ＭＳ Ｐゴシック" panose="020B0600070205080204" pitchFamily="50" charset="-128"/>
                <a:ea typeface="ＭＳ Ｐゴシック" panose="020B0600070205080204" pitchFamily="50" charset="-128"/>
              </a:rPr>
              <a:t>」を流れる血液は、　　　　　どちらの血液が流れているのだろうか</a:t>
            </a:r>
          </a:p>
        </p:txBody>
      </p:sp>
      <p:sp>
        <p:nvSpPr>
          <p:cNvPr id="4" name="Rectangle 3"/>
          <p:cNvSpPr txBox="1">
            <a:spLocks noChangeArrowheads="1"/>
          </p:cNvSpPr>
          <p:nvPr/>
        </p:nvSpPr>
        <p:spPr>
          <a:xfrm>
            <a:off x="2762262" y="3039075"/>
            <a:ext cx="6625824" cy="2392146"/>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buFontTx/>
              <a:buNone/>
            </a:pPr>
            <a:r>
              <a:rPr lang="ja-JP" altLang="en-US" sz="3200" dirty="0">
                <a:latin typeface="ＭＳ Ｐゴシック" panose="020B0600070205080204" pitchFamily="50" charset="-128"/>
                <a:ea typeface="ＭＳ Ｐゴシック" panose="020B0600070205080204" pitchFamily="50" charset="-128"/>
              </a:rPr>
              <a:t>　　　　①　母親の血液</a:t>
            </a:r>
          </a:p>
          <a:p>
            <a:pPr>
              <a:lnSpc>
                <a:spcPct val="150000"/>
              </a:lnSpc>
              <a:buFontTx/>
              <a:buNone/>
            </a:pPr>
            <a:r>
              <a:rPr lang="ja-JP" altLang="en-US" sz="3200" dirty="0">
                <a:latin typeface="ＭＳ Ｐゴシック" panose="020B0600070205080204" pitchFamily="50" charset="-128"/>
                <a:ea typeface="ＭＳ Ｐゴシック" panose="020B0600070205080204" pitchFamily="50" charset="-128"/>
              </a:rPr>
              <a:t>　　　　②　胎児の血液</a:t>
            </a:r>
          </a:p>
          <a:p>
            <a:pPr>
              <a:lnSpc>
                <a:spcPct val="150000"/>
              </a:lnSpc>
              <a:buFontTx/>
              <a:buNone/>
            </a:pPr>
            <a:r>
              <a:rPr lang="ja-JP" altLang="en-US" sz="3200" dirty="0">
                <a:latin typeface="ＭＳ Ｐゴシック" panose="020B0600070205080204" pitchFamily="50" charset="-128"/>
                <a:ea typeface="ＭＳ Ｐゴシック" panose="020B0600070205080204" pitchFamily="50" charset="-128"/>
              </a:rPr>
              <a:t>　　　　③　両方の血液が混ざっている</a:t>
            </a:r>
          </a:p>
        </p:txBody>
      </p:sp>
    </p:spTree>
    <p:extLst>
      <p:ext uri="{BB962C8B-B14F-4D97-AF65-F5344CB8AC3E}">
        <p14:creationId xmlns:p14="http://schemas.microsoft.com/office/powerpoint/2010/main" val="24063388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7318282" y="4022634"/>
            <a:ext cx="3006079" cy="524392"/>
          </a:xfrm>
          <a:prstGeom prst="rect">
            <a:avLst/>
          </a:prstGeom>
          <a:noFill/>
          <a:ln w="9525" algn="ctr">
            <a:noFill/>
            <a:miter lim="800000"/>
            <a:headEnd/>
            <a:tailEnd/>
          </a:ln>
        </p:spPr>
        <p:txBody>
          <a:bodyPr wrap="none" anchor="ct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0"/>
              </a:spcBef>
              <a:buFontTx/>
              <a:buNone/>
            </a:pPr>
            <a:r>
              <a:rPr lang="en-US" altLang="ja-JP" sz="1800" b="0" dirty="0">
                <a:latin typeface="ＭＳ Ｐゴシック" panose="020B0600070205080204" pitchFamily="50" charset="-128"/>
                <a:ea typeface="ＭＳ Ｐゴシック" panose="020B0600070205080204" pitchFamily="50" charset="-128"/>
              </a:rPr>
              <a:t>【 </a:t>
            </a:r>
            <a:r>
              <a:rPr lang="ja-JP" altLang="en-US" sz="1800" b="0" dirty="0">
                <a:latin typeface="ＭＳ Ｐゴシック" panose="020B0600070205080204" pitchFamily="50" charset="-128"/>
                <a:ea typeface="ＭＳ Ｐゴシック" panose="020B0600070205080204" pitchFamily="50" charset="-128"/>
              </a:rPr>
              <a:t>胎児側から見た胎盤 </a:t>
            </a:r>
            <a:r>
              <a:rPr lang="en-US" altLang="ja-JP" sz="1800" b="0" dirty="0">
                <a:latin typeface="ＭＳ Ｐゴシック" panose="020B0600070205080204" pitchFamily="50" charset="-128"/>
                <a:ea typeface="ＭＳ Ｐゴシック" panose="020B0600070205080204" pitchFamily="50" charset="-128"/>
              </a:rPr>
              <a:t>】</a:t>
            </a:r>
            <a:endParaRPr lang="ja-JP" altLang="en-US" sz="1800" b="0" dirty="0">
              <a:latin typeface="ＭＳ Ｐゴシック" panose="020B0600070205080204" pitchFamily="50" charset="-128"/>
              <a:ea typeface="ＭＳ Ｐゴシック" panose="020B0600070205080204" pitchFamily="50" charset="-128"/>
            </a:endParaRPr>
          </a:p>
        </p:txBody>
      </p:sp>
      <p:pic>
        <p:nvPicPr>
          <p:cNvPr id="4" name="図 3"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46879" y="1877578"/>
            <a:ext cx="3148889" cy="2323418"/>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1112" y="4561154"/>
            <a:ext cx="3061876" cy="1934751"/>
          </a:xfrm>
          <a:prstGeom prst="rect">
            <a:avLst/>
          </a:prstGeom>
        </p:spPr>
      </p:pic>
      <p:sp>
        <p:nvSpPr>
          <p:cNvPr id="15" name="Rectangle 5"/>
          <p:cNvSpPr>
            <a:spLocks noChangeArrowheads="1"/>
          </p:cNvSpPr>
          <p:nvPr/>
        </p:nvSpPr>
        <p:spPr bwMode="auto">
          <a:xfrm>
            <a:off x="7231117" y="275599"/>
            <a:ext cx="2938212" cy="1241823"/>
          </a:xfrm>
          <a:prstGeom prst="rect">
            <a:avLst/>
          </a:prstGeom>
          <a:solidFill>
            <a:srgbClr val="FFFFCC"/>
          </a:solidFill>
          <a:ln w="9525" algn="ctr">
            <a:solidFill>
              <a:schemeClr val="tx1"/>
            </a:solidFill>
            <a:miter lim="800000"/>
            <a:headEnd/>
            <a:tailEnd/>
          </a:ln>
        </p:spPr>
        <p:txBody>
          <a:bodyPr wrap="none" anchor="ct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0"/>
              </a:spcBef>
              <a:buFontTx/>
              <a:buNone/>
            </a:pPr>
            <a:r>
              <a:rPr lang="ja-JP" altLang="en-US" sz="2800" b="0" dirty="0">
                <a:latin typeface="ＭＳ Ｐゴシック" panose="020B0600070205080204" pitchFamily="50" charset="-128"/>
                <a:ea typeface="ＭＳ Ｐゴシック" panose="020B0600070205080204" pitchFamily="50" charset="-128"/>
              </a:rPr>
              <a:t>出産後の</a:t>
            </a:r>
            <a:r>
              <a:rPr lang="ja-JP" altLang="en-US" sz="2800" b="0" dirty="0">
                <a:solidFill>
                  <a:srgbClr val="FF0000"/>
                </a:solidFill>
                <a:latin typeface="ＭＳ Ｐゴシック" panose="020B0600070205080204" pitchFamily="50" charset="-128"/>
                <a:ea typeface="ＭＳ Ｐゴシック" panose="020B0600070205080204" pitchFamily="50" charset="-128"/>
              </a:rPr>
              <a:t>胎盤</a:t>
            </a:r>
            <a:endParaRPr lang="en-US" altLang="ja-JP" sz="3000" b="0" dirty="0">
              <a:solidFill>
                <a:srgbClr val="FF0000"/>
              </a:solidFill>
              <a:latin typeface="ＭＳ Ｐゴシック" panose="020B0600070205080204" pitchFamily="50" charset="-128"/>
              <a:ea typeface="ＭＳ Ｐゴシック" panose="020B0600070205080204" pitchFamily="50" charset="-128"/>
            </a:endParaRPr>
          </a:p>
          <a:p>
            <a:pPr algn="ctr" eaLnBrk="1" hangingPunct="1">
              <a:spcBef>
                <a:spcPct val="0"/>
              </a:spcBef>
              <a:buFontTx/>
              <a:buNone/>
            </a:pPr>
            <a:r>
              <a:rPr lang="ja-JP" altLang="en-US" sz="2100" b="0" dirty="0">
                <a:latin typeface="+mj-ea"/>
                <a:ea typeface="+mj-ea"/>
              </a:rPr>
              <a:t>大きさ</a:t>
            </a:r>
            <a:r>
              <a:rPr lang="ja-JP" altLang="en-US" sz="1800" b="0" dirty="0">
                <a:latin typeface="+mj-ea"/>
                <a:ea typeface="+mj-ea"/>
              </a:rPr>
              <a:t>約２５㎝</a:t>
            </a:r>
          </a:p>
          <a:p>
            <a:pPr algn="ctr" eaLnBrk="1" hangingPunct="1">
              <a:spcBef>
                <a:spcPct val="0"/>
              </a:spcBef>
              <a:buFontTx/>
              <a:buNone/>
            </a:pPr>
            <a:r>
              <a:rPr lang="ja-JP" altLang="en-US" sz="2100" b="0" dirty="0">
                <a:latin typeface="+mj-ea"/>
                <a:ea typeface="+mj-ea"/>
              </a:rPr>
              <a:t>重さ</a:t>
            </a:r>
            <a:r>
              <a:rPr lang="ja-JP" altLang="en-US" sz="1800" b="0" dirty="0">
                <a:latin typeface="+mj-ea"/>
                <a:ea typeface="+mj-ea"/>
              </a:rPr>
              <a:t>約５００ｇ</a:t>
            </a:r>
          </a:p>
        </p:txBody>
      </p:sp>
      <p:sp>
        <p:nvSpPr>
          <p:cNvPr id="16" name="Rectangle 5"/>
          <p:cNvSpPr>
            <a:spLocks noChangeArrowheads="1"/>
          </p:cNvSpPr>
          <p:nvPr/>
        </p:nvSpPr>
        <p:spPr bwMode="auto">
          <a:xfrm>
            <a:off x="7246879" y="6305081"/>
            <a:ext cx="3263463" cy="550980"/>
          </a:xfrm>
          <a:prstGeom prst="rect">
            <a:avLst/>
          </a:prstGeom>
          <a:noFill/>
          <a:ln w="9525" algn="ctr">
            <a:noFill/>
            <a:miter lim="800000"/>
            <a:headEnd/>
            <a:tailEnd/>
          </a:ln>
        </p:spPr>
        <p:txBody>
          <a:bodyPr wrap="none" anchor="ct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0"/>
              </a:spcBef>
              <a:buFontTx/>
              <a:buNone/>
            </a:pPr>
            <a:r>
              <a:rPr lang="en-US" altLang="ja-JP" sz="1800" b="0" dirty="0">
                <a:latin typeface="ＭＳ Ｐゴシック" panose="020B0600070205080204" pitchFamily="50" charset="-128"/>
                <a:ea typeface="ＭＳ Ｐゴシック" panose="020B0600070205080204" pitchFamily="50" charset="-128"/>
              </a:rPr>
              <a:t>【 </a:t>
            </a:r>
            <a:r>
              <a:rPr lang="ja-JP" altLang="en-US" sz="1800" b="0" dirty="0">
                <a:latin typeface="ＭＳ Ｐゴシック" panose="020B0600070205080204" pitchFamily="50" charset="-128"/>
                <a:ea typeface="ＭＳ Ｐゴシック" panose="020B0600070205080204" pitchFamily="50" charset="-128"/>
              </a:rPr>
              <a:t>母親のおなか側から見た胎盤 </a:t>
            </a:r>
            <a:r>
              <a:rPr lang="en-US" altLang="ja-JP" sz="1800" b="0" dirty="0">
                <a:latin typeface="ＭＳ Ｐゴシック" panose="020B0600070205080204" pitchFamily="50" charset="-128"/>
                <a:ea typeface="ＭＳ Ｐゴシック" panose="020B0600070205080204" pitchFamily="50" charset="-128"/>
              </a:rPr>
              <a:t>】</a:t>
            </a:r>
            <a:endParaRPr lang="ja-JP" altLang="en-US" sz="1800" b="0" dirty="0">
              <a:latin typeface="ＭＳ Ｐゴシック" panose="020B0600070205080204" pitchFamily="50" charset="-128"/>
              <a:ea typeface="ＭＳ Ｐゴシック" panose="020B0600070205080204" pitchFamily="50" charset="-128"/>
            </a:endParaRPr>
          </a:p>
        </p:txBody>
      </p:sp>
      <p:sp>
        <p:nvSpPr>
          <p:cNvPr id="7" name="Rectangle 25"/>
          <p:cNvSpPr>
            <a:spLocks noChangeArrowheads="1"/>
          </p:cNvSpPr>
          <p:nvPr/>
        </p:nvSpPr>
        <p:spPr bwMode="auto">
          <a:xfrm>
            <a:off x="8777604" y="1531549"/>
            <a:ext cx="1556380" cy="596819"/>
          </a:xfrm>
          <a:prstGeom prst="rect">
            <a:avLst/>
          </a:prstGeom>
          <a:no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2800" b="0" dirty="0">
                <a:solidFill>
                  <a:srgbClr val="FF0000"/>
                </a:solidFill>
                <a:latin typeface="+mj-ea"/>
                <a:ea typeface="+mj-ea"/>
              </a:rPr>
              <a:t>へその緒</a:t>
            </a:r>
            <a:endParaRPr lang="en-US" altLang="ja-JP" sz="2800" b="0" dirty="0">
              <a:solidFill>
                <a:srgbClr val="FF0000"/>
              </a:solidFill>
              <a:latin typeface="+mj-ea"/>
              <a:ea typeface="+mj-ea"/>
            </a:endParaRPr>
          </a:p>
        </p:txBody>
      </p:sp>
      <p:cxnSp>
        <p:nvCxnSpPr>
          <p:cNvPr id="8" name="直線コネクタ 7"/>
          <p:cNvCxnSpPr/>
          <p:nvPr/>
        </p:nvCxnSpPr>
        <p:spPr>
          <a:xfrm flipH="1">
            <a:off x="8996856" y="2128367"/>
            <a:ext cx="441451" cy="3152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図 10"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186" y="275599"/>
            <a:ext cx="4969427" cy="6403455"/>
          </a:xfrm>
          <a:prstGeom prst="rect">
            <a:avLst/>
          </a:prstGeom>
        </p:spPr>
      </p:pic>
      <p:pic>
        <p:nvPicPr>
          <p:cNvPr id="3" name="図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62062" y="98985"/>
            <a:ext cx="5113083" cy="6658899"/>
          </a:xfrm>
          <a:prstGeom prst="rect">
            <a:avLst/>
          </a:prstGeom>
        </p:spPr>
      </p:pic>
      <p:sp>
        <p:nvSpPr>
          <p:cNvPr id="6" name="正方形/長方形 5"/>
          <p:cNvSpPr/>
          <p:nvPr/>
        </p:nvSpPr>
        <p:spPr>
          <a:xfrm>
            <a:off x="4714320" y="338662"/>
            <a:ext cx="971328" cy="283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胎盤</a:t>
            </a:r>
          </a:p>
        </p:txBody>
      </p:sp>
      <p:sp>
        <p:nvSpPr>
          <p:cNvPr id="17" name="正方形/長方形 16"/>
          <p:cNvSpPr/>
          <p:nvPr/>
        </p:nvSpPr>
        <p:spPr>
          <a:xfrm>
            <a:off x="5307725" y="993231"/>
            <a:ext cx="1221125" cy="467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ja-JP" altLang="en-US" sz="2000" dirty="0">
                <a:solidFill>
                  <a:schemeClr val="tx1"/>
                </a:solidFill>
              </a:rPr>
              <a:t>へその緒</a:t>
            </a:r>
          </a:p>
        </p:txBody>
      </p:sp>
      <p:sp>
        <p:nvSpPr>
          <p:cNvPr id="18" name="正方形/長方形 17"/>
          <p:cNvSpPr/>
          <p:nvPr/>
        </p:nvSpPr>
        <p:spPr>
          <a:xfrm>
            <a:off x="5349062" y="4897819"/>
            <a:ext cx="1364781" cy="698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ja-JP" altLang="en-US" sz="2000" dirty="0">
                <a:solidFill>
                  <a:schemeClr val="tx1"/>
                </a:solidFill>
              </a:rPr>
              <a:t>羊水</a:t>
            </a:r>
            <a:endParaRPr lang="en-US" altLang="ja-JP" sz="2000" dirty="0">
              <a:solidFill>
                <a:schemeClr val="tx1"/>
              </a:solidFill>
            </a:endParaRPr>
          </a:p>
          <a:p>
            <a:pPr algn="ctr"/>
            <a:r>
              <a:rPr lang="ja-JP" altLang="en-US" sz="2000" dirty="0">
                <a:solidFill>
                  <a:schemeClr val="tx1"/>
                </a:solidFill>
              </a:rPr>
              <a:t>（ようすい）</a:t>
            </a:r>
          </a:p>
        </p:txBody>
      </p:sp>
      <p:sp>
        <p:nvSpPr>
          <p:cNvPr id="19" name="正方形/長方形 18"/>
          <p:cNvSpPr/>
          <p:nvPr/>
        </p:nvSpPr>
        <p:spPr>
          <a:xfrm>
            <a:off x="3188942" y="5303780"/>
            <a:ext cx="1364781" cy="522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ja-JP" altLang="en-US" sz="2000" dirty="0">
                <a:solidFill>
                  <a:schemeClr val="tx1"/>
                </a:solidFill>
              </a:rPr>
              <a:t>子宮の壁</a:t>
            </a:r>
          </a:p>
        </p:txBody>
      </p:sp>
      <p:sp>
        <p:nvSpPr>
          <p:cNvPr id="20" name="正方形/長方形 19"/>
          <p:cNvSpPr/>
          <p:nvPr/>
        </p:nvSpPr>
        <p:spPr>
          <a:xfrm>
            <a:off x="5638350" y="6164317"/>
            <a:ext cx="890500" cy="514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ja-JP" altLang="en-US" sz="2000" dirty="0">
                <a:solidFill>
                  <a:schemeClr val="tx1"/>
                </a:solidFill>
              </a:rPr>
              <a:t>膣</a:t>
            </a:r>
            <a:endParaRPr lang="en-US" altLang="ja-JP" sz="2000" dirty="0">
              <a:solidFill>
                <a:schemeClr val="tx1"/>
              </a:solidFill>
            </a:endParaRPr>
          </a:p>
          <a:p>
            <a:pPr algn="ctr"/>
            <a:r>
              <a:rPr lang="ja-JP" altLang="en-US" sz="2000" dirty="0">
                <a:solidFill>
                  <a:schemeClr val="tx1"/>
                </a:solidFill>
              </a:rPr>
              <a:t>（ちつ）</a:t>
            </a:r>
          </a:p>
        </p:txBody>
      </p:sp>
    </p:spTree>
    <p:extLst>
      <p:ext uri="{BB962C8B-B14F-4D97-AF65-F5344CB8AC3E}">
        <p14:creationId xmlns:p14="http://schemas.microsoft.com/office/powerpoint/2010/main" val="1527981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2532994" y="992260"/>
            <a:ext cx="7126013" cy="1309506"/>
          </a:xfrm>
        </p:spPr>
        <p:txBody>
          <a:bodyPr>
            <a:noAutofit/>
          </a:bodyPr>
          <a:lstStyle/>
          <a:p>
            <a:pPr eaLnBrk="1" hangingPunct="1">
              <a:lnSpc>
                <a:spcPct val="100000"/>
              </a:lnSpc>
              <a:buFontTx/>
              <a:buNone/>
            </a:pPr>
            <a:r>
              <a:rPr lang="ja-JP" altLang="en-US" sz="3200" dirty="0">
                <a:latin typeface="ＭＳ Ｐゴシック" panose="020B0600070205080204" pitchFamily="50" charset="-128"/>
                <a:ea typeface="ＭＳ Ｐゴシック" panose="020B0600070205080204" pitchFamily="50" charset="-128"/>
              </a:rPr>
              <a:t>　　胎児は、母親の子宮の中で</a:t>
            </a:r>
            <a:endParaRPr lang="en-US" altLang="ja-JP" sz="3200" dirty="0">
              <a:latin typeface="ＭＳ Ｐゴシック" panose="020B0600070205080204" pitchFamily="50" charset="-128"/>
              <a:ea typeface="ＭＳ Ｐゴシック" panose="020B0600070205080204" pitchFamily="50" charset="-128"/>
            </a:endParaRPr>
          </a:p>
          <a:p>
            <a:pPr eaLnBrk="1" hangingPunct="1">
              <a:lnSpc>
                <a:spcPct val="100000"/>
              </a:lnSpc>
              <a:buFontTx/>
              <a:buNone/>
            </a:pPr>
            <a:r>
              <a:rPr lang="ja-JP" altLang="en-US" sz="3200" dirty="0">
                <a:latin typeface="ＭＳ Ｐゴシック" panose="020B0600070205080204" pitchFamily="50" charset="-128"/>
                <a:ea typeface="ＭＳ Ｐゴシック" panose="020B0600070205080204" pitchFamily="50" charset="-128"/>
              </a:rPr>
              <a:t>　　「</a:t>
            </a:r>
            <a:r>
              <a:rPr lang="ja-JP" altLang="en-US" sz="3200" dirty="0">
                <a:solidFill>
                  <a:srgbClr val="FF0000"/>
                </a:solidFill>
                <a:latin typeface="ＭＳ Ｐゴシック" panose="020B0600070205080204" pitchFamily="50" charset="-128"/>
                <a:ea typeface="ＭＳ Ｐゴシック" panose="020B0600070205080204" pitchFamily="50" charset="-128"/>
              </a:rPr>
              <a:t>羊水</a:t>
            </a:r>
            <a:r>
              <a:rPr lang="ja-JP" altLang="en-US" sz="3200" dirty="0">
                <a:latin typeface="ＭＳ Ｐゴシック" panose="020B0600070205080204" pitchFamily="50" charset="-128"/>
                <a:ea typeface="ＭＳ Ｐゴシック" panose="020B0600070205080204" pitchFamily="50" charset="-128"/>
              </a:rPr>
              <a:t>」という温かい水の中にいる。</a:t>
            </a:r>
          </a:p>
        </p:txBody>
      </p:sp>
      <p:sp>
        <p:nvSpPr>
          <p:cNvPr id="3" name="Rectangle 3"/>
          <p:cNvSpPr txBox="1">
            <a:spLocks noChangeArrowheads="1"/>
          </p:cNvSpPr>
          <p:nvPr/>
        </p:nvSpPr>
        <p:spPr>
          <a:xfrm>
            <a:off x="2018478" y="2885090"/>
            <a:ext cx="8155042" cy="1249108"/>
          </a:xfrm>
          <a:prstGeom prst="rect">
            <a:avLst/>
          </a:prstGeom>
          <a:solidFill>
            <a:srgbClr val="D5FFFF"/>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200000"/>
              </a:lnSpc>
              <a:buFontTx/>
              <a:buNone/>
            </a:pPr>
            <a:r>
              <a:rPr lang="ja-JP" altLang="en-US" sz="3600" dirty="0">
                <a:latin typeface="ＭＳ Ｐゴシック" panose="020B0600070205080204" pitchFamily="50" charset="-128"/>
                <a:ea typeface="ＭＳ Ｐゴシック" panose="020B0600070205080204" pitchFamily="50" charset="-128"/>
              </a:rPr>
              <a:t>　「羊水」は、どんな働きをするのだろうか</a:t>
            </a:r>
          </a:p>
        </p:txBody>
      </p:sp>
    </p:spTree>
    <p:extLst>
      <p:ext uri="{BB962C8B-B14F-4D97-AF65-F5344CB8AC3E}">
        <p14:creationId xmlns:p14="http://schemas.microsoft.com/office/powerpoint/2010/main" val="2117421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897431" y="476391"/>
            <a:ext cx="2524160" cy="756047"/>
          </a:xfrm>
        </p:spPr>
        <p:txBody>
          <a:bodyPr>
            <a:normAutofit/>
          </a:bodyPr>
          <a:lstStyle/>
          <a:p>
            <a:pPr eaLnBrk="1" hangingPunct="1"/>
            <a:r>
              <a:rPr lang="ja-JP" altLang="en-US" sz="3600" dirty="0">
                <a:latin typeface="+mn-ea"/>
                <a:ea typeface="+mn-ea"/>
              </a:rPr>
              <a:t>羊水の働き</a:t>
            </a:r>
          </a:p>
        </p:txBody>
      </p:sp>
      <p:sp>
        <p:nvSpPr>
          <p:cNvPr id="131075" name="Rectangle 3"/>
          <p:cNvSpPr>
            <a:spLocks noGrp="1" noChangeArrowheads="1"/>
          </p:cNvSpPr>
          <p:nvPr>
            <p:ph idx="1"/>
          </p:nvPr>
        </p:nvSpPr>
        <p:spPr>
          <a:xfrm>
            <a:off x="3022623" y="2572825"/>
            <a:ext cx="6273776" cy="3281511"/>
          </a:xfrm>
        </p:spPr>
        <p:txBody>
          <a:bodyPr anchor="ctr">
            <a:noAutofit/>
          </a:bodyPr>
          <a:lstStyle/>
          <a:p>
            <a:pPr eaLnBrk="1" hangingPunct="1">
              <a:lnSpc>
                <a:spcPct val="150000"/>
              </a:lnSpc>
              <a:buFontTx/>
              <a:buNone/>
            </a:pPr>
            <a:r>
              <a:rPr lang="ja-JP" altLang="en-US" dirty="0">
                <a:latin typeface="ＭＳ Ｐゴシック" panose="020B0600070205080204" pitchFamily="50" charset="-128"/>
                <a:ea typeface="ＭＳ Ｐゴシック" panose="020B0600070205080204" pitchFamily="50" charset="-128"/>
              </a:rPr>
              <a:t>○　胎児が</a:t>
            </a:r>
            <a:r>
              <a:rPr lang="ja-JP" altLang="en-US" dirty="0">
                <a:solidFill>
                  <a:srgbClr val="FF0000"/>
                </a:solidFill>
                <a:latin typeface="ＭＳ Ｐゴシック" panose="020B0600070205080204" pitchFamily="50" charset="-128"/>
                <a:ea typeface="ＭＳ Ｐゴシック" panose="020B0600070205080204" pitchFamily="50" charset="-128"/>
              </a:rPr>
              <a:t>自由に動けるようにしている</a:t>
            </a:r>
            <a:r>
              <a:rPr lang="ja-JP" altLang="en-US" dirty="0">
                <a:latin typeface="ＭＳ Ｐゴシック" panose="020B0600070205080204" pitchFamily="50" charset="-128"/>
                <a:ea typeface="ＭＳ Ｐゴシック" panose="020B0600070205080204" pitchFamily="50" charset="-128"/>
              </a:rPr>
              <a:t>。</a:t>
            </a:r>
          </a:p>
          <a:p>
            <a:pPr eaLnBrk="1" hangingPunct="1">
              <a:lnSpc>
                <a:spcPct val="150000"/>
              </a:lnSpc>
              <a:buFontTx/>
              <a:buNone/>
            </a:pPr>
            <a:r>
              <a:rPr lang="ja-JP" altLang="en-US" dirty="0">
                <a:latin typeface="ＭＳ Ｐゴシック" panose="020B0600070205080204" pitchFamily="50" charset="-128"/>
                <a:ea typeface="ＭＳ Ｐゴシック" panose="020B0600070205080204" pitchFamily="50" charset="-128"/>
              </a:rPr>
              <a:t>○　胎児に伝わる衝撃を</a:t>
            </a:r>
            <a:r>
              <a:rPr lang="ja-JP" altLang="en-US" dirty="0">
                <a:solidFill>
                  <a:srgbClr val="FF0000"/>
                </a:solidFill>
                <a:latin typeface="ＭＳ Ｐゴシック" panose="020B0600070205080204" pitchFamily="50" charset="-128"/>
                <a:ea typeface="ＭＳ Ｐゴシック" panose="020B0600070205080204" pitchFamily="50" charset="-128"/>
              </a:rPr>
              <a:t>和らげ、守る</a:t>
            </a:r>
            <a:r>
              <a:rPr lang="ja-JP" altLang="en-US" dirty="0">
                <a:latin typeface="ＭＳ Ｐゴシック" panose="020B0600070205080204" pitchFamily="50" charset="-128"/>
                <a:ea typeface="ＭＳ Ｐゴシック" panose="020B0600070205080204" pitchFamily="50" charset="-128"/>
              </a:rPr>
              <a:t>。</a:t>
            </a:r>
          </a:p>
          <a:p>
            <a:pPr eaLnBrk="1" hangingPunct="1">
              <a:lnSpc>
                <a:spcPct val="150000"/>
              </a:lnSpc>
              <a:buFontTx/>
              <a:buNone/>
            </a:pPr>
            <a:r>
              <a:rPr lang="ja-JP" altLang="en-US" dirty="0">
                <a:latin typeface="ＭＳ Ｐゴシック" panose="020B0600070205080204" pitchFamily="50" charset="-128"/>
                <a:ea typeface="ＭＳ Ｐゴシック" panose="020B0600070205080204" pitchFamily="50" charset="-128"/>
              </a:rPr>
              <a:t>○　子宮内を</a:t>
            </a:r>
            <a:r>
              <a:rPr lang="ja-JP" altLang="en-US" dirty="0">
                <a:solidFill>
                  <a:srgbClr val="FF0000"/>
                </a:solidFill>
                <a:latin typeface="ＭＳ Ｐゴシック" panose="020B0600070205080204" pitchFamily="50" charset="-128"/>
                <a:ea typeface="ＭＳ Ｐゴシック" panose="020B0600070205080204" pitchFamily="50" charset="-128"/>
              </a:rPr>
              <a:t>一定の温度</a:t>
            </a:r>
            <a:r>
              <a:rPr lang="ja-JP" altLang="en-US" dirty="0">
                <a:latin typeface="ＭＳ Ｐゴシック" panose="020B0600070205080204" pitchFamily="50" charset="-128"/>
                <a:ea typeface="ＭＳ Ｐゴシック" panose="020B0600070205080204" pitchFamily="50" charset="-128"/>
              </a:rPr>
              <a:t>に保つ。</a:t>
            </a:r>
            <a:endParaRPr lang="en-US" altLang="ja-JP" dirty="0">
              <a:latin typeface="ＭＳ Ｐゴシック" panose="020B0600070205080204" pitchFamily="50" charset="-128"/>
              <a:ea typeface="ＭＳ Ｐゴシック" panose="020B0600070205080204" pitchFamily="50" charset="-128"/>
            </a:endParaRPr>
          </a:p>
          <a:p>
            <a:pPr eaLnBrk="1" hangingPunct="1">
              <a:lnSpc>
                <a:spcPct val="150000"/>
              </a:lnSpc>
              <a:buFontTx/>
              <a:buNone/>
            </a:pPr>
            <a:r>
              <a:rPr lang="ja-JP" altLang="en-US" dirty="0">
                <a:latin typeface="ＭＳ Ｐゴシック" panose="020B0600070205080204" pitchFamily="50" charset="-128"/>
                <a:ea typeface="ＭＳ Ｐゴシック" panose="020B0600070205080204" pitchFamily="50" charset="-128"/>
              </a:rPr>
              <a:t>○　胎児の動きから</a:t>
            </a:r>
            <a:r>
              <a:rPr lang="ja-JP" altLang="en-US" dirty="0">
                <a:solidFill>
                  <a:srgbClr val="FF0000"/>
                </a:solidFill>
                <a:latin typeface="ＭＳ Ｐゴシック" panose="020B0600070205080204" pitchFamily="50" charset="-128"/>
                <a:ea typeface="ＭＳ Ｐゴシック" panose="020B0600070205080204" pitchFamily="50" charset="-128"/>
              </a:rPr>
              <a:t>母親の内臓を守る</a:t>
            </a:r>
            <a:r>
              <a:rPr lang="ja-JP" altLang="en-US" dirty="0">
                <a:latin typeface="ＭＳ Ｐゴシック" panose="020B0600070205080204" pitchFamily="50" charset="-128"/>
                <a:ea typeface="ＭＳ Ｐゴシック" panose="020B0600070205080204" pitchFamily="50" charset="-128"/>
              </a:rPr>
              <a:t>。</a:t>
            </a:r>
          </a:p>
        </p:txBody>
      </p:sp>
      <p:sp>
        <p:nvSpPr>
          <p:cNvPr id="131078" name="Rectangle 6"/>
          <p:cNvSpPr>
            <a:spLocks noChangeArrowheads="1"/>
          </p:cNvSpPr>
          <p:nvPr/>
        </p:nvSpPr>
        <p:spPr bwMode="auto">
          <a:xfrm>
            <a:off x="3119454" y="1488294"/>
            <a:ext cx="6080114" cy="828675"/>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buFontTx/>
              <a:buNone/>
            </a:pPr>
            <a:r>
              <a:rPr lang="ja-JP" altLang="en-US" sz="2800" dirty="0">
                <a:latin typeface="ＭＳ Ｐゴシック" panose="020B0600070205080204" pitchFamily="50" charset="-128"/>
                <a:ea typeface="ＭＳ Ｐゴシック" panose="020B0600070205080204" pitchFamily="50" charset="-128"/>
              </a:rPr>
              <a:t>羊水は、常に</a:t>
            </a:r>
            <a:r>
              <a:rPr lang="ja-JP" altLang="en-US" sz="2800" dirty="0">
                <a:solidFill>
                  <a:srgbClr val="FF0000"/>
                </a:solidFill>
                <a:latin typeface="ＭＳ Ｐゴシック" panose="020B0600070205080204" pitchFamily="50" charset="-128"/>
                <a:ea typeface="ＭＳ Ｐゴシック" panose="020B0600070205080204" pitchFamily="50" charset="-128"/>
              </a:rPr>
              <a:t>約３７℃に保たれている</a:t>
            </a:r>
          </a:p>
        </p:txBody>
      </p:sp>
    </p:spTree>
    <p:extLst>
      <p:ext uri="{BB962C8B-B14F-4D97-AF65-F5344CB8AC3E}">
        <p14:creationId xmlns:p14="http://schemas.microsoft.com/office/powerpoint/2010/main" val="30029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078"/>
                                        </p:tgtEl>
                                        <p:attrNameLst>
                                          <p:attrName>style.visibility</p:attrName>
                                        </p:attrNameLst>
                                      </p:cBhvr>
                                      <p:to>
                                        <p:strVal val="visible"/>
                                      </p:to>
                                    </p:set>
                                    <p:animEffect transition="in" filter="fade">
                                      <p:cBhvr>
                                        <p:cTn id="7" dur="500"/>
                                        <p:tgtEl>
                                          <p:spTgt spid="1310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1075">
                                            <p:txEl>
                                              <p:pRg st="0" end="0"/>
                                            </p:txEl>
                                          </p:spTgt>
                                        </p:tgtEl>
                                        <p:attrNameLst>
                                          <p:attrName>style.visibility</p:attrName>
                                        </p:attrNameLst>
                                      </p:cBhvr>
                                      <p:to>
                                        <p:strVal val="visible"/>
                                      </p:to>
                                    </p:set>
                                    <p:animEffect transition="in" filter="fade">
                                      <p:cBhvr>
                                        <p:cTn id="11" dur="500"/>
                                        <p:tgtEl>
                                          <p:spTgt spid="13107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1075">
                                            <p:txEl>
                                              <p:pRg st="1" end="1"/>
                                            </p:txEl>
                                          </p:spTgt>
                                        </p:tgtEl>
                                        <p:attrNameLst>
                                          <p:attrName>style.visibility</p:attrName>
                                        </p:attrNameLst>
                                      </p:cBhvr>
                                      <p:to>
                                        <p:strVal val="visible"/>
                                      </p:to>
                                    </p:set>
                                    <p:animEffect transition="in" filter="fade">
                                      <p:cBhvr>
                                        <p:cTn id="14" dur="500"/>
                                        <p:tgtEl>
                                          <p:spTgt spid="131075">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1075">
                                            <p:txEl>
                                              <p:pRg st="2" end="2"/>
                                            </p:txEl>
                                          </p:spTgt>
                                        </p:tgtEl>
                                        <p:attrNameLst>
                                          <p:attrName>style.visibility</p:attrName>
                                        </p:attrNameLst>
                                      </p:cBhvr>
                                      <p:to>
                                        <p:strVal val="visible"/>
                                      </p:to>
                                    </p:set>
                                    <p:animEffect transition="in" filter="fade">
                                      <p:cBhvr>
                                        <p:cTn id="17" dur="500"/>
                                        <p:tgtEl>
                                          <p:spTgt spid="13107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1075">
                                            <p:txEl>
                                              <p:pRg st="3" end="3"/>
                                            </p:txEl>
                                          </p:spTgt>
                                        </p:tgtEl>
                                        <p:attrNameLst>
                                          <p:attrName>style.visibility</p:attrName>
                                        </p:attrNameLst>
                                      </p:cBhvr>
                                      <p:to>
                                        <p:strVal val="visible"/>
                                      </p:to>
                                    </p:set>
                                    <p:animEffect transition="in" filter="fade">
                                      <p:cBhvr>
                                        <p:cTn id="20" dur="500"/>
                                        <p:tgtEl>
                                          <p:spTgt spid="131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uiExpand="1" build="p"/>
      <p:bldP spid="1310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3098749" y="273798"/>
            <a:ext cx="5939428" cy="629006"/>
          </a:xfrm>
          <a:solidFill>
            <a:srgbClr val="D5FFFF"/>
          </a:solidFill>
        </p:spPr>
        <p:txBody>
          <a:bodyPr>
            <a:noAutofit/>
          </a:bodyPr>
          <a:lstStyle/>
          <a:p>
            <a:pPr algn="ctr" eaLnBrk="1" hangingPunct="1"/>
            <a:r>
              <a:rPr lang="ja-JP" altLang="en-US" sz="3400" dirty="0">
                <a:latin typeface="+mn-ea"/>
                <a:ea typeface="+mn-ea"/>
              </a:rPr>
              <a:t>なぜ   胸がふくらむのだろうか</a:t>
            </a:r>
          </a:p>
        </p:txBody>
      </p:sp>
      <p:sp>
        <p:nvSpPr>
          <p:cNvPr id="273415" name="Rectangle 7"/>
          <p:cNvSpPr>
            <a:spLocks noChangeArrowheads="1"/>
          </p:cNvSpPr>
          <p:nvPr/>
        </p:nvSpPr>
        <p:spPr bwMode="auto">
          <a:xfrm>
            <a:off x="3300412" y="5939964"/>
            <a:ext cx="5536129" cy="706029"/>
          </a:xfrm>
          <a:prstGeom prst="rect">
            <a:avLst/>
          </a:prstGeom>
          <a:solidFill>
            <a:srgbClr val="FFFF99"/>
          </a:solidFill>
          <a:ln w="9525" algn="ctr">
            <a:noFill/>
            <a:miter lim="800000"/>
            <a:headEnd/>
            <a:tailEnd/>
          </a:ln>
        </p:spPr>
        <p:txBody>
          <a:bodyPr wrap="square" anchor="ctr">
            <a:noAutofit/>
          </a:bodyPr>
          <a:lstStyle/>
          <a:p>
            <a:pPr algn="ctr"/>
            <a:r>
              <a:rPr lang="ja-JP" altLang="en-US" sz="3200" dirty="0">
                <a:latin typeface="+mn-ea"/>
              </a:rPr>
              <a:t>母乳を作れるようになるため</a:t>
            </a: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3683" y="1135531"/>
            <a:ext cx="2969998" cy="4136783"/>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3880" y="3348185"/>
            <a:ext cx="2554014" cy="1876418"/>
          </a:xfrm>
          <a:prstGeom prst="rect">
            <a:avLst/>
          </a:prstGeom>
        </p:spPr>
      </p:pic>
      <p:sp>
        <p:nvSpPr>
          <p:cNvPr id="9" name="AutoShape 14"/>
          <p:cNvSpPr>
            <a:spLocks noChangeArrowheads="1"/>
          </p:cNvSpPr>
          <p:nvPr/>
        </p:nvSpPr>
        <p:spPr bwMode="auto">
          <a:xfrm rot="16200000">
            <a:off x="4685801" y="3162330"/>
            <a:ext cx="568449" cy="667341"/>
          </a:xfrm>
          <a:prstGeom prst="downArrow">
            <a:avLst>
              <a:gd name="adj1" fmla="val 49454"/>
              <a:gd name="adj2" fmla="val 56341"/>
            </a:avLst>
          </a:prstGeom>
          <a:solidFill>
            <a:schemeClr val="accent5"/>
          </a:solidFill>
          <a:ln w="9525">
            <a:noFill/>
            <a:miter lim="800000"/>
            <a:headEnd/>
            <a:tailEnd/>
          </a:ln>
          <a:effectLst/>
        </p:spPr>
        <p:txBody>
          <a:bodyPr vert="eaVert" wrap="none" anchor="ctr"/>
          <a:lstStyle/>
          <a:p>
            <a:endParaRPr lang="ja-JP" altLang="en-US" sz="1351"/>
          </a:p>
        </p:txBody>
      </p:sp>
      <p:grpSp>
        <p:nvGrpSpPr>
          <p:cNvPr id="7" name="グループ化 6"/>
          <p:cNvGrpSpPr/>
          <p:nvPr/>
        </p:nvGrpSpPr>
        <p:grpSpPr>
          <a:xfrm>
            <a:off x="7472838" y="1351259"/>
            <a:ext cx="2413983" cy="1558105"/>
            <a:chOff x="5948825" y="1351246"/>
            <a:chExt cx="2413983" cy="1558105"/>
          </a:xfrm>
        </p:grpSpPr>
        <p:sp>
          <p:nvSpPr>
            <p:cNvPr id="10" name="Rectangle 4"/>
            <p:cNvSpPr txBox="1">
              <a:spLocks noChangeArrowheads="1"/>
            </p:cNvSpPr>
            <p:nvPr/>
          </p:nvSpPr>
          <p:spPr>
            <a:xfrm>
              <a:off x="6297931" y="1351246"/>
              <a:ext cx="2064877" cy="98790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乳管が伸び大きくなる</a:t>
              </a:r>
            </a:p>
          </p:txBody>
        </p:sp>
        <p:cxnSp>
          <p:nvCxnSpPr>
            <p:cNvPr id="8" name="直線コネクタ 7"/>
            <p:cNvCxnSpPr/>
            <p:nvPr/>
          </p:nvCxnSpPr>
          <p:spPr>
            <a:xfrm flipV="1">
              <a:off x="5948825" y="2320624"/>
              <a:ext cx="698212" cy="588727"/>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4" name="Rectangle 4"/>
          <p:cNvSpPr txBox="1">
            <a:spLocks noChangeArrowheads="1"/>
          </p:cNvSpPr>
          <p:nvPr/>
        </p:nvSpPr>
        <p:spPr>
          <a:xfrm>
            <a:off x="4067706" y="2368023"/>
            <a:ext cx="917022" cy="4939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乳管</a:t>
            </a:r>
          </a:p>
        </p:txBody>
      </p:sp>
      <p:cxnSp>
        <p:nvCxnSpPr>
          <p:cNvPr id="17" name="直線矢印コネクタ 16"/>
          <p:cNvCxnSpPr/>
          <p:nvPr/>
        </p:nvCxnSpPr>
        <p:spPr>
          <a:xfrm>
            <a:off x="6806925" y="4398579"/>
            <a:ext cx="1022298" cy="431300"/>
          </a:xfrm>
          <a:prstGeom prst="straightConnector1">
            <a:avLst/>
          </a:prstGeom>
          <a:ln w="539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11" name="グループ化 10"/>
          <p:cNvGrpSpPr/>
          <p:nvPr/>
        </p:nvGrpSpPr>
        <p:grpSpPr>
          <a:xfrm>
            <a:off x="7797631" y="4751932"/>
            <a:ext cx="2718495" cy="1027518"/>
            <a:chOff x="6273618" y="4751932"/>
            <a:chExt cx="2718495" cy="1027518"/>
          </a:xfrm>
        </p:grpSpPr>
        <p:sp>
          <p:nvSpPr>
            <p:cNvPr id="18" name="Rectangle 4"/>
            <p:cNvSpPr txBox="1">
              <a:spLocks noChangeArrowheads="1"/>
            </p:cNvSpPr>
            <p:nvPr/>
          </p:nvSpPr>
          <p:spPr>
            <a:xfrm>
              <a:off x="7417022" y="4751932"/>
              <a:ext cx="1280782" cy="4939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乳腺葉</a:t>
              </a:r>
            </a:p>
          </p:txBody>
        </p:sp>
        <p:sp>
          <p:nvSpPr>
            <p:cNvPr id="21" name="Rectangle 4"/>
            <p:cNvSpPr txBox="1">
              <a:spLocks noChangeArrowheads="1"/>
            </p:cNvSpPr>
            <p:nvPr/>
          </p:nvSpPr>
          <p:spPr>
            <a:xfrm>
              <a:off x="6273618" y="5285497"/>
              <a:ext cx="2718495" cy="4939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n-ea"/>
                  <a:ea typeface="+mn-ea"/>
                </a:rPr>
                <a:t>母乳をつくる働き</a:t>
              </a:r>
            </a:p>
          </p:txBody>
        </p:sp>
      </p:grpSp>
      <p:pic>
        <p:nvPicPr>
          <p:cNvPr id="2" name="図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40938" y="857279"/>
            <a:ext cx="2057143" cy="4533333"/>
          </a:xfrm>
          <a:prstGeom prst="rect">
            <a:avLst/>
          </a:prstGeom>
        </p:spPr>
      </p:pic>
      <p:cxnSp>
        <p:nvCxnSpPr>
          <p:cNvPr id="16" name="直線コネクタ 15"/>
          <p:cNvCxnSpPr/>
          <p:nvPr/>
        </p:nvCxnSpPr>
        <p:spPr>
          <a:xfrm flipV="1">
            <a:off x="3539831" y="2724757"/>
            <a:ext cx="563759" cy="658186"/>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27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73415"/>
                                        </p:tgtEl>
                                        <p:attrNameLst>
                                          <p:attrName>style.visibility</p:attrName>
                                        </p:attrNameLst>
                                      </p:cBhvr>
                                      <p:to>
                                        <p:strVal val="visible"/>
                                      </p:to>
                                    </p:set>
                                    <p:animEffect transition="in" filter="fade">
                                      <p:cBhvr>
                                        <p:cTn id="31"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2013718" y="2390464"/>
            <a:ext cx="7960601" cy="1857375"/>
          </a:xfrm>
          <a:solidFill>
            <a:srgbClr val="D5FFFF"/>
          </a:solidFill>
        </p:spPr>
        <p:txBody>
          <a:bodyPr>
            <a:noAutofit/>
          </a:bodyPr>
          <a:lstStyle/>
          <a:p>
            <a:pPr eaLnBrk="1" hangingPunct="1">
              <a:lnSpc>
                <a:spcPct val="150000"/>
              </a:lnSpc>
              <a:buFontTx/>
              <a:buNone/>
            </a:pPr>
            <a:r>
              <a:rPr lang="ja-JP" altLang="en-US" sz="3600" dirty="0">
                <a:latin typeface="ＭＳ Ｐゴシック" panose="020B0600070205080204" pitchFamily="50" charset="-128"/>
                <a:ea typeface="ＭＳ Ｐゴシック" panose="020B0600070205080204" pitchFamily="50" charset="-128"/>
              </a:rPr>
              <a:t>　胎児は、子宮の中で</a:t>
            </a:r>
            <a:endParaRPr lang="en-US" altLang="ja-JP" sz="3600" dirty="0">
              <a:latin typeface="ＭＳ Ｐゴシック" panose="020B0600070205080204" pitchFamily="50" charset="-128"/>
              <a:ea typeface="ＭＳ Ｐゴシック" panose="020B0600070205080204" pitchFamily="50" charset="-128"/>
            </a:endParaRPr>
          </a:p>
          <a:p>
            <a:pPr eaLnBrk="1" hangingPunct="1">
              <a:lnSpc>
                <a:spcPct val="150000"/>
              </a:lnSpc>
              <a:buFontTx/>
              <a:buNone/>
            </a:pPr>
            <a:r>
              <a:rPr lang="ja-JP" altLang="en-US" sz="3600" dirty="0">
                <a:latin typeface="ＭＳ Ｐゴシック" panose="020B0600070205080204" pitchFamily="50" charset="-128"/>
                <a:ea typeface="ＭＳ Ｐゴシック" panose="020B0600070205080204" pitchFamily="50" charset="-128"/>
              </a:rPr>
              <a:t>　おしっこやうんちをしているのだろうか</a:t>
            </a:r>
          </a:p>
        </p:txBody>
      </p:sp>
    </p:spTree>
    <p:extLst>
      <p:ext uri="{BB962C8B-B14F-4D97-AF65-F5344CB8AC3E}">
        <p14:creationId xmlns:p14="http://schemas.microsoft.com/office/powerpoint/2010/main" val="4493220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ctrTitle"/>
          </p:nvPr>
        </p:nvSpPr>
        <p:spPr>
          <a:xfrm>
            <a:off x="2587878" y="1964002"/>
            <a:ext cx="6925796" cy="2343151"/>
          </a:xfrm>
        </p:spPr>
        <p:txBody>
          <a:bodyPr>
            <a:normAutofit/>
          </a:bodyPr>
          <a:lstStyle/>
          <a:p>
            <a:pPr eaLnBrk="1" hangingPunct="1">
              <a:lnSpc>
                <a:spcPct val="150000"/>
              </a:lnSpc>
            </a:pPr>
            <a:r>
              <a:rPr lang="ja-JP" altLang="en-US" sz="4400" dirty="0">
                <a:latin typeface="+mn-ea"/>
                <a:ea typeface="+mn-ea"/>
              </a:rPr>
              <a:t>赤ちゃんが生まれる</a:t>
            </a:r>
            <a:r>
              <a:rPr lang="ja-JP" altLang="en-US" dirty="0">
                <a:latin typeface="+mn-ea"/>
                <a:ea typeface="+mn-ea"/>
              </a:rPr>
              <a:t/>
            </a:r>
            <a:br>
              <a:rPr lang="ja-JP" altLang="en-US" dirty="0">
                <a:latin typeface="+mn-ea"/>
                <a:ea typeface="+mn-ea"/>
              </a:rPr>
            </a:br>
            <a:r>
              <a:rPr lang="ja-JP" altLang="en-US" sz="4400" dirty="0">
                <a:solidFill>
                  <a:srgbClr val="FF6600"/>
                </a:solidFill>
                <a:latin typeface="+mn-ea"/>
                <a:ea typeface="+mn-ea"/>
              </a:rPr>
              <a:t>～出産のしくみ～</a:t>
            </a:r>
            <a:endParaRPr lang="ja-JP" altLang="en-US" sz="4900" dirty="0">
              <a:solidFill>
                <a:srgbClr val="FF6600"/>
              </a:solidFill>
              <a:latin typeface="+mn-ea"/>
              <a:ea typeface="+mn-ea"/>
            </a:endParaRPr>
          </a:p>
        </p:txBody>
      </p:sp>
    </p:spTree>
    <p:extLst>
      <p:ext uri="{BB962C8B-B14F-4D97-AF65-F5344CB8AC3E}">
        <p14:creationId xmlns:p14="http://schemas.microsoft.com/office/powerpoint/2010/main" val="97317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1728952" y="210870"/>
            <a:ext cx="8726777" cy="709448"/>
          </a:xfrm>
          <a:prstGeom prst="rect">
            <a:avLst/>
          </a:prstGeom>
          <a:solidFill>
            <a:srgbClr val="FFFFCC"/>
          </a:solidFill>
          <a:ln>
            <a:noFill/>
          </a:ln>
          <a:extLst/>
        </p:spPr>
        <p:txBody>
          <a:bodyPr wrap="square" anchor="ctr">
            <a:noAutofit/>
          </a:bodyP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0"/>
              </a:spcBef>
              <a:buFontTx/>
              <a:buNone/>
            </a:pPr>
            <a:r>
              <a:rPr lang="ja-JP" altLang="en-US" sz="2700" b="0" dirty="0">
                <a:latin typeface="+mn-ea"/>
                <a:ea typeface="+mn-ea"/>
              </a:rPr>
              <a:t>約２８０日かけて子宮いっぱいに成長し、生まれる時を待つ</a:t>
            </a:r>
          </a:p>
        </p:txBody>
      </p:sp>
      <p:sp>
        <p:nvSpPr>
          <p:cNvPr id="9" name="Rectangle 7"/>
          <p:cNvSpPr>
            <a:spLocks noChangeArrowheads="1"/>
          </p:cNvSpPr>
          <p:nvPr/>
        </p:nvSpPr>
        <p:spPr bwMode="auto">
          <a:xfrm>
            <a:off x="8224345" y="4950372"/>
            <a:ext cx="2231384" cy="1683994"/>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noAutofit/>
          </a:bodyP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lnSpc>
                <a:spcPts val="3500"/>
              </a:lnSpc>
            </a:pPr>
            <a:r>
              <a:rPr lang="ja-JP" altLang="en-US" sz="2600" b="0" dirty="0">
                <a:latin typeface="+mj-ea"/>
                <a:ea typeface="+mj-ea"/>
              </a:rPr>
              <a:t>ここまでたどり</a:t>
            </a:r>
            <a:endParaRPr lang="en-US" altLang="ja-JP" sz="2600" b="0" dirty="0">
              <a:latin typeface="+mj-ea"/>
              <a:ea typeface="+mj-ea"/>
            </a:endParaRPr>
          </a:p>
          <a:p>
            <a:pPr eaLnBrk="1" hangingPunct="1">
              <a:lnSpc>
                <a:spcPts val="3500"/>
              </a:lnSpc>
            </a:pPr>
            <a:r>
              <a:rPr lang="ja-JP" altLang="en-US" sz="2600" b="0" dirty="0">
                <a:latin typeface="+mj-ea"/>
                <a:ea typeface="+mj-ea"/>
              </a:rPr>
              <a:t>つけなかった</a:t>
            </a:r>
            <a:endParaRPr lang="en-US" altLang="ja-JP" sz="2600" b="0" dirty="0">
              <a:latin typeface="+mj-ea"/>
              <a:ea typeface="+mj-ea"/>
            </a:endParaRPr>
          </a:p>
          <a:p>
            <a:pPr eaLnBrk="1" hangingPunct="1">
              <a:lnSpc>
                <a:spcPts val="3500"/>
              </a:lnSpc>
            </a:pPr>
            <a:r>
              <a:rPr lang="ja-JP" altLang="en-US" sz="2600" b="0" dirty="0">
                <a:latin typeface="+mj-ea"/>
                <a:ea typeface="+mj-ea"/>
              </a:rPr>
              <a:t>赤ちゃんも・・・</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9608" y="920318"/>
            <a:ext cx="5937730" cy="5714048"/>
          </a:xfrm>
          <a:prstGeom prst="rect">
            <a:avLst/>
          </a:prstGeom>
        </p:spPr>
      </p:pic>
    </p:spTree>
    <p:extLst>
      <p:ext uri="{BB962C8B-B14F-4D97-AF65-F5344CB8AC3E}">
        <p14:creationId xmlns:p14="http://schemas.microsoft.com/office/powerpoint/2010/main" val="35028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p:nvPr>
        </p:nvSpPr>
        <p:spPr>
          <a:xfrm>
            <a:off x="2153248" y="697723"/>
            <a:ext cx="4482704" cy="508397"/>
          </a:xfrm>
        </p:spPr>
        <p:txBody>
          <a:bodyPr>
            <a:normAutofit/>
          </a:bodyPr>
          <a:lstStyle/>
          <a:p>
            <a:pPr algn="l" eaLnBrk="1" hangingPunct="1"/>
            <a:r>
              <a:rPr lang="en-US" altLang="ja-JP" sz="2700" dirty="0"/>
              <a:t>◆</a:t>
            </a:r>
            <a:r>
              <a:rPr lang="ja-JP" altLang="en-US" sz="2700" dirty="0"/>
              <a:t>　</a:t>
            </a:r>
            <a:r>
              <a:rPr lang="ja-JP" altLang="en-US" sz="2700" b="1" dirty="0"/>
              <a:t>お産が始まるサイン</a:t>
            </a:r>
            <a:endParaRPr lang="ja-JP" altLang="en-US" sz="2700" b="1" dirty="0">
              <a:solidFill>
                <a:srgbClr val="FF0000"/>
              </a:solidFill>
            </a:endParaRPr>
          </a:p>
        </p:txBody>
      </p:sp>
      <p:sp>
        <p:nvSpPr>
          <p:cNvPr id="47120" name="Rectangle 16"/>
          <p:cNvSpPr>
            <a:spLocks noChangeArrowheads="1"/>
          </p:cNvSpPr>
          <p:nvPr/>
        </p:nvSpPr>
        <p:spPr bwMode="auto">
          <a:xfrm>
            <a:off x="6767515" y="2100877"/>
            <a:ext cx="3543300" cy="188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2800" b="0" dirty="0">
                <a:latin typeface="ＭＳ Ｐゴシック" panose="020B0600070205080204" pitchFamily="50" charset="-128"/>
                <a:ea typeface="ＭＳ Ｐゴシック" panose="020B0600070205080204" pitchFamily="50" charset="-128"/>
              </a:rPr>
              <a:t>陣痛は、規則正しく</a:t>
            </a:r>
            <a:endParaRPr lang="en-US" altLang="ja-JP" sz="2800" b="0" dirty="0">
              <a:latin typeface="ＭＳ Ｐゴシック" panose="020B0600070205080204" pitchFamily="50" charset="-128"/>
              <a:ea typeface="ＭＳ Ｐゴシック" panose="020B0600070205080204" pitchFamily="50" charset="-128"/>
            </a:endParaRPr>
          </a:p>
          <a:p>
            <a:pPr eaLnBrk="1" hangingPunct="1">
              <a:buFontTx/>
              <a:buNone/>
            </a:pPr>
            <a:r>
              <a:rPr lang="ja-JP" altLang="en-US" sz="2800" b="0" dirty="0">
                <a:latin typeface="ＭＳ Ｐゴシック" panose="020B0600070205080204" pitchFamily="50" charset="-128"/>
                <a:ea typeface="ＭＳ Ｐゴシック" panose="020B0600070205080204" pitchFamily="50" charset="-128"/>
              </a:rPr>
              <a:t>起こり、次第に痛みの間隔が短くなり、</a:t>
            </a:r>
            <a:endParaRPr lang="en-US" altLang="ja-JP" sz="2800" b="0" dirty="0">
              <a:latin typeface="ＭＳ Ｐゴシック" panose="020B0600070205080204" pitchFamily="50" charset="-128"/>
              <a:ea typeface="ＭＳ Ｐゴシック" panose="020B0600070205080204" pitchFamily="50" charset="-128"/>
            </a:endParaRPr>
          </a:p>
          <a:p>
            <a:pPr eaLnBrk="1" hangingPunct="1">
              <a:buFontTx/>
              <a:buNone/>
            </a:pPr>
            <a:r>
              <a:rPr lang="ja-JP" altLang="en-US" sz="2800" b="0" dirty="0">
                <a:latin typeface="ＭＳ Ｐゴシック" panose="020B0600070205080204" pitchFamily="50" charset="-128"/>
                <a:ea typeface="ＭＳ Ｐゴシック" panose="020B0600070205080204" pitchFamily="50" charset="-128"/>
              </a:rPr>
              <a:t>強くなってくる。</a:t>
            </a:r>
          </a:p>
          <a:p>
            <a:pPr algn="ctr" eaLnBrk="1" hangingPunct="1">
              <a:buFontTx/>
              <a:buNone/>
            </a:pPr>
            <a:endParaRPr lang="ja-JP" altLang="en-US" sz="2800" b="0" dirty="0">
              <a:latin typeface="ＭＳ Ｐゴシック" panose="020B0600070205080204" pitchFamily="50" charset="-128"/>
              <a:ea typeface="ＭＳ Ｐゴシック" panose="020B0600070205080204" pitchFamily="50" charset="-128"/>
            </a:endParaRPr>
          </a:p>
          <a:p>
            <a:pPr algn="ctr" eaLnBrk="1" hangingPunct="1">
              <a:buFontTx/>
              <a:buNone/>
            </a:pPr>
            <a:r>
              <a:rPr lang="ja-JP" altLang="en-US" sz="2800" b="0" dirty="0">
                <a:latin typeface="ＭＳ Ｐゴシック" panose="020B0600070205080204" pitchFamily="50" charset="-128"/>
                <a:ea typeface="ＭＳ Ｐゴシック" panose="020B0600070205080204" pitchFamily="50" charset="-128"/>
              </a:rPr>
              <a:t>　　　　　　　</a:t>
            </a:r>
            <a:endParaRPr lang="ja-JP" altLang="en-US" sz="2800" dirty="0">
              <a:latin typeface="ＭＳ Ｐゴシック" panose="020B0600070205080204" pitchFamily="50" charset="-128"/>
              <a:ea typeface="ＭＳ Ｐゴシック" panose="020B0600070205080204" pitchFamily="50" charset="-128"/>
            </a:endParaRPr>
          </a:p>
          <a:p>
            <a:pPr algn="ctr" eaLnBrk="1" hangingPunct="1">
              <a:buFontTx/>
              <a:buNone/>
            </a:pPr>
            <a:r>
              <a:rPr lang="ja-JP" altLang="en-US" sz="2800" dirty="0">
                <a:latin typeface="ＭＳ Ｐゴシック" panose="020B0600070205080204" pitchFamily="50" charset="-128"/>
                <a:ea typeface="ＭＳ Ｐゴシック" panose="020B0600070205080204" pitchFamily="50" charset="-128"/>
              </a:rPr>
              <a:t>　</a:t>
            </a:r>
            <a:r>
              <a:rPr lang="ja-JP" altLang="en-US" sz="2800" b="0" dirty="0">
                <a:latin typeface="ＭＳ Ｐゴシック" panose="020B0600070205080204" pitchFamily="50" charset="-128"/>
                <a:ea typeface="ＭＳ Ｐゴシック" panose="020B0600070205080204" pitchFamily="50" charset="-128"/>
              </a:rPr>
              <a:t>　　　　　　</a:t>
            </a:r>
          </a:p>
        </p:txBody>
      </p:sp>
      <p:sp>
        <p:nvSpPr>
          <p:cNvPr id="47121" name="Rectangle 17"/>
          <p:cNvSpPr>
            <a:spLocks noChangeArrowheads="1"/>
          </p:cNvSpPr>
          <p:nvPr/>
        </p:nvSpPr>
        <p:spPr bwMode="auto">
          <a:xfrm>
            <a:off x="6767532" y="4485107"/>
            <a:ext cx="3743325" cy="113466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2800" b="0" dirty="0">
                <a:latin typeface="+mn-ea"/>
                <a:ea typeface="+mn-ea"/>
              </a:rPr>
              <a:t>陣痛から出産まで、</a:t>
            </a:r>
          </a:p>
          <a:p>
            <a:pPr eaLnBrk="1" hangingPunct="1">
              <a:buFontTx/>
              <a:buNone/>
            </a:pPr>
            <a:r>
              <a:rPr lang="ja-JP" altLang="en-US" sz="2800" b="0" dirty="0">
                <a:latin typeface="+mn-ea"/>
                <a:ea typeface="+mn-ea"/>
              </a:rPr>
              <a:t>およそ</a:t>
            </a:r>
            <a:r>
              <a:rPr lang="ja-JP" altLang="en-US" sz="2800" b="0" dirty="0">
                <a:solidFill>
                  <a:srgbClr val="FF0000"/>
                </a:solidFill>
                <a:latin typeface="+mn-ea"/>
                <a:ea typeface="+mn-ea"/>
              </a:rPr>
              <a:t>十数時間</a:t>
            </a:r>
            <a:r>
              <a:rPr lang="ja-JP" altLang="en-US" sz="2800" b="0" dirty="0">
                <a:latin typeface="+mn-ea"/>
                <a:ea typeface="+mn-ea"/>
              </a:rPr>
              <a:t>かかる。</a:t>
            </a:r>
          </a:p>
        </p:txBody>
      </p:sp>
      <p:sp>
        <p:nvSpPr>
          <p:cNvPr id="47115" name="Rectangle 11"/>
          <p:cNvSpPr>
            <a:spLocks noChangeArrowheads="1"/>
          </p:cNvSpPr>
          <p:nvPr/>
        </p:nvSpPr>
        <p:spPr bwMode="auto">
          <a:xfrm>
            <a:off x="6767528" y="586685"/>
            <a:ext cx="3164087" cy="73044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buFontTx/>
              <a:buNone/>
            </a:pPr>
            <a:r>
              <a:rPr lang="ja-JP" altLang="en-US" sz="3300" b="0" dirty="0">
                <a:solidFill>
                  <a:srgbClr val="FF0000"/>
                </a:solidFill>
                <a:latin typeface="ＭＳ Ｐゴシック" panose="020B0600070205080204" pitchFamily="50" charset="-128"/>
                <a:ea typeface="ＭＳ Ｐゴシック" panose="020B0600070205080204" pitchFamily="50" charset="-128"/>
              </a:rPr>
              <a:t>陣痛</a:t>
            </a:r>
            <a:r>
              <a:rPr lang="ja-JP" altLang="en-US" sz="2400" b="0" dirty="0">
                <a:latin typeface="ＭＳ Ｐゴシック" panose="020B0600070205080204" pitchFamily="50" charset="-128"/>
                <a:ea typeface="ＭＳ Ｐゴシック" panose="020B0600070205080204" pitchFamily="50" charset="-128"/>
              </a:rPr>
              <a:t>（子宮の収縮）</a:t>
            </a:r>
          </a:p>
        </p:txBody>
      </p:sp>
      <p:pic>
        <p:nvPicPr>
          <p:cNvPr id="8" name="図 7"/>
          <p:cNvPicPr>
            <a:picLocks noChangeAspect="1"/>
          </p:cNvPicPr>
          <p:nvPr/>
        </p:nvPicPr>
        <p:blipFill rotWithShape="1">
          <a:blip r:embed="rId3" cstate="email">
            <a:extLst>
              <a:ext uri="{28A0092B-C50C-407E-A947-70E740481C1C}">
                <a14:useLocalDpi xmlns:a14="http://schemas.microsoft.com/office/drawing/2010/main"/>
              </a:ext>
            </a:extLst>
          </a:blip>
          <a:srcRect r="-1092"/>
          <a:stretch/>
        </p:blipFill>
        <p:spPr>
          <a:xfrm>
            <a:off x="1508684" y="1460303"/>
            <a:ext cx="5127275" cy="4542580"/>
          </a:xfrm>
          <a:prstGeom prst="rect">
            <a:avLst/>
          </a:prstGeom>
        </p:spPr>
      </p:pic>
    </p:spTree>
    <p:extLst>
      <p:ext uri="{BB962C8B-B14F-4D97-AF65-F5344CB8AC3E}">
        <p14:creationId xmlns:p14="http://schemas.microsoft.com/office/powerpoint/2010/main" val="1499464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fade">
                                      <p:cBhvr>
                                        <p:cTn id="7" dur="500"/>
                                        <p:tgtEl>
                                          <p:spTgt spid="47120"/>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121"/>
                                        </p:tgtEl>
                                        <p:attrNameLst>
                                          <p:attrName>style.visibility</p:attrName>
                                        </p:attrNameLst>
                                      </p:cBhvr>
                                      <p:to>
                                        <p:strVal val="visible"/>
                                      </p:to>
                                    </p:set>
                                    <p:animEffect transition="in" filter="fade">
                                      <p:cBhvr>
                                        <p:cTn id="11" dur="500"/>
                                        <p:tgtEl>
                                          <p:spTgt spid="47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p:bldP spid="471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24165" y="1228482"/>
            <a:ext cx="3516343" cy="1623234"/>
          </a:xfrm>
        </p:spPr>
        <p:txBody>
          <a:bodyPr>
            <a:noAutofit/>
          </a:bodyPr>
          <a:lstStyle/>
          <a:p>
            <a:pPr>
              <a:lnSpc>
                <a:spcPts val="4125"/>
              </a:lnSpc>
            </a:pPr>
            <a:r>
              <a:rPr lang="ja-JP" altLang="en-US" sz="3000" dirty="0">
                <a:latin typeface="+mn-ea"/>
                <a:ea typeface="+mn-ea"/>
              </a:rPr>
              <a:t>せまい骨盤をぬける</a:t>
            </a:r>
            <a:r>
              <a:rPr lang="en-US" altLang="ja-JP" sz="3000" dirty="0">
                <a:latin typeface="+mn-ea"/>
                <a:ea typeface="+mn-ea"/>
              </a:rPr>
              <a:t/>
            </a:r>
            <a:br>
              <a:rPr lang="en-US" altLang="ja-JP" sz="3000" dirty="0">
                <a:latin typeface="+mn-ea"/>
                <a:ea typeface="+mn-ea"/>
              </a:rPr>
            </a:br>
            <a:r>
              <a:rPr lang="ja-JP" altLang="en-US" sz="3000" dirty="0">
                <a:latin typeface="+mn-ea"/>
                <a:ea typeface="+mn-ea"/>
              </a:rPr>
              <a:t>ために、できるだけ</a:t>
            </a:r>
            <a:r>
              <a:rPr lang="en-US" altLang="ja-JP" sz="3000" dirty="0">
                <a:latin typeface="+mn-ea"/>
                <a:ea typeface="+mn-ea"/>
              </a:rPr>
              <a:t/>
            </a:r>
            <a:br>
              <a:rPr lang="en-US" altLang="ja-JP" sz="3000" dirty="0">
                <a:latin typeface="+mn-ea"/>
                <a:ea typeface="+mn-ea"/>
              </a:rPr>
            </a:br>
            <a:r>
              <a:rPr lang="ja-JP" altLang="en-US" sz="3000" dirty="0">
                <a:solidFill>
                  <a:srgbClr val="FF0000"/>
                </a:solidFill>
                <a:latin typeface="+mn-ea"/>
                <a:ea typeface="+mn-ea"/>
              </a:rPr>
              <a:t>頭を小さく</a:t>
            </a:r>
            <a:r>
              <a:rPr lang="ja-JP" altLang="en-US" sz="3000" dirty="0">
                <a:latin typeface="+mn-ea"/>
                <a:ea typeface="+mn-ea"/>
              </a:rPr>
              <a:t>する。</a:t>
            </a:r>
          </a:p>
        </p:txBody>
      </p:sp>
      <p:sp>
        <p:nvSpPr>
          <p:cNvPr id="32774" name="下矢印 7"/>
          <p:cNvSpPr>
            <a:spLocks noChangeArrowheads="1"/>
          </p:cNvSpPr>
          <p:nvPr/>
        </p:nvSpPr>
        <p:spPr bwMode="auto">
          <a:xfrm rot="16200000">
            <a:off x="5322535" y="1744228"/>
            <a:ext cx="702469" cy="591740"/>
          </a:xfrm>
          <a:prstGeom prst="downArrow">
            <a:avLst>
              <a:gd name="adj1" fmla="val 50000"/>
              <a:gd name="adj2" fmla="val 49946"/>
            </a:avLst>
          </a:prstGeom>
          <a:solidFill>
            <a:srgbClr val="0070C0"/>
          </a:solidFill>
          <a:ln>
            <a:noFill/>
          </a:ln>
          <a:extLst/>
        </p:spPr>
        <p:txBody>
          <a:bodyP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2700"/>
          </a:p>
        </p:txBody>
      </p:sp>
      <p:sp>
        <p:nvSpPr>
          <p:cNvPr id="116741" name="Rectangle 5"/>
          <p:cNvSpPr>
            <a:spLocks noChangeArrowheads="1"/>
          </p:cNvSpPr>
          <p:nvPr/>
        </p:nvSpPr>
        <p:spPr bwMode="auto">
          <a:xfrm>
            <a:off x="5969627" y="1549515"/>
            <a:ext cx="4578558" cy="10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oAutofit/>
          </a:bodyP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buFontTx/>
              <a:buNone/>
            </a:pPr>
            <a:r>
              <a:rPr lang="ja-JP" altLang="en-US" sz="3300" b="0" dirty="0">
                <a:latin typeface="+mj-ea"/>
                <a:ea typeface="+mj-ea"/>
              </a:rPr>
              <a:t>　</a:t>
            </a:r>
            <a:r>
              <a:rPr lang="ja-JP" altLang="en-US" sz="3000" b="0" dirty="0">
                <a:solidFill>
                  <a:srgbClr val="FF0000"/>
                </a:solidFill>
                <a:latin typeface="+mj-ea"/>
                <a:ea typeface="+mj-ea"/>
              </a:rPr>
              <a:t>頭の骨を重ね合わせる</a:t>
            </a:r>
            <a:endParaRPr lang="en-US" altLang="ja-JP" sz="3000" b="0" dirty="0">
              <a:solidFill>
                <a:srgbClr val="FF0000"/>
              </a:solidFill>
              <a:latin typeface="+mj-ea"/>
              <a:ea typeface="+mj-ea"/>
            </a:endParaRPr>
          </a:p>
          <a:p>
            <a:pPr eaLnBrk="1" hangingPunct="1">
              <a:buFontTx/>
              <a:buNone/>
            </a:pPr>
            <a:r>
              <a:rPr lang="ja-JP" altLang="en-US" sz="2400" b="0" dirty="0">
                <a:latin typeface="+mj-ea"/>
                <a:ea typeface="+mj-ea"/>
              </a:rPr>
              <a:t>　（胎児の頭の骨には隙間がある）</a:t>
            </a:r>
          </a:p>
        </p:txBody>
      </p:sp>
      <p:grpSp>
        <p:nvGrpSpPr>
          <p:cNvPr id="3" name="グループ化 2"/>
          <p:cNvGrpSpPr/>
          <p:nvPr/>
        </p:nvGrpSpPr>
        <p:grpSpPr>
          <a:xfrm>
            <a:off x="2908392" y="3001428"/>
            <a:ext cx="6264003" cy="3843413"/>
            <a:chOff x="1384379" y="3001415"/>
            <a:chExt cx="6264003" cy="3843413"/>
          </a:xfrm>
        </p:grpSpPr>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84379" y="3001415"/>
              <a:ext cx="6264003" cy="3843413"/>
            </a:xfrm>
            <a:prstGeom prst="rect">
              <a:avLst/>
            </a:prstGeom>
          </p:spPr>
        </p:pic>
        <p:sp>
          <p:nvSpPr>
            <p:cNvPr id="9" name="Rectangle 9"/>
            <p:cNvSpPr>
              <a:spLocks noChangeArrowheads="1"/>
            </p:cNvSpPr>
            <p:nvPr/>
          </p:nvSpPr>
          <p:spPr bwMode="auto">
            <a:xfrm>
              <a:off x="5806366" y="3009300"/>
              <a:ext cx="864395" cy="378619"/>
            </a:xfrm>
            <a:prstGeom prst="rect">
              <a:avLst/>
            </a:prstGeom>
            <a:solidFill>
              <a:srgbClr val="FFFF00"/>
            </a:solidFill>
            <a:ln w="9525" algn="ctr">
              <a:solidFill>
                <a:schemeClr val="tx1"/>
              </a:solidFill>
              <a:miter lim="800000"/>
              <a:headEnd/>
              <a:tailEnd/>
            </a:ln>
          </p:spPr>
          <p:txBody>
            <a:bodyPr wrap="none" anchor="ct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0"/>
                </a:spcBef>
                <a:buFontTx/>
                <a:buNone/>
              </a:pPr>
              <a:r>
                <a:rPr lang="ja-JP" altLang="en-US" sz="2400" b="0" dirty="0"/>
                <a:t>胎児</a:t>
              </a:r>
            </a:p>
          </p:txBody>
        </p:sp>
        <p:sp>
          <p:nvSpPr>
            <p:cNvPr id="10" name="Rectangle 8"/>
            <p:cNvSpPr>
              <a:spLocks noChangeArrowheads="1"/>
            </p:cNvSpPr>
            <p:nvPr/>
          </p:nvSpPr>
          <p:spPr bwMode="auto">
            <a:xfrm>
              <a:off x="2536714" y="3009894"/>
              <a:ext cx="809625" cy="377429"/>
            </a:xfrm>
            <a:prstGeom prst="rect">
              <a:avLst/>
            </a:prstGeom>
            <a:solidFill>
              <a:srgbClr val="FFCCCC"/>
            </a:solidFill>
            <a:ln w="9525" algn="ctr">
              <a:solidFill>
                <a:schemeClr val="tx1"/>
              </a:solidFill>
              <a:miter lim="800000"/>
              <a:headEnd/>
              <a:tailEnd/>
            </a:ln>
          </p:spPr>
          <p:txBody>
            <a:bodyPr wrap="none" anchor="ct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0"/>
                </a:spcBef>
                <a:buFontTx/>
                <a:buNone/>
              </a:pPr>
              <a:r>
                <a:rPr lang="ja-JP" altLang="en-US" sz="2400" b="0" dirty="0"/>
                <a:t>大人</a:t>
              </a:r>
            </a:p>
          </p:txBody>
        </p:sp>
      </p:grpSp>
      <p:sp>
        <p:nvSpPr>
          <p:cNvPr id="11" name="Rectangle 4"/>
          <p:cNvSpPr txBox="1">
            <a:spLocks noChangeArrowheads="1"/>
          </p:cNvSpPr>
          <p:nvPr/>
        </p:nvSpPr>
        <p:spPr>
          <a:xfrm>
            <a:off x="4274895" y="421498"/>
            <a:ext cx="3877977" cy="576263"/>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latin typeface="+mj-ea"/>
              </a:rPr>
              <a:t>胎児のがんばり　その１</a:t>
            </a:r>
          </a:p>
        </p:txBody>
      </p:sp>
      <p:sp>
        <p:nvSpPr>
          <p:cNvPr id="12" name="Oval 9"/>
          <p:cNvSpPr>
            <a:spLocks noChangeArrowheads="1"/>
          </p:cNvSpPr>
          <p:nvPr/>
        </p:nvSpPr>
        <p:spPr bwMode="auto">
          <a:xfrm>
            <a:off x="7063349" y="4965025"/>
            <a:ext cx="1383623" cy="1652635"/>
          </a:xfrm>
          <a:prstGeom prst="ellipse">
            <a:avLst/>
          </a:prstGeom>
          <a:noFill/>
          <a:ln w="57150">
            <a:solidFill>
              <a:srgbClr val="FF0000"/>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ja-JP" altLang="en-US" sz="1351">
              <a:solidFill>
                <a:srgbClr val="FF0000"/>
              </a:solidFill>
            </a:endParaRPr>
          </a:p>
        </p:txBody>
      </p:sp>
      <p:sp>
        <p:nvSpPr>
          <p:cNvPr id="13" name="Oval 9"/>
          <p:cNvSpPr>
            <a:spLocks noChangeArrowheads="1"/>
          </p:cNvSpPr>
          <p:nvPr/>
        </p:nvSpPr>
        <p:spPr bwMode="auto">
          <a:xfrm>
            <a:off x="7063348" y="3560461"/>
            <a:ext cx="1383623" cy="616004"/>
          </a:xfrm>
          <a:prstGeom prst="ellipse">
            <a:avLst/>
          </a:prstGeom>
          <a:noFill/>
          <a:ln w="57150">
            <a:solidFill>
              <a:srgbClr val="FF0000"/>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ja-JP" altLang="en-US" sz="1351">
              <a:solidFill>
                <a:srgbClr val="FF0000"/>
              </a:solidFill>
            </a:endParaRPr>
          </a:p>
        </p:txBody>
      </p:sp>
    </p:spTree>
    <p:extLst>
      <p:ext uri="{BB962C8B-B14F-4D97-AF65-F5344CB8AC3E}">
        <p14:creationId xmlns:p14="http://schemas.microsoft.com/office/powerpoint/2010/main" val="10536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774"/>
                                        </p:tgtEl>
                                        <p:attrNameLst>
                                          <p:attrName>style.visibility</p:attrName>
                                        </p:attrNameLst>
                                      </p:cBhvr>
                                      <p:to>
                                        <p:strVal val="visible"/>
                                      </p:to>
                                    </p:set>
                                    <p:animEffect transition="in" filter="wipe(left)">
                                      <p:cBhvr>
                                        <p:cTn id="11" dur="500"/>
                                        <p:tgtEl>
                                          <p:spTgt spid="3277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6741"/>
                                        </p:tgtEl>
                                        <p:attrNameLst>
                                          <p:attrName>style.visibility</p:attrName>
                                        </p:attrNameLst>
                                      </p:cBhvr>
                                      <p:to>
                                        <p:strVal val="visible"/>
                                      </p:to>
                                    </p:set>
                                    <p:animEffect transition="in" filter="fade">
                                      <p:cBhvr>
                                        <p:cTn id="15" dur="500"/>
                                        <p:tgtEl>
                                          <p:spTgt spid="11674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4" grpId="0" animBg="1"/>
      <p:bldP spid="116741" grpId="0"/>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idx="1"/>
          </p:nvPr>
        </p:nvSpPr>
        <p:spPr>
          <a:xfrm>
            <a:off x="2238393" y="1316277"/>
            <a:ext cx="7929563" cy="1028700"/>
          </a:xfrm>
        </p:spPr>
        <p:txBody>
          <a:bodyPr>
            <a:noAutofit/>
          </a:bodyPr>
          <a:lstStyle/>
          <a:p>
            <a:pPr eaLnBrk="1" hangingPunct="1">
              <a:buFontTx/>
              <a:buNone/>
            </a:pPr>
            <a:r>
              <a:rPr lang="ja-JP" altLang="en-US" sz="3000" dirty="0">
                <a:latin typeface="+mn-ea"/>
              </a:rPr>
              <a:t>骨盤の大きさや産道の形に合わせて</a:t>
            </a:r>
            <a:r>
              <a:rPr lang="ja-JP" altLang="en-US" sz="3000" dirty="0">
                <a:solidFill>
                  <a:srgbClr val="FF0000"/>
                </a:solidFill>
                <a:latin typeface="+mn-ea"/>
              </a:rPr>
              <a:t>体を回転</a:t>
            </a:r>
            <a:endParaRPr lang="en-US" altLang="ja-JP" sz="3000" dirty="0">
              <a:solidFill>
                <a:srgbClr val="FF0000"/>
              </a:solidFill>
              <a:latin typeface="+mn-ea"/>
            </a:endParaRPr>
          </a:p>
          <a:p>
            <a:pPr eaLnBrk="1" hangingPunct="1">
              <a:buFontTx/>
              <a:buNone/>
            </a:pPr>
            <a:r>
              <a:rPr lang="ja-JP" altLang="en-US" sz="3000" dirty="0">
                <a:latin typeface="+mn-ea"/>
              </a:rPr>
              <a:t>させながら生まれてくる。</a:t>
            </a: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38380" y="2513344"/>
            <a:ext cx="3297564" cy="3817115"/>
          </a:xfrm>
          <a:prstGeom prst="rect">
            <a:avLst/>
          </a:prstGeom>
        </p:spPr>
      </p:pic>
      <p:pic>
        <p:nvPicPr>
          <p:cNvPr id="7" name="図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83916" y="2681292"/>
            <a:ext cx="3944731" cy="3649167"/>
          </a:xfrm>
          <a:prstGeom prst="rect">
            <a:avLst/>
          </a:prstGeom>
        </p:spPr>
      </p:pic>
      <p:sp>
        <p:nvSpPr>
          <p:cNvPr id="8" name="Rectangle 4"/>
          <p:cNvSpPr txBox="1">
            <a:spLocks noChangeArrowheads="1"/>
          </p:cNvSpPr>
          <p:nvPr/>
        </p:nvSpPr>
        <p:spPr>
          <a:xfrm>
            <a:off x="4236483" y="403725"/>
            <a:ext cx="3933358" cy="576263"/>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latin typeface="+mn-ea"/>
                <a:ea typeface="+mn-ea"/>
              </a:rPr>
              <a:t>胎児のがんばり　その２</a:t>
            </a:r>
          </a:p>
        </p:txBody>
      </p:sp>
    </p:spTree>
    <p:extLst>
      <p:ext uri="{BB962C8B-B14F-4D97-AF65-F5344CB8AC3E}">
        <p14:creationId xmlns:p14="http://schemas.microsoft.com/office/powerpoint/2010/main" val="23437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fade">
                                      <p:cBhvr>
                                        <p:cTn id="7" dur="500"/>
                                        <p:tgtEl>
                                          <p:spTgt spid="11366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667">
                                            <p:txEl>
                                              <p:pRg st="1" end="1"/>
                                            </p:txEl>
                                          </p:spTgt>
                                        </p:tgtEl>
                                        <p:attrNameLst>
                                          <p:attrName>style.visibility</p:attrName>
                                        </p:attrNameLst>
                                      </p:cBhvr>
                                      <p:to>
                                        <p:strVal val="visible"/>
                                      </p:to>
                                    </p:set>
                                    <p:animEffect transition="in" filter="fade">
                                      <p:cBhvr>
                                        <p:cTn id="10" dur="500"/>
                                        <p:tgtEl>
                                          <p:spTgt spid="1136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2466995" y="2171513"/>
            <a:ext cx="75009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lnSpc>
                <a:spcPct val="150000"/>
              </a:lnSpc>
              <a:buFontTx/>
              <a:buNone/>
            </a:pPr>
            <a:r>
              <a:rPr lang="ja-JP" altLang="en-US" b="0" dirty="0">
                <a:latin typeface="ＭＳ Ｐゴシック" panose="020B0600070205080204" pitchFamily="50" charset="-128"/>
                <a:ea typeface="ＭＳ Ｐゴシック" panose="020B0600070205080204" pitchFamily="50" charset="-128"/>
              </a:rPr>
              <a:t>産声は、</a:t>
            </a:r>
            <a:endParaRPr lang="en-US" altLang="ja-JP" b="0" dirty="0">
              <a:latin typeface="ＭＳ Ｐゴシック" panose="020B0600070205080204" pitchFamily="50" charset="-128"/>
              <a:ea typeface="ＭＳ Ｐゴシック" panose="020B0600070205080204" pitchFamily="50" charset="-128"/>
            </a:endParaRPr>
          </a:p>
          <a:p>
            <a:pPr eaLnBrk="1" hangingPunct="1">
              <a:lnSpc>
                <a:spcPct val="150000"/>
              </a:lnSpc>
              <a:buFontTx/>
              <a:buNone/>
            </a:pPr>
            <a:r>
              <a:rPr lang="ja-JP" altLang="en-US" b="0" dirty="0">
                <a:latin typeface="ＭＳ Ｐゴシック" panose="020B0600070205080204" pitchFamily="50" charset="-128"/>
                <a:ea typeface="ＭＳ Ｐゴシック" panose="020B0600070205080204" pitchFamily="50" charset="-128"/>
              </a:rPr>
              <a:t>「初めて自分の力で呼吸をした証」</a:t>
            </a:r>
          </a:p>
        </p:txBody>
      </p:sp>
      <p:sp>
        <p:nvSpPr>
          <p:cNvPr id="37892" name="Rectangle 4"/>
          <p:cNvSpPr>
            <a:spLocks noChangeArrowheads="1"/>
          </p:cNvSpPr>
          <p:nvPr/>
        </p:nvSpPr>
        <p:spPr bwMode="auto">
          <a:xfrm>
            <a:off x="2963467" y="197048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sz="2700"/>
          </a:p>
        </p:txBody>
      </p:sp>
    </p:spTree>
    <p:extLst>
      <p:ext uri="{BB962C8B-B14F-4D97-AF65-F5344CB8AC3E}">
        <p14:creationId xmlns:p14="http://schemas.microsoft.com/office/powerpoint/2010/main" val="31673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wipe(left)">
                                      <p:cBhvr>
                                        <p:cTn id="7" dur="1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5" y="1097267"/>
            <a:ext cx="3887833" cy="724988"/>
          </a:xfrm>
        </p:spPr>
        <p:txBody>
          <a:bodyPr>
            <a:normAutofit/>
          </a:bodyPr>
          <a:lstStyle/>
          <a:p>
            <a:r>
              <a:rPr lang="ja-JP" altLang="en-US" sz="3000" dirty="0"/>
              <a:t>（中学校　２学年）</a:t>
            </a:r>
            <a:endParaRPr kumimoji="1" lang="ja-JP" altLang="en-US" dirty="0"/>
          </a:p>
        </p:txBody>
      </p:sp>
      <p:sp>
        <p:nvSpPr>
          <p:cNvPr id="4" name="タイトル 1"/>
          <p:cNvSpPr txBox="1">
            <a:spLocks/>
          </p:cNvSpPr>
          <p:nvPr/>
        </p:nvSpPr>
        <p:spPr>
          <a:xfrm>
            <a:off x="3526463" y="2426500"/>
            <a:ext cx="5175465" cy="1151773"/>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766">
              <a:lnSpc>
                <a:spcPct val="150000"/>
              </a:lnSpc>
              <a:defRPr/>
            </a:pPr>
            <a:r>
              <a:rPr lang="ja-JP" altLang="en-US" sz="3300" dirty="0">
                <a:solidFill>
                  <a:prstClr val="black"/>
                </a:solidFill>
                <a:latin typeface="+mn-ea"/>
                <a:ea typeface="+mn-ea"/>
              </a:rPr>
              <a:t>多様な性ってなんだろう</a:t>
            </a:r>
          </a:p>
        </p:txBody>
      </p:sp>
      <p:sp>
        <p:nvSpPr>
          <p:cNvPr id="6" name="タイトル 1"/>
          <p:cNvSpPr txBox="1">
            <a:spLocks/>
          </p:cNvSpPr>
          <p:nvPr/>
        </p:nvSpPr>
        <p:spPr>
          <a:xfrm>
            <a:off x="2032181" y="332229"/>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（中）資料４</a:t>
            </a:r>
          </a:p>
        </p:txBody>
      </p:sp>
      <p:sp>
        <p:nvSpPr>
          <p:cNvPr id="5" name="タイトル 1"/>
          <p:cNvSpPr txBox="1">
            <a:spLocks/>
          </p:cNvSpPr>
          <p:nvPr/>
        </p:nvSpPr>
        <p:spPr>
          <a:xfrm>
            <a:off x="2455860" y="4182517"/>
            <a:ext cx="7316669"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3000"/>
              </a:lnSpc>
            </a:pPr>
            <a:r>
              <a:rPr lang="ja-JP" altLang="en-US" sz="1800" dirty="0"/>
              <a:t>　　</a:t>
            </a:r>
            <a:r>
              <a:rPr lang="ja-JP" altLang="ja-JP" sz="1800" dirty="0"/>
              <a:t>性のあり方は多様であり、一人ひとり異なっていることに気付くとともに、</a:t>
            </a:r>
            <a:r>
              <a:rPr lang="ja-JP" altLang="en-US" sz="1800" dirty="0"/>
              <a:t>　</a:t>
            </a:r>
            <a:endParaRPr lang="en-US" altLang="ja-JP" sz="1800" dirty="0"/>
          </a:p>
          <a:p>
            <a:pPr>
              <a:lnSpc>
                <a:spcPts val="3000"/>
              </a:lnSpc>
            </a:pPr>
            <a:r>
              <a:rPr lang="en-US" altLang="ja-JP" sz="1800" dirty="0"/>
              <a:t>  </a:t>
            </a:r>
            <a:r>
              <a:rPr lang="ja-JP" altLang="ja-JP" sz="1800" dirty="0"/>
              <a:t>誰もが生きやすい社会のあり方を考えることができるようにする。</a:t>
            </a:r>
          </a:p>
        </p:txBody>
      </p:sp>
      <p:sp>
        <p:nvSpPr>
          <p:cNvPr id="7" name="タイトル 1"/>
          <p:cNvSpPr txBox="1">
            <a:spLocks/>
          </p:cNvSpPr>
          <p:nvPr/>
        </p:nvSpPr>
        <p:spPr>
          <a:xfrm>
            <a:off x="3321269" y="6305795"/>
            <a:ext cx="7264350" cy="50490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400" dirty="0">
                <a:solidFill>
                  <a:prstClr val="black"/>
                </a:solidFill>
                <a:latin typeface="游ゴシック Light" panose="020F0302020204030204"/>
                <a:ea typeface="游ゴシック Light" panose="020B0300000000000000" pitchFamily="50" charset="-128"/>
              </a:rPr>
              <a:t>参考資料：</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「高知市パートナーシップ制度」チラシ</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高知市人権同和・男女共同参画課</a:t>
            </a:r>
            <a:endParaRPr lang="en-US" altLang="ja-JP" sz="1400" dirty="0">
              <a:solidFill>
                <a:prstClr val="black"/>
              </a:solidFill>
              <a:latin typeface="游ゴシック Light" panose="020F0302020204030204"/>
              <a:ea typeface="游ゴシック Light" panose="020B0300000000000000" pitchFamily="50" charset="-128"/>
            </a:endParaRPr>
          </a:p>
        </p:txBody>
      </p:sp>
    </p:spTree>
    <p:extLst>
      <p:ext uri="{BB962C8B-B14F-4D97-AF65-F5344CB8AC3E}">
        <p14:creationId xmlns:p14="http://schemas.microsoft.com/office/powerpoint/2010/main" val="22282786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テキスト 12"/>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08" name="テキスト 14"/>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09" name="テキスト 30"/>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10" name="テキスト 32"/>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11" name="テキスト 34"/>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12" name="テキスト 54"/>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13" name="テキスト 26"/>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14" name="テキスト 48"/>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15" name="テキスト 35"/>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16" name="テキスト 40"/>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sp>
        <p:nvSpPr>
          <p:cNvPr id="1118" name="テキスト 42"/>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graphicFrame>
        <p:nvGraphicFramePr>
          <p:cNvPr id="1171" name="四角形 62"/>
          <p:cNvGraphicFramePr>
            <a:graphicFrameLocks noGrp="1"/>
          </p:cNvGraphicFramePr>
          <p:nvPr/>
        </p:nvGraphicFramePr>
        <p:xfrm>
          <a:off x="3048000" y="3143251"/>
          <a:ext cx="6096000" cy="571500"/>
        </p:xfrm>
        <a:graphic>
          <a:graphicData uri="http://schemas.openxmlformats.org/drawingml/2006/table">
            <a:tbl>
              <a:tblPr/>
              <a:tblGrid>
                <a:gridCol w="6096000">
                  <a:extLst>
                    <a:ext uri="{9D8B030D-6E8A-4147-A177-3AD203B41FA5}">
                      <a16:colId xmlns:a16="http://schemas.microsoft.com/office/drawing/2014/main" val="20000"/>
                    </a:ext>
                  </a:extLst>
                </a:gridCol>
              </a:tblGrid>
              <a:tr h="571500">
                <a:tc>
                  <a:txBody>
                    <a:bodyPr/>
                    <a:lstStyle/>
                    <a:p>
                      <a:pPr algn="l"/>
                      <a:endParaRPr kumimoji="1" lang="ja-JP" altLang="en-US" sz="2400" dirty="0"/>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173" name="四角形 64"/>
          <p:cNvGraphicFramePr>
            <a:graphicFrameLocks noGrp="1"/>
          </p:cNvGraphicFramePr>
          <p:nvPr/>
        </p:nvGraphicFramePr>
        <p:xfrm>
          <a:off x="3048000" y="3143251"/>
          <a:ext cx="6096000" cy="571500"/>
        </p:xfrm>
        <a:graphic>
          <a:graphicData uri="http://schemas.openxmlformats.org/drawingml/2006/table">
            <a:tbl>
              <a:tblPr/>
              <a:tblGrid>
                <a:gridCol w="6096000">
                  <a:extLst>
                    <a:ext uri="{9D8B030D-6E8A-4147-A177-3AD203B41FA5}">
                      <a16:colId xmlns:a16="http://schemas.microsoft.com/office/drawing/2014/main" val="20000"/>
                    </a:ext>
                  </a:extLst>
                </a:gridCol>
              </a:tblGrid>
              <a:tr h="571500">
                <a:tc>
                  <a:txBody>
                    <a:bodyPr/>
                    <a:lstStyle/>
                    <a:p>
                      <a:pPr algn="l"/>
                      <a:r>
                        <a:rPr lang="ja-JP" altLang="en-US" sz="1200" dirty="0">
                          <a:solidFill>
                            <a:srgbClr val="000000"/>
                          </a:solidFill>
                          <a:latin typeface="Times New Roman"/>
                        </a:rPr>
                        <a:t> </a:t>
                      </a:r>
                      <a:br>
                        <a:rPr lang="ja-JP" altLang="en-US" sz="1200" dirty="0">
                          <a:solidFill>
                            <a:srgbClr val="000000"/>
                          </a:solidFill>
                          <a:latin typeface="Times New Roman"/>
                        </a:rPr>
                      </a:br>
                      <a:endParaRPr kumimoji="1" lang="ja-JP" altLang="en-US" sz="2400" dirty="0"/>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97" name="テキスト 88"/>
          <p:cNvSpPr txBox="1"/>
          <p:nvPr/>
        </p:nvSpPr>
        <p:spPr>
          <a:xfrm>
            <a:off x="6048396" y="3244781"/>
            <a:ext cx="184731" cy="369332"/>
          </a:xfrm>
          <a:prstGeom prst="rect">
            <a:avLst/>
          </a:prstGeom>
        </p:spPr>
        <p:txBody>
          <a:bodyPr wrap="none">
            <a:spAutoFit/>
          </a:bodyPr>
          <a:lstStyle/>
          <a:p>
            <a:pPr defTabSz="914333">
              <a:defRPr lang="ja-JP" altLang="en-US"/>
            </a:pPr>
            <a:endParaRPr lang="ja-JP" altLang="en-US">
              <a:solidFill>
                <a:prstClr val="black"/>
              </a:solidFill>
              <a:latin typeface="游ゴシック"/>
              <a:ea typeface="游ゴシック" panose="020B0400000000000000" pitchFamily="50" charset="-128"/>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3996" y="5128844"/>
            <a:ext cx="9134325" cy="1690132"/>
          </a:xfrm>
          <a:prstGeom prst="rect">
            <a:avLst/>
          </a:prstGeom>
        </p:spPr>
      </p:pic>
      <p:pic>
        <p:nvPicPr>
          <p:cNvPr id="23" name="図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3202" y="0"/>
            <a:ext cx="8935915" cy="5015106"/>
          </a:xfrm>
          <a:prstGeom prst="rect">
            <a:avLst/>
          </a:prstGeom>
        </p:spPr>
      </p:pic>
    </p:spTree>
    <p:extLst>
      <p:ext uri="{BB962C8B-B14F-4D97-AF65-F5344CB8AC3E}">
        <p14:creationId xmlns:p14="http://schemas.microsoft.com/office/powerpoint/2010/main" val="34461394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虹の一部を切り取ったようなカラフルな背景素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4325731" y="5041561"/>
            <a:ext cx="6186891" cy="12405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043984" y="147230"/>
            <a:ext cx="8129915" cy="572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3"/>
            <a:r>
              <a:rPr lang="ja-JP" altLang="en-US" sz="1600" dirty="0">
                <a:solidFill>
                  <a:prstClr val="black"/>
                </a:solidFill>
                <a:latin typeface="ＭＳ Ｐゴシック" panose="020B0600070205080204" pitchFamily="50" charset="-128"/>
                <a:ea typeface="ＭＳ Ｐゴシック" panose="020B0600070205080204" pitchFamily="50" charset="-128"/>
              </a:rPr>
              <a:t>以下の図はとても簡略化された図ですが、 ３つの性の組み合わせにより多様な性を持つ人がいることが分かります。</a:t>
            </a: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7098" y="887962"/>
            <a:ext cx="8943689" cy="4822771"/>
          </a:xfrm>
          <a:prstGeom prst="rect">
            <a:avLst/>
          </a:prstGeom>
        </p:spPr>
      </p:pic>
      <p:pic>
        <p:nvPicPr>
          <p:cNvPr id="7" name="Picture 1" descr="虹の一部を切り取ったようなカラフルな背景素材"/>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203489" y="2918619"/>
            <a:ext cx="1195326" cy="863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虹の一部を切り取ったようなカラフルな背景素材"/>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8424553" y="2918619"/>
            <a:ext cx="1195326" cy="86315"/>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3412761" y="5428687"/>
            <a:ext cx="7019432" cy="116287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10">
              <a:lnSpc>
                <a:spcPts val="30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性は、男性か女性か、</a:t>
            </a:r>
            <a:r>
              <a:rPr lang="en-US" altLang="ja-JP" sz="2200" dirty="0">
                <a:solidFill>
                  <a:schemeClr val="tx1"/>
                </a:solidFill>
                <a:latin typeface="ＭＳ Ｐゴシック" panose="020B0600070205080204" pitchFamily="50" charset="-128"/>
                <a:ea typeface="ＭＳ Ｐゴシック" panose="020B0600070205080204" pitchFamily="50" charset="-128"/>
              </a:rPr>
              <a:t>LGBT</a:t>
            </a:r>
            <a:r>
              <a:rPr lang="ja-JP" altLang="en-US" sz="2200" dirty="0">
                <a:solidFill>
                  <a:schemeClr val="tx1"/>
                </a:solidFill>
                <a:latin typeface="ＭＳ Ｐゴシック" panose="020B0600070205080204" pitchFamily="50" charset="-128"/>
                <a:ea typeface="ＭＳ Ｐゴシック" panose="020B0600070205080204" pitchFamily="50" charset="-128"/>
              </a:rPr>
              <a:t>の人かそれ以外の人か、で</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defTabSz="914310">
              <a:lnSpc>
                <a:spcPts val="30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はっきり分かれているのではなく、グラデーションになって</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defTabSz="914310">
              <a:lnSpc>
                <a:spcPts val="30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います。</a:t>
            </a:r>
          </a:p>
        </p:txBody>
      </p:sp>
    </p:spTree>
    <p:extLst>
      <p:ext uri="{BB962C8B-B14F-4D97-AF65-F5344CB8AC3E}">
        <p14:creationId xmlns:p14="http://schemas.microsoft.com/office/powerpoint/2010/main" val="1476637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2121492" y="232357"/>
            <a:ext cx="7963176" cy="702313"/>
          </a:xfrm>
          <a:solidFill>
            <a:srgbClr val="D5FFFF"/>
          </a:solidFill>
        </p:spPr>
        <p:txBody>
          <a:bodyPr>
            <a:noAutofit/>
          </a:bodyPr>
          <a:lstStyle/>
          <a:p>
            <a:pPr algn="ctr" eaLnBrk="1" hangingPunct="1"/>
            <a:r>
              <a:rPr lang="ja-JP" altLang="en-US" sz="3400" dirty="0">
                <a:latin typeface="+mn-ea"/>
                <a:ea typeface="+mn-ea"/>
              </a:rPr>
              <a:t>なぜ　男女で骨盤の形が異なるのだろうか　　　　　　　　　</a:t>
            </a:r>
          </a:p>
        </p:txBody>
      </p:sp>
      <p:sp>
        <p:nvSpPr>
          <p:cNvPr id="7174" name="Rectangle 8"/>
          <p:cNvSpPr>
            <a:spLocks noChangeArrowheads="1"/>
          </p:cNvSpPr>
          <p:nvPr/>
        </p:nvSpPr>
        <p:spPr bwMode="auto">
          <a:xfrm>
            <a:off x="2034773" y="1673897"/>
            <a:ext cx="1545368" cy="584775"/>
          </a:xfrm>
          <a:prstGeom prst="rect">
            <a:avLst/>
          </a:prstGeom>
          <a:solidFill>
            <a:srgbClr val="FFFF99"/>
          </a:solidFill>
          <a:ln w="9525" algn="ctr">
            <a:noFill/>
            <a:miter lim="800000"/>
            <a:headEnd/>
            <a:tailEnd/>
          </a:ln>
        </p:spPr>
        <p:txBody>
          <a:bodyPr wrap="square" anchor="ctr">
            <a:spAutoFit/>
          </a:bodyPr>
          <a:lstStyle/>
          <a:p>
            <a:pPr algn="ctr"/>
            <a:r>
              <a:rPr lang="ja-JP" altLang="en-US" sz="3200" dirty="0">
                <a:latin typeface="+mn-ea"/>
              </a:rPr>
              <a:t>骨盤</a:t>
            </a:r>
          </a:p>
        </p:txBody>
      </p:sp>
      <p:sp>
        <p:nvSpPr>
          <p:cNvPr id="7" name="正方形/長方形 6"/>
          <p:cNvSpPr/>
          <p:nvPr/>
        </p:nvSpPr>
        <p:spPr>
          <a:xfrm>
            <a:off x="5129273" y="1219882"/>
            <a:ext cx="1026115" cy="486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n-ea"/>
              </a:rPr>
              <a:t>男性</a:t>
            </a:r>
          </a:p>
        </p:txBody>
      </p:sp>
      <p:sp>
        <p:nvSpPr>
          <p:cNvPr id="8" name="正方形/長方形 7"/>
          <p:cNvSpPr/>
          <p:nvPr/>
        </p:nvSpPr>
        <p:spPr>
          <a:xfrm>
            <a:off x="8445442" y="1219882"/>
            <a:ext cx="1026115" cy="486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n-ea"/>
              </a:rPr>
              <a:t>女性</a:t>
            </a:r>
          </a:p>
        </p:txBody>
      </p:sp>
      <p:pic>
        <p:nvPicPr>
          <p:cNvPr id="5" name="図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03446" y="4086425"/>
            <a:ext cx="3088387" cy="2025396"/>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6571" y="1795365"/>
            <a:ext cx="3095244" cy="2125980"/>
          </a:xfrm>
          <a:prstGeom prst="rect">
            <a:avLst/>
          </a:prstGeom>
        </p:spPr>
      </p:pic>
      <p:pic>
        <p:nvPicPr>
          <p:cNvPr id="12" name="図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0355" y="1812081"/>
            <a:ext cx="3058668" cy="2125980"/>
          </a:xfrm>
          <a:prstGeom prst="rect">
            <a:avLst/>
          </a:prstGeom>
        </p:spPr>
      </p:pic>
      <p:pic>
        <p:nvPicPr>
          <p:cNvPr id="13" name="図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0353" y="4086425"/>
            <a:ext cx="3014840" cy="2029968"/>
          </a:xfrm>
          <a:prstGeom prst="rect">
            <a:avLst/>
          </a:prstGeom>
        </p:spPr>
      </p:pic>
      <p:pic>
        <p:nvPicPr>
          <p:cNvPr id="15" name="図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5309" y="2364762"/>
            <a:ext cx="2217496" cy="2975493"/>
          </a:xfrm>
          <a:prstGeom prst="rect">
            <a:avLst/>
          </a:prstGeom>
        </p:spPr>
      </p:pic>
    </p:spTree>
    <p:extLst>
      <p:ext uri="{BB962C8B-B14F-4D97-AF65-F5344CB8AC3E}">
        <p14:creationId xmlns:p14="http://schemas.microsoft.com/office/powerpoint/2010/main" val="7689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1638302" y="2085996"/>
            <a:ext cx="8815388" cy="2528887"/>
          </a:xfrm>
        </p:spPr>
        <p:txBody>
          <a:bodyPr>
            <a:noAutofit/>
          </a:bodyPr>
          <a:lstStyle/>
          <a:p>
            <a:pPr eaLnBrk="1" hangingPunct="1">
              <a:lnSpc>
                <a:spcPct val="150000"/>
              </a:lnSpc>
              <a:buFontTx/>
              <a:buNone/>
            </a:pPr>
            <a:r>
              <a:rPr lang="ja-JP" altLang="en-US" sz="3600" dirty="0">
                <a:latin typeface="ＭＳ Ｐゴシック" panose="020B0600070205080204" pitchFamily="50" charset="-128"/>
                <a:ea typeface="ＭＳ Ｐゴシック" panose="020B0600070205080204" pitchFamily="50" charset="-128"/>
              </a:rPr>
              <a:t>　　多様な存在である私たちが</a:t>
            </a:r>
            <a:endParaRPr lang="en-US" altLang="ja-JP" sz="3600" dirty="0">
              <a:latin typeface="ＭＳ Ｐゴシック" panose="020B0600070205080204" pitchFamily="50" charset="-128"/>
              <a:ea typeface="ＭＳ Ｐゴシック" panose="020B0600070205080204" pitchFamily="50" charset="-128"/>
            </a:endParaRPr>
          </a:p>
          <a:p>
            <a:pPr eaLnBrk="1" hangingPunct="1">
              <a:lnSpc>
                <a:spcPct val="150000"/>
              </a:lnSpc>
              <a:buFontTx/>
              <a:buNone/>
            </a:pPr>
            <a:r>
              <a:rPr lang="ja-JP" altLang="en-US" sz="3600" dirty="0">
                <a:latin typeface="ＭＳ Ｐゴシック" panose="020B0600070205080204" pitchFamily="50" charset="-128"/>
                <a:ea typeface="ＭＳ Ｐゴシック" panose="020B0600070205080204" pitchFamily="50" charset="-128"/>
              </a:rPr>
              <a:t>　　自分らしく暮らしやすい社会にするために</a:t>
            </a:r>
            <a:endParaRPr lang="en-US" altLang="ja-JP" sz="3600" dirty="0">
              <a:latin typeface="ＭＳ Ｐゴシック" panose="020B0600070205080204" pitchFamily="50" charset="-128"/>
              <a:ea typeface="ＭＳ Ｐゴシック" panose="020B0600070205080204" pitchFamily="50" charset="-128"/>
            </a:endParaRPr>
          </a:p>
          <a:p>
            <a:pPr eaLnBrk="1" hangingPunct="1">
              <a:lnSpc>
                <a:spcPct val="150000"/>
              </a:lnSpc>
              <a:buFontTx/>
              <a:buNone/>
            </a:pPr>
            <a:r>
              <a:rPr lang="ja-JP" altLang="en-US" sz="3600" dirty="0">
                <a:latin typeface="ＭＳ Ｐゴシック" panose="020B0600070205080204" pitchFamily="50" charset="-128"/>
                <a:ea typeface="ＭＳ Ｐゴシック" panose="020B0600070205080204" pitchFamily="50" charset="-128"/>
              </a:rPr>
              <a:t>　　できることは何だろうか</a:t>
            </a:r>
          </a:p>
        </p:txBody>
      </p:sp>
    </p:spTree>
    <p:extLst>
      <p:ext uri="{BB962C8B-B14F-4D97-AF65-F5344CB8AC3E}">
        <p14:creationId xmlns:p14="http://schemas.microsoft.com/office/powerpoint/2010/main" val="39865380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2603934" y="3720663"/>
            <a:ext cx="6984125" cy="1867001"/>
          </a:xfrm>
          <a:solidFill>
            <a:srgbClr val="FFFFAF"/>
          </a:solidFill>
        </p:spPr>
        <p:txBody>
          <a:bodyPr>
            <a:noAutofit/>
          </a:bodyPr>
          <a:lstStyle/>
          <a:p>
            <a:pPr algn="l" eaLnBrk="1" hangingPunct="1">
              <a:lnSpc>
                <a:spcPct val="150000"/>
              </a:lnSpc>
            </a:pPr>
            <a:r>
              <a:rPr lang="ja-JP" altLang="en-US" sz="2700" dirty="0">
                <a:latin typeface="ＭＳ Ｐゴシック" panose="020B0600070205080204" pitchFamily="50" charset="-128"/>
                <a:ea typeface="ＭＳ Ｐゴシック" panose="020B0600070205080204" pitchFamily="50" charset="-128"/>
              </a:rPr>
              <a:t>　 ○ 性は</a:t>
            </a:r>
            <a:r>
              <a:rPr lang="ja-JP" altLang="en-US" sz="2700" dirty="0">
                <a:solidFill>
                  <a:srgbClr val="FF0000"/>
                </a:solidFill>
                <a:latin typeface="ＭＳ Ｐゴシック" panose="020B0600070205080204" pitchFamily="50" charset="-128"/>
                <a:ea typeface="ＭＳ Ｐゴシック" panose="020B0600070205080204" pitchFamily="50" charset="-128"/>
              </a:rPr>
              <a:t>一人ひとり違って、何種類もある</a:t>
            </a:r>
            <a:r>
              <a:rPr lang="en-US" altLang="ja-JP" sz="2700" dirty="0">
                <a:latin typeface="ＭＳ Ｐゴシック" panose="020B0600070205080204" pitchFamily="50" charset="-128"/>
                <a:ea typeface="ＭＳ Ｐゴシック" panose="020B0600070205080204" pitchFamily="50" charset="-128"/>
              </a:rPr>
              <a:t/>
            </a:r>
            <a:br>
              <a:rPr lang="en-US" altLang="ja-JP" sz="2700" dirty="0">
                <a:latin typeface="ＭＳ Ｐゴシック" panose="020B0600070205080204" pitchFamily="50" charset="-128"/>
                <a:ea typeface="ＭＳ Ｐゴシック" panose="020B0600070205080204" pitchFamily="50" charset="-128"/>
              </a:rPr>
            </a:br>
            <a:r>
              <a:rPr lang="ja-JP" altLang="en-US" sz="2700" dirty="0">
                <a:latin typeface="ＭＳ Ｐゴシック" panose="020B0600070205080204" pitchFamily="50" charset="-128"/>
                <a:ea typeface="ＭＳ Ｐゴシック" panose="020B0600070205080204" pitchFamily="50" charset="-128"/>
              </a:rPr>
              <a:t>　 ○ 自分も多様な性のひとつの中にいる</a:t>
            </a:r>
            <a:r>
              <a:rPr lang="en-US" altLang="ja-JP" sz="2700" dirty="0">
                <a:latin typeface="ＭＳ Ｐゴシック" panose="020B0600070205080204" pitchFamily="50" charset="-128"/>
                <a:ea typeface="ＭＳ Ｐゴシック" panose="020B0600070205080204" pitchFamily="50" charset="-128"/>
              </a:rPr>
              <a:t/>
            </a:r>
            <a:br>
              <a:rPr lang="en-US" altLang="ja-JP" sz="2700" dirty="0">
                <a:latin typeface="ＭＳ Ｐゴシック" panose="020B0600070205080204" pitchFamily="50" charset="-128"/>
                <a:ea typeface="ＭＳ Ｐゴシック" panose="020B0600070205080204" pitchFamily="50" charset="-128"/>
              </a:rPr>
            </a:br>
            <a:r>
              <a:rPr lang="ja-JP" altLang="en-US" sz="2700" dirty="0">
                <a:latin typeface="ＭＳ Ｐゴシック" panose="020B0600070205080204" pitchFamily="50" charset="-128"/>
                <a:ea typeface="ＭＳ Ｐゴシック" panose="020B0600070205080204" pitchFamily="50" charset="-128"/>
              </a:rPr>
              <a:t>　 ○ 性は、</a:t>
            </a:r>
            <a:r>
              <a:rPr lang="ja-JP" altLang="en-US" sz="2700" dirty="0">
                <a:solidFill>
                  <a:srgbClr val="FF0000"/>
                </a:solidFill>
                <a:latin typeface="ＭＳ Ｐゴシック" panose="020B0600070205080204" pitchFamily="50" charset="-128"/>
                <a:ea typeface="ＭＳ Ｐゴシック" panose="020B0600070205080204" pitchFamily="50" charset="-128"/>
              </a:rPr>
              <a:t>その人らしさを作るひとつの個性</a:t>
            </a:r>
          </a:p>
        </p:txBody>
      </p:sp>
      <p:sp>
        <p:nvSpPr>
          <p:cNvPr id="14343" name="Rectangle 12"/>
          <p:cNvSpPr>
            <a:spLocks noChangeArrowheads="1"/>
          </p:cNvSpPr>
          <p:nvPr/>
        </p:nvSpPr>
        <p:spPr bwMode="auto">
          <a:xfrm>
            <a:off x="4583928" y="4053992"/>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14347" name="Rectangle 16"/>
          <p:cNvSpPr>
            <a:spLocks noChangeArrowheads="1"/>
          </p:cNvSpPr>
          <p:nvPr/>
        </p:nvSpPr>
        <p:spPr bwMode="auto">
          <a:xfrm>
            <a:off x="7554536" y="5304151"/>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5" name="Rectangle 4"/>
          <p:cNvSpPr txBox="1">
            <a:spLocks noChangeArrowheads="1"/>
          </p:cNvSpPr>
          <p:nvPr/>
        </p:nvSpPr>
        <p:spPr>
          <a:xfrm>
            <a:off x="1996704" y="165690"/>
            <a:ext cx="8356243" cy="322389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5500"/>
              </a:lnSpc>
            </a:pPr>
            <a:r>
              <a:rPr lang="ja-JP" altLang="en-US" sz="2700" dirty="0">
                <a:latin typeface="ＭＳ Ｐゴシック" panose="020B0600070205080204" pitchFamily="50" charset="-128"/>
                <a:ea typeface="ＭＳ Ｐゴシック" panose="020B0600070205080204" pitchFamily="50" charset="-128"/>
              </a:rPr>
              <a:t>◆ 正しい知識を身に付ける</a:t>
            </a:r>
            <a:endParaRPr lang="en-US" altLang="ja-JP" sz="2700" dirty="0">
              <a:latin typeface="ＭＳ Ｐゴシック" panose="020B0600070205080204" pitchFamily="50" charset="-128"/>
              <a:ea typeface="ＭＳ Ｐゴシック" panose="020B0600070205080204" pitchFamily="50" charset="-128"/>
            </a:endParaRPr>
          </a:p>
          <a:p>
            <a:pPr>
              <a:lnSpc>
                <a:spcPts val="5500"/>
              </a:lnSpc>
            </a:pPr>
            <a:r>
              <a:rPr lang="ja-JP" altLang="en-US" sz="2700" dirty="0">
                <a:latin typeface="ＭＳ Ｐゴシック" panose="020B0600070205080204" pitchFamily="50" charset="-128"/>
                <a:ea typeface="ＭＳ Ｐゴシック" panose="020B0600070205080204" pitchFamily="50" charset="-128"/>
              </a:rPr>
              <a:t>◆ お互いのことを理解し、違いを認め合う</a:t>
            </a:r>
            <a:endParaRPr lang="en-US" altLang="ja-JP" sz="2700" dirty="0">
              <a:latin typeface="ＭＳ Ｐゴシック" panose="020B0600070205080204" pitchFamily="50" charset="-128"/>
              <a:ea typeface="ＭＳ Ｐゴシック" panose="020B0600070205080204" pitchFamily="50" charset="-128"/>
            </a:endParaRPr>
          </a:p>
          <a:p>
            <a:pPr>
              <a:lnSpc>
                <a:spcPts val="5500"/>
              </a:lnSpc>
            </a:pPr>
            <a:r>
              <a:rPr lang="ja-JP" altLang="en-US" sz="2700" dirty="0">
                <a:latin typeface="ＭＳ Ｐゴシック" panose="020B0600070205080204" pitchFamily="50" charset="-128"/>
                <a:ea typeface="ＭＳ Ｐゴシック" panose="020B0600070205080204" pitchFamily="50" charset="-128"/>
              </a:rPr>
              <a:t>◆ お互いの立場や考え方、個性を尊重しあう</a:t>
            </a:r>
            <a:endParaRPr lang="en-US" altLang="ja-JP" sz="2700" dirty="0">
              <a:latin typeface="ＭＳ Ｐゴシック" panose="020B0600070205080204" pitchFamily="50" charset="-128"/>
              <a:ea typeface="ＭＳ Ｐゴシック" panose="020B0600070205080204" pitchFamily="50" charset="-128"/>
            </a:endParaRPr>
          </a:p>
          <a:p>
            <a:pPr>
              <a:lnSpc>
                <a:spcPts val="5500"/>
              </a:lnSpc>
            </a:pPr>
            <a:r>
              <a:rPr lang="ja-JP" altLang="en-US" sz="2700" dirty="0">
                <a:latin typeface="ＭＳ Ｐゴシック" panose="020B0600070205080204" pitchFamily="50" charset="-128"/>
                <a:ea typeface="ＭＳ Ｐゴシック" panose="020B0600070205080204" pitchFamily="50" charset="-128"/>
              </a:rPr>
              <a:t>◆ 自分の性について人に話すことは、個人の自由であり　</a:t>
            </a:r>
            <a:endParaRPr lang="en-US" altLang="ja-JP" sz="2700" dirty="0">
              <a:latin typeface="ＭＳ Ｐゴシック" panose="020B0600070205080204" pitchFamily="50" charset="-128"/>
              <a:ea typeface="ＭＳ Ｐゴシック" panose="020B0600070205080204" pitchFamily="50" charset="-128"/>
            </a:endParaRPr>
          </a:p>
          <a:p>
            <a:pPr>
              <a:lnSpc>
                <a:spcPts val="3000"/>
              </a:lnSpc>
            </a:pPr>
            <a:r>
              <a:rPr lang="ja-JP" altLang="en-US" sz="2700" dirty="0">
                <a:latin typeface="ＭＳ Ｐゴシック" panose="020B0600070205080204" pitchFamily="50" charset="-128"/>
                <a:ea typeface="ＭＳ Ｐゴシック" panose="020B0600070205080204" pitchFamily="50" charset="-128"/>
              </a:rPr>
              <a:t>　　強制されるものではない</a:t>
            </a:r>
            <a:endParaRPr lang="en-US" altLang="ja-JP" sz="2700" dirty="0">
              <a:latin typeface="ＭＳ Ｐゴシック" panose="020B0600070205080204" pitchFamily="50" charset="-128"/>
              <a:ea typeface="ＭＳ Ｐゴシック" panose="020B0600070205080204" pitchFamily="50" charset="-128"/>
            </a:endParaRPr>
          </a:p>
        </p:txBody>
      </p:sp>
      <p:pic>
        <p:nvPicPr>
          <p:cNvPr id="6" name="図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2968" y="482697"/>
            <a:ext cx="1205479" cy="1373137"/>
          </a:xfrm>
          <a:prstGeom prst="rect">
            <a:avLst/>
          </a:prstGeom>
          <a:noFill/>
          <a:ln>
            <a:noFill/>
          </a:ln>
        </p:spPr>
      </p:pic>
      <p:sp>
        <p:nvSpPr>
          <p:cNvPr id="8" name="メモ 7"/>
          <p:cNvSpPr/>
          <p:nvPr/>
        </p:nvSpPr>
        <p:spPr>
          <a:xfrm>
            <a:off x="2491583" y="5864772"/>
            <a:ext cx="7208829" cy="881209"/>
          </a:xfrm>
          <a:prstGeom prst="foldedCorner">
            <a:avLst>
              <a:gd name="adj" fmla="val 28485"/>
            </a:avLst>
          </a:prstGeom>
          <a:solidFill>
            <a:srgbClr val="FFC000">
              <a:lumMod val="20000"/>
              <a:lumOff val="80000"/>
            </a:srgbClr>
          </a:solidFill>
          <a:ln w="25400" cap="flat" cmpd="sng" algn="ctr">
            <a:solidFill>
              <a:srgbClr val="ED7D31"/>
            </a:solidFill>
            <a:prstDash val="solid"/>
            <a:miter lim="800000"/>
          </a:ln>
          <a:effectLst/>
        </p:spPr>
        <p:txBody>
          <a:bodyPr tIns="288000" rtlCol="0" anchor="ctr"/>
          <a:lstStyle/>
          <a:p>
            <a:pPr>
              <a:lnSpc>
                <a:spcPts val="3100"/>
              </a:lnSpc>
              <a:defRPr/>
            </a:pPr>
            <a:r>
              <a:rPr kumimoji="0" lang="ja-JP" altLang="en-US" sz="2000" kern="0" dirty="0">
                <a:solidFill>
                  <a:prstClr val="black"/>
                </a:solidFill>
                <a:latin typeface="Calibri" panose="020F0502020204030204"/>
                <a:ea typeface="ＭＳ Ｐゴシック" panose="020B0600070205080204" pitchFamily="50" charset="-128"/>
              </a:rPr>
              <a:t>　電話相談（月～土</a:t>
            </a:r>
            <a:r>
              <a:rPr kumimoji="0" lang="ja-JP" altLang="en-US" sz="2000" kern="0" dirty="0">
                <a:solidFill>
                  <a:prstClr val="black"/>
                </a:solidFill>
                <a:latin typeface="ＭＳ Ｐゴシック" panose="020B0600070205080204" pitchFamily="50" charset="-128"/>
                <a:ea typeface="ＭＳ Ｐゴシック" panose="020B0600070205080204" pitchFamily="50" charset="-128"/>
              </a:rPr>
              <a:t>　</a:t>
            </a:r>
            <a:r>
              <a:rPr kumimoji="0" lang="en-US" altLang="ja-JP" sz="2000" kern="0" dirty="0">
                <a:solidFill>
                  <a:prstClr val="black"/>
                </a:solidFill>
                <a:latin typeface="ＭＳ Ｐゴシック" panose="020B0600070205080204" pitchFamily="50" charset="-128"/>
                <a:ea typeface="ＭＳ Ｐゴシック" panose="020B0600070205080204" pitchFamily="50" charset="-128"/>
              </a:rPr>
              <a:t>13:00</a:t>
            </a:r>
            <a:r>
              <a:rPr kumimoji="0" lang="ja-JP" altLang="en-US" sz="2000" kern="0" dirty="0">
                <a:solidFill>
                  <a:prstClr val="black"/>
                </a:solidFill>
                <a:latin typeface="ＭＳ Ｐゴシック" panose="020B0600070205080204" pitchFamily="50" charset="-128"/>
                <a:ea typeface="ＭＳ Ｐゴシック" panose="020B0600070205080204" pitchFamily="50" charset="-128"/>
              </a:rPr>
              <a:t>～</a:t>
            </a:r>
            <a:r>
              <a:rPr kumimoji="0" lang="en-US" altLang="ja-JP" sz="2000" kern="0" dirty="0">
                <a:solidFill>
                  <a:prstClr val="black"/>
                </a:solidFill>
                <a:latin typeface="ＭＳ Ｐゴシック" panose="020B0600070205080204" pitchFamily="50" charset="-128"/>
                <a:ea typeface="ＭＳ Ｐゴシック" panose="020B0600070205080204" pitchFamily="50" charset="-128"/>
              </a:rPr>
              <a:t>18:30</a:t>
            </a:r>
            <a:r>
              <a:rPr kumimoji="0" lang="ja-JP" altLang="en-US" sz="2000" kern="0" dirty="0">
                <a:solidFill>
                  <a:prstClr val="black"/>
                </a:solidFill>
                <a:latin typeface="ＭＳ Ｐゴシック" panose="020B0600070205080204" pitchFamily="50" charset="-128"/>
                <a:ea typeface="ＭＳ Ｐゴシック" panose="020B0600070205080204" pitchFamily="50" charset="-128"/>
              </a:rPr>
              <a:t>　</a:t>
            </a:r>
            <a:r>
              <a:rPr kumimoji="0" lang="ja-JP" altLang="en-US" kern="0" dirty="0">
                <a:solidFill>
                  <a:prstClr val="black"/>
                </a:solidFill>
                <a:latin typeface="ＭＳ Ｐゴシック" panose="020B0600070205080204" pitchFamily="50" charset="-128"/>
                <a:ea typeface="ＭＳ Ｐゴシック" panose="020B0600070205080204" pitchFamily="50" charset="-128"/>
              </a:rPr>
              <a:t>＊予約を</a:t>
            </a:r>
            <a:r>
              <a:rPr kumimoji="0" lang="ja-JP" altLang="en-US" kern="0" dirty="0">
                <a:solidFill>
                  <a:prstClr val="black"/>
                </a:solidFill>
                <a:latin typeface="Calibri" panose="020F0502020204030204"/>
                <a:ea typeface="ＭＳ Ｐゴシック" panose="020B0600070205080204" pitchFamily="50" charset="-128"/>
              </a:rPr>
              <a:t>すれば面接もできます</a:t>
            </a:r>
            <a:r>
              <a:rPr kumimoji="0" lang="ja-JP" altLang="en-US" sz="2000" kern="0" dirty="0">
                <a:solidFill>
                  <a:prstClr val="black"/>
                </a:solidFill>
                <a:latin typeface="ＭＳ Ｐゴシック" panose="020B0600070205080204" pitchFamily="50" charset="-128"/>
                <a:ea typeface="ＭＳ Ｐゴシック" panose="020B0600070205080204" pitchFamily="50" charset="-128"/>
              </a:rPr>
              <a:t>）</a:t>
            </a:r>
            <a:endParaRPr kumimoji="0" lang="en-US" altLang="ja-JP" sz="2000" kern="0" dirty="0">
              <a:solidFill>
                <a:prstClr val="black"/>
              </a:solidFill>
              <a:latin typeface="ＭＳ Ｐゴシック" panose="020B0600070205080204" pitchFamily="50" charset="-128"/>
              <a:ea typeface="ＭＳ Ｐゴシック" panose="020B0600070205080204" pitchFamily="50" charset="-128"/>
            </a:endParaRPr>
          </a:p>
          <a:p>
            <a:pPr>
              <a:lnSpc>
                <a:spcPts val="3100"/>
              </a:lnSpc>
              <a:defRPr/>
            </a:pPr>
            <a:r>
              <a:rPr kumimoji="0" lang="ja-JP" altLang="en-US" sz="2000" kern="0" dirty="0">
                <a:solidFill>
                  <a:prstClr val="black"/>
                </a:solidFill>
                <a:latin typeface="ＭＳ Ｐゴシック" panose="020B0600070205080204" pitchFamily="50" charset="-128"/>
                <a:ea typeface="ＭＳ Ｐゴシック" panose="020B0600070205080204" pitchFamily="50" charset="-128"/>
              </a:rPr>
              <a:t>　思春期相談センターＰＲＩＮＫ　：　</a:t>
            </a:r>
            <a:r>
              <a:rPr kumimoji="0" lang="ja-JP" altLang="en-US" sz="2000" kern="0" dirty="0">
                <a:solidFill>
                  <a:prstClr val="black"/>
                </a:solidFill>
                <a:latin typeface="Calibri" panose="020F0502020204030204"/>
                <a:ea typeface="ＭＳ Ｐゴシック" panose="020B0600070205080204" pitchFamily="50" charset="-128"/>
              </a:rPr>
              <a:t>０８８－８７３－００２２</a:t>
            </a:r>
          </a:p>
        </p:txBody>
      </p:sp>
    </p:spTree>
    <p:extLst>
      <p:ext uri="{BB962C8B-B14F-4D97-AF65-F5344CB8AC3E}">
        <p14:creationId xmlns:p14="http://schemas.microsoft.com/office/powerpoint/2010/main" val="37229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12342" y="1065738"/>
            <a:ext cx="3082896" cy="724988"/>
          </a:xfrm>
        </p:spPr>
        <p:txBody>
          <a:bodyPr>
            <a:normAutofit/>
          </a:bodyPr>
          <a:lstStyle/>
          <a:p>
            <a:r>
              <a:rPr lang="ja-JP" altLang="en-US" sz="3000" dirty="0">
                <a:latin typeface="ＭＳ Ｐゴシック" panose="020B0600070205080204" pitchFamily="50" charset="-128"/>
                <a:ea typeface="ＭＳ Ｐゴシック" panose="020B0600070205080204" pitchFamily="50" charset="-128"/>
              </a:rPr>
              <a:t>（中学校　３学年）</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タイトル 1"/>
          <p:cNvSpPr txBox="1">
            <a:spLocks/>
          </p:cNvSpPr>
          <p:nvPr/>
        </p:nvSpPr>
        <p:spPr>
          <a:xfrm>
            <a:off x="3967655" y="2219614"/>
            <a:ext cx="4213769" cy="1246366"/>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766">
              <a:lnSpc>
                <a:spcPct val="150000"/>
              </a:lnSpc>
              <a:defRPr/>
            </a:pPr>
            <a:r>
              <a:rPr lang="ja-JP" altLang="en-US" sz="3300" dirty="0">
                <a:solidFill>
                  <a:prstClr val="black"/>
                </a:solidFill>
                <a:latin typeface="ＭＳ Ｐゴシック" panose="020B0600070205080204" pitchFamily="50" charset="-128"/>
                <a:ea typeface="ＭＳ Ｐゴシック" panose="020B0600070205080204" pitchFamily="50" charset="-128"/>
              </a:rPr>
              <a:t>性感染症について</a:t>
            </a:r>
          </a:p>
        </p:txBody>
      </p:sp>
      <p:sp>
        <p:nvSpPr>
          <p:cNvPr id="7" name="タイトル 1"/>
          <p:cNvSpPr txBox="1">
            <a:spLocks/>
          </p:cNvSpPr>
          <p:nvPr/>
        </p:nvSpPr>
        <p:spPr>
          <a:xfrm>
            <a:off x="2663674" y="5794341"/>
            <a:ext cx="8004327" cy="900113"/>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400" dirty="0">
                <a:solidFill>
                  <a:prstClr val="black"/>
                </a:solidFill>
                <a:latin typeface="游ゴシック Light" panose="020F0302020204030204"/>
                <a:ea typeface="游ゴシック Light" panose="020B0300000000000000" pitchFamily="50" charset="-128"/>
              </a:rPr>
              <a:t>参考資料：</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性教育　実践のための資料集</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元高知県公立学校養護教諭　松田さよ子氏編集　</a:t>
            </a:r>
            <a:endParaRPr lang="en-US" altLang="ja-JP" sz="1400" dirty="0">
              <a:solidFill>
                <a:prstClr val="black"/>
              </a:solidFill>
              <a:latin typeface="游ゴシック Light" panose="020F0302020204030204"/>
              <a:ea typeface="游ゴシック Light" panose="020B0300000000000000" pitchFamily="50" charset="-128"/>
            </a:endParaRPr>
          </a:p>
          <a:p>
            <a:pPr defTabSz="685766">
              <a:lnSpc>
                <a:spcPct val="150000"/>
              </a:lnSpc>
              <a:defRPr/>
            </a:pPr>
            <a:r>
              <a:rPr lang="ja-JP" altLang="en-US" sz="1400" dirty="0">
                <a:solidFill>
                  <a:prstClr val="black"/>
                </a:solidFill>
                <a:latin typeface="游ゴシック Light" panose="020F0302020204030204"/>
                <a:ea typeface="游ゴシック Light" panose="020B0300000000000000" pitchFamily="50" charset="-128"/>
              </a:rPr>
              <a:t>　　　　　</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感染症発生動向</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厚生労働省</a:t>
            </a:r>
            <a:endParaRPr lang="en-US" altLang="ja-JP" sz="1400" dirty="0">
              <a:solidFill>
                <a:prstClr val="black"/>
              </a:solidFill>
              <a:latin typeface="游ゴシック Light" panose="020F0302020204030204"/>
              <a:ea typeface="游ゴシック Light" panose="020B0300000000000000" pitchFamily="50" charset="-128"/>
            </a:endParaRPr>
          </a:p>
        </p:txBody>
      </p:sp>
      <p:sp>
        <p:nvSpPr>
          <p:cNvPr id="6" name="タイトル 1"/>
          <p:cNvSpPr txBox="1">
            <a:spLocks/>
          </p:cNvSpPr>
          <p:nvPr/>
        </p:nvSpPr>
        <p:spPr>
          <a:xfrm>
            <a:off x="2044262" y="316466"/>
            <a:ext cx="2601310"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latin typeface="ＭＳ Ｐゴシック" panose="020B0600070205080204" pitchFamily="50" charset="-128"/>
                <a:ea typeface="ＭＳ Ｐゴシック" panose="020B0600070205080204" pitchFamily="50" charset="-128"/>
              </a:rPr>
              <a:t>（中）資料５</a:t>
            </a:r>
          </a:p>
        </p:txBody>
      </p:sp>
      <p:sp>
        <p:nvSpPr>
          <p:cNvPr id="9" name="タイトル 1"/>
          <p:cNvSpPr txBox="1">
            <a:spLocks/>
          </p:cNvSpPr>
          <p:nvPr/>
        </p:nvSpPr>
        <p:spPr>
          <a:xfrm>
            <a:off x="2663674" y="3870643"/>
            <a:ext cx="7026865"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solidFill>
                  <a:prstClr val="black"/>
                </a:solidFill>
                <a:latin typeface="Calibri Light" panose="020F0302020204030204"/>
                <a:ea typeface="ＭＳ Ｐゴシック" panose="020B0600070205080204" pitchFamily="50" charset="-128"/>
              </a:rPr>
              <a:t>【 </a:t>
            </a:r>
            <a:r>
              <a:rPr lang="ja-JP" altLang="en-US" sz="1800" dirty="0">
                <a:solidFill>
                  <a:prstClr val="black"/>
                </a:solidFill>
                <a:latin typeface="Calibri Light" panose="020F0302020204030204"/>
                <a:ea typeface="ＭＳ Ｐゴシック" panose="020B0600070205080204" pitchFamily="50" charset="-128"/>
              </a:rPr>
              <a:t>ねらい </a:t>
            </a:r>
            <a:r>
              <a:rPr lang="en-US" altLang="ja-JP" sz="1800" dirty="0">
                <a:solidFill>
                  <a:prstClr val="black"/>
                </a:solidFill>
                <a:latin typeface="Calibri Light" panose="020F0302020204030204"/>
                <a:ea typeface="ＭＳ Ｐゴシック" panose="020B0600070205080204" pitchFamily="50" charset="-128"/>
              </a:rPr>
              <a:t>】</a:t>
            </a:r>
            <a:r>
              <a:rPr lang="ja-JP" altLang="ja-JP" sz="1800" dirty="0">
                <a:solidFill>
                  <a:prstClr val="black"/>
                </a:solidFill>
                <a:latin typeface="Calibri Light" panose="020F0302020204030204"/>
                <a:ea typeface="ＭＳ Ｐゴシック" panose="020B0600070205080204" pitchFamily="50" charset="-128"/>
              </a:rPr>
              <a:t>　　</a:t>
            </a:r>
            <a:endParaRPr lang="en-US" altLang="ja-JP" sz="1800" dirty="0">
              <a:solidFill>
                <a:prstClr val="black"/>
              </a:solidFill>
              <a:latin typeface="Calibri Light" panose="020F0302020204030204"/>
              <a:ea typeface="ＭＳ Ｐゴシック" panose="020B0600070205080204" pitchFamily="50" charset="-128"/>
            </a:endParaRPr>
          </a:p>
          <a:p>
            <a:pPr>
              <a:lnSpc>
                <a:spcPct val="150000"/>
              </a:lnSpc>
            </a:pPr>
            <a:r>
              <a:rPr lang="ja-JP" altLang="en-US" sz="1800" dirty="0">
                <a:solidFill>
                  <a:prstClr val="black"/>
                </a:solidFill>
                <a:latin typeface="Calibri Light" panose="020F0302020204030204"/>
                <a:ea typeface="ＭＳ Ｐゴシック" panose="020B0600070205080204" pitchFamily="50" charset="-128"/>
              </a:rPr>
              <a:t>　　</a:t>
            </a:r>
            <a:r>
              <a:rPr lang="ja-JP" altLang="ja-JP" sz="1800" dirty="0">
                <a:latin typeface="ＭＳ ゴシック" panose="020B0609070205080204" pitchFamily="49" charset="-128"/>
                <a:ea typeface="ＭＳ ゴシック" panose="020B0609070205080204" pitchFamily="49" charset="-128"/>
                <a:cs typeface="Times New Roman" panose="02020603050405020304" pitchFamily="18" charset="0"/>
              </a:rPr>
              <a:t>エイズを含む性感染症について正しい知識や予防方法について</a:t>
            </a:r>
            <a:endParaRPr lang="en-US" altLang="ja-JP" sz="18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nSpc>
                <a:spcPct val="150000"/>
              </a:lnSpc>
            </a:pPr>
            <a:r>
              <a:rPr lang="ja-JP" altLang="en-US" sz="18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800" dirty="0">
                <a:latin typeface="ＭＳ ゴシック" panose="020B0609070205080204" pitchFamily="49" charset="-128"/>
                <a:ea typeface="ＭＳ ゴシック" panose="020B0609070205080204" pitchFamily="49" charset="-128"/>
                <a:cs typeface="Times New Roman" panose="02020603050405020304" pitchFamily="18" charset="0"/>
              </a:rPr>
              <a:t>理解できるようにする。</a:t>
            </a:r>
            <a:endParaRPr lang="ja-JP" altLang="en-US" sz="1800" dirty="0">
              <a:solidFill>
                <a:prstClr val="black"/>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7241154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2842931" y="530778"/>
            <a:ext cx="6464499" cy="765571"/>
          </a:xfrm>
          <a:solidFill>
            <a:srgbClr val="CCFFFF"/>
          </a:solidFill>
        </p:spPr>
        <p:txBody>
          <a:bodyPr anchor="ctr" anchorCtr="0">
            <a:noAutofit/>
          </a:bodyPr>
          <a:lstStyle/>
          <a:p>
            <a:pPr algn="ctr" eaLnBrk="1" hangingPunct="1">
              <a:lnSpc>
                <a:spcPct val="100000"/>
              </a:lnSpc>
              <a:buFontTx/>
              <a:buNone/>
            </a:pPr>
            <a:r>
              <a:rPr lang="ja-JP" altLang="en-US" dirty="0">
                <a:latin typeface="ＭＳ Ｐゴシック" panose="020B0600070205080204" pitchFamily="50" charset="-128"/>
                <a:ea typeface="ＭＳ Ｐゴシック" panose="020B0600070205080204" pitchFamily="50" charset="-128"/>
              </a:rPr>
              <a:t>性感染症</a:t>
            </a:r>
            <a:r>
              <a:rPr lang="ja-JP" altLang="en-US" dirty="0" smtClean="0">
                <a:latin typeface="ＭＳ Ｐゴシック" panose="020B0600070205080204" pitchFamily="50" charset="-128"/>
                <a:ea typeface="ＭＳ Ｐゴシック" panose="020B0600070205080204" pitchFamily="50" charset="-128"/>
              </a:rPr>
              <a:t>は、どの</a:t>
            </a:r>
            <a:r>
              <a:rPr lang="ja-JP" altLang="en-US" dirty="0">
                <a:latin typeface="ＭＳ Ｐゴシック" panose="020B0600070205080204" pitchFamily="50" charset="-128"/>
                <a:ea typeface="ＭＳ Ｐゴシック" panose="020B0600070205080204" pitchFamily="50" charset="-128"/>
              </a:rPr>
              <a:t>年代に多い</a:t>
            </a:r>
            <a:r>
              <a:rPr lang="ja-JP" altLang="en-US" dirty="0" smtClean="0">
                <a:latin typeface="ＭＳ Ｐゴシック" panose="020B0600070205080204" pitchFamily="50" charset="-128"/>
                <a:ea typeface="ＭＳ Ｐゴシック" panose="020B0600070205080204" pitchFamily="50" charset="-128"/>
              </a:rPr>
              <a:t>でしょうか</a:t>
            </a:r>
            <a:endParaRPr lang="ja-JP" altLang="en-US" dirty="0">
              <a:latin typeface="ＭＳ Ｐゴシック" panose="020B0600070205080204" pitchFamily="50" charset="-128"/>
              <a:ea typeface="ＭＳ Ｐゴシック" panose="020B0600070205080204" pitchFamily="50" charset="-128"/>
            </a:endParaRPr>
          </a:p>
        </p:txBody>
      </p:sp>
      <p:sp>
        <p:nvSpPr>
          <p:cNvPr id="4" name="Rectangle 3"/>
          <p:cNvSpPr txBox="1">
            <a:spLocks noChangeArrowheads="1"/>
          </p:cNvSpPr>
          <p:nvPr/>
        </p:nvSpPr>
        <p:spPr>
          <a:xfrm>
            <a:off x="4505731" y="1489295"/>
            <a:ext cx="3138897" cy="2188367"/>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①　１０代～２０代</a:t>
            </a: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②　３０代～４０代</a:t>
            </a:r>
          </a:p>
          <a:p>
            <a:pPr>
              <a:lnSpc>
                <a:spcPct val="150000"/>
              </a:lnSpc>
              <a:buFontTx/>
              <a:buNone/>
            </a:pPr>
            <a:r>
              <a:rPr lang="ja-JP" altLang="en-US" dirty="0">
                <a:latin typeface="ＭＳ Ｐゴシック" panose="020B0600070205080204" pitchFamily="50" charset="-128"/>
                <a:ea typeface="ＭＳ Ｐゴシック" panose="020B0600070205080204" pitchFamily="50" charset="-128"/>
              </a:rPr>
              <a:t>③　その他</a:t>
            </a:r>
          </a:p>
        </p:txBody>
      </p:sp>
      <p:sp>
        <p:nvSpPr>
          <p:cNvPr id="5" name="Rectangle 3"/>
          <p:cNvSpPr txBox="1">
            <a:spLocks noChangeArrowheads="1"/>
          </p:cNvSpPr>
          <p:nvPr/>
        </p:nvSpPr>
        <p:spPr>
          <a:xfrm>
            <a:off x="2842931" y="4298503"/>
            <a:ext cx="6464499" cy="765571"/>
          </a:xfrm>
          <a:prstGeom prst="rect">
            <a:avLst/>
          </a:prstGeom>
          <a:solidFill>
            <a:srgbClr val="CCFFFF"/>
          </a:solidFill>
        </p:spPr>
        <p:txBody>
          <a:bodyPr vert="horz" lIns="68580" tIns="34291" rIns="68580" bIns="34291"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lnSpc>
                <a:spcPct val="100000"/>
              </a:lnSpc>
              <a:buFontTx/>
              <a:buNone/>
            </a:pPr>
            <a:r>
              <a:rPr lang="ja-JP" altLang="en-US" dirty="0">
                <a:latin typeface="ＭＳ Ｐゴシック" panose="020B0600070205080204" pitchFamily="50" charset="-128"/>
                <a:ea typeface="ＭＳ Ｐゴシック" panose="020B0600070205080204" pitchFamily="50" charset="-128"/>
              </a:rPr>
              <a:t>男女どちらに多いでしょうか</a:t>
            </a:r>
          </a:p>
        </p:txBody>
      </p:sp>
      <p:sp>
        <p:nvSpPr>
          <p:cNvPr id="6" name="Rectangle 3"/>
          <p:cNvSpPr txBox="1">
            <a:spLocks noChangeArrowheads="1"/>
          </p:cNvSpPr>
          <p:nvPr/>
        </p:nvSpPr>
        <p:spPr>
          <a:xfrm>
            <a:off x="4660713" y="5339636"/>
            <a:ext cx="2828931" cy="690557"/>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buFontTx/>
              <a:buNone/>
            </a:pPr>
            <a:r>
              <a:rPr lang="ja-JP" altLang="en-US" sz="2700" dirty="0">
                <a:latin typeface="ＭＳ Ｐゴシック" panose="020B0600070205080204" pitchFamily="50" charset="-128"/>
                <a:ea typeface="ＭＳ Ｐゴシック" panose="020B0600070205080204" pitchFamily="50" charset="-128"/>
              </a:rPr>
              <a:t>男性　　　　　女性</a:t>
            </a:r>
          </a:p>
        </p:txBody>
      </p:sp>
    </p:spTree>
    <p:extLst>
      <p:ext uri="{BB962C8B-B14F-4D97-AF65-F5344CB8AC3E}">
        <p14:creationId xmlns:p14="http://schemas.microsoft.com/office/powerpoint/2010/main" val="691589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テキスト ボックス 9"/>
          <p:cNvSpPr txBox="1">
            <a:spLocks noChangeArrowheads="1"/>
          </p:cNvSpPr>
          <p:nvPr/>
        </p:nvSpPr>
        <p:spPr bwMode="auto">
          <a:xfrm>
            <a:off x="2395555" y="339173"/>
            <a:ext cx="7384941" cy="50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700" b="0" dirty="0"/>
              <a:t>年齢別にみた性感染症報告数（令和元年度）</a:t>
            </a:r>
            <a:endParaRPr lang="en-US" altLang="ja-JP" sz="2700" b="0" dirty="0"/>
          </a:p>
        </p:txBody>
      </p:sp>
      <p:graphicFrame>
        <p:nvGraphicFramePr>
          <p:cNvPr id="10" name="グラフ 9"/>
          <p:cNvGraphicFramePr>
            <a:graphicFrameLocks/>
          </p:cNvGraphicFramePr>
          <p:nvPr>
            <p:extLst>
              <p:ext uri="{D42A27DB-BD31-4B8C-83A1-F6EECF244321}">
                <p14:modId xmlns:p14="http://schemas.microsoft.com/office/powerpoint/2010/main" val="3510550390"/>
              </p:ext>
            </p:extLst>
          </p:nvPr>
        </p:nvGraphicFramePr>
        <p:xfrm>
          <a:off x="1910025" y="1390113"/>
          <a:ext cx="8009713" cy="4784197"/>
        </p:xfrm>
        <a:graphic>
          <a:graphicData uri="http://schemas.openxmlformats.org/drawingml/2006/chart">
            <c:chart xmlns:c="http://schemas.openxmlformats.org/drawingml/2006/chart" xmlns:r="http://schemas.openxmlformats.org/officeDocument/2006/relationships" r:id="rId3"/>
          </a:graphicData>
        </a:graphic>
      </p:graphicFrame>
      <p:sp>
        <p:nvSpPr>
          <p:cNvPr id="13" name="タイトル 1"/>
          <p:cNvSpPr txBox="1">
            <a:spLocks/>
          </p:cNvSpPr>
          <p:nvPr/>
        </p:nvSpPr>
        <p:spPr>
          <a:xfrm>
            <a:off x="7296162" y="6290815"/>
            <a:ext cx="3371851" cy="267893"/>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200" dirty="0">
                <a:solidFill>
                  <a:prstClr val="black"/>
                </a:solidFill>
                <a:latin typeface="游ゴシック Light" panose="020F0302020204030204"/>
                <a:ea typeface="游ゴシック Light" panose="020B0300000000000000" pitchFamily="50" charset="-128"/>
              </a:rPr>
              <a:t>資料：「感染症発生動向調査」厚生労働省</a:t>
            </a:r>
            <a:endParaRPr lang="en-US" altLang="ja-JP" sz="1200" dirty="0">
              <a:solidFill>
                <a:prstClr val="black"/>
              </a:solidFill>
              <a:latin typeface="游ゴシック Light" panose="020F0302020204030204"/>
              <a:ea typeface="游ゴシック Light" panose="020B0300000000000000" pitchFamily="50" charset="-128"/>
            </a:endParaRPr>
          </a:p>
        </p:txBody>
      </p:sp>
      <p:sp>
        <p:nvSpPr>
          <p:cNvPr id="6" name="テキスト ボックス 9"/>
          <p:cNvSpPr txBox="1">
            <a:spLocks noChangeArrowheads="1"/>
          </p:cNvSpPr>
          <p:nvPr/>
        </p:nvSpPr>
        <p:spPr bwMode="auto">
          <a:xfrm>
            <a:off x="9780496" y="5624830"/>
            <a:ext cx="514351" cy="44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50000"/>
              </a:lnSpc>
            </a:pPr>
            <a:r>
              <a:rPr lang="ja-JP" altLang="en-US" sz="1651" b="0" dirty="0"/>
              <a:t>（歳）</a:t>
            </a:r>
          </a:p>
        </p:txBody>
      </p:sp>
      <p:sp>
        <p:nvSpPr>
          <p:cNvPr id="7" name="テキスト ボックス 9"/>
          <p:cNvSpPr txBox="1">
            <a:spLocks noChangeArrowheads="1"/>
          </p:cNvSpPr>
          <p:nvPr/>
        </p:nvSpPr>
        <p:spPr bwMode="auto">
          <a:xfrm>
            <a:off x="1987515" y="1320102"/>
            <a:ext cx="514351" cy="44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50000"/>
              </a:lnSpc>
            </a:pPr>
            <a:r>
              <a:rPr lang="ja-JP" altLang="en-US" sz="1500" b="0" dirty="0"/>
              <a:t>（人）</a:t>
            </a:r>
          </a:p>
        </p:txBody>
      </p:sp>
      <p:sp>
        <p:nvSpPr>
          <p:cNvPr id="8" name="テキスト ボックス 9"/>
          <p:cNvSpPr txBox="1">
            <a:spLocks noChangeArrowheads="1"/>
          </p:cNvSpPr>
          <p:nvPr/>
        </p:nvSpPr>
        <p:spPr bwMode="auto">
          <a:xfrm>
            <a:off x="1744625" y="950547"/>
            <a:ext cx="8686799" cy="41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50000"/>
              </a:lnSpc>
            </a:pPr>
            <a:r>
              <a:rPr lang="ja-JP" altLang="en-US" sz="1651" b="0" dirty="0"/>
              <a:t>（性器クラミジア感染症＋性器ヘルペスウイルス感染症＋尖圭コンジローマ＋淋菌感染症＋梅毒）</a:t>
            </a:r>
          </a:p>
        </p:txBody>
      </p:sp>
    </p:spTree>
    <p:extLst>
      <p:ext uri="{BB962C8B-B14F-4D97-AF65-F5344CB8AC3E}">
        <p14:creationId xmlns:p14="http://schemas.microsoft.com/office/powerpoint/2010/main" val="31022213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582231" y="555393"/>
            <a:ext cx="5215683" cy="777479"/>
          </a:xfrm>
        </p:spPr>
        <p:txBody>
          <a:bodyPr>
            <a:noAutofit/>
          </a:bodyPr>
          <a:lstStyle/>
          <a:p>
            <a:pPr algn="l" eaLnBrk="1" hangingPunct="1"/>
            <a:r>
              <a:rPr lang="ja-JP" altLang="en-US" sz="3200" dirty="0">
                <a:latin typeface="ＭＳ Ｐゴシック" panose="020B0600070205080204" pitchFamily="50" charset="-128"/>
                <a:ea typeface="ＭＳ Ｐゴシック" panose="020B0600070205080204" pitchFamily="50" charset="-128"/>
              </a:rPr>
              <a:t>　性感染症について考えよう</a:t>
            </a:r>
            <a:endParaRPr lang="ja-JP" altLang="en-US" sz="2400" dirty="0">
              <a:latin typeface="ＭＳ Ｐゴシック" panose="020B0600070205080204" pitchFamily="50" charset="-128"/>
              <a:ea typeface="ＭＳ Ｐゴシック" panose="020B0600070205080204" pitchFamily="50" charset="-128"/>
            </a:endParaRPr>
          </a:p>
        </p:txBody>
      </p:sp>
      <p:sp>
        <p:nvSpPr>
          <p:cNvPr id="129027" name="Rectangle 3"/>
          <p:cNvSpPr>
            <a:spLocks noGrp="1" noChangeArrowheads="1"/>
          </p:cNvSpPr>
          <p:nvPr>
            <p:ph type="subTitle" idx="1"/>
          </p:nvPr>
        </p:nvSpPr>
        <p:spPr>
          <a:xfrm>
            <a:off x="2386089" y="1955753"/>
            <a:ext cx="7607942" cy="3701141"/>
          </a:xfrm>
        </p:spPr>
        <p:txBody>
          <a:bodyPr anchor="ctr" anchorCtr="0">
            <a:noAutofit/>
          </a:bodyPr>
          <a:lstStyle/>
          <a:p>
            <a:pPr algn="l" eaLnBrk="1" hangingPunct="1">
              <a:lnSpc>
                <a:spcPct val="150000"/>
              </a:lnSpc>
            </a:pPr>
            <a:r>
              <a:rPr lang="ja-JP" altLang="en-US" dirty="0">
                <a:latin typeface="ＭＳ Ｐゴシック" panose="020B0600070205080204" pitchFamily="50" charset="-128"/>
                <a:ea typeface="ＭＳ Ｐゴシック" panose="020B0600070205080204" pitchFamily="50" charset="-128"/>
              </a:rPr>
              <a:t>１　性感染症って</a:t>
            </a:r>
            <a:r>
              <a:rPr lang="ja-JP" altLang="en-US" dirty="0">
                <a:solidFill>
                  <a:srgbClr val="FF0000"/>
                </a:solidFill>
                <a:latin typeface="ＭＳ Ｐゴシック" panose="020B0600070205080204" pitchFamily="50" charset="-128"/>
                <a:ea typeface="ＭＳ Ｐゴシック" panose="020B0600070205080204" pitchFamily="50" charset="-128"/>
              </a:rPr>
              <a:t>どんなもの</a:t>
            </a:r>
            <a:r>
              <a:rPr lang="ja-JP" altLang="en-US" dirty="0">
                <a:latin typeface="ＭＳ Ｐゴシック" panose="020B0600070205080204" pitchFamily="50" charset="-128"/>
                <a:ea typeface="ＭＳ Ｐゴシック" panose="020B0600070205080204" pitchFamily="50" charset="-128"/>
              </a:rPr>
              <a:t>があるの</a:t>
            </a:r>
            <a:r>
              <a:rPr lang="ja-JP" altLang="en-US" dirty="0" smtClean="0">
                <a:latin typeface="ＭＳ Ｐゴシック" panose="020B0600070205080204" pitchFamily="50" charset="-128"/>
                <a:ea typeface="ＭＳ Ｐゴシック" panose="020B0600070205080204" pitchFamily="50" charset="-128"/>
              </a:rPr>
              <a:t>だろう</a:t>
            </a:r>
            <a:endParaRPr lang="ja-JP" altLang="en-US" dirty="0">
              <a:latin typeface="ＭＳ Ｐゴシック" panose="020B0600070205080204" pitchFamily="50" charset="-128"/>
              <a:ea typeface="ＭＳ Ｐゴシック" panose="020B0600070205080204" pitchFamily="50" charset="-128"/>
            </a:endParaRPr>
          </a:p>
          <a:p>
            <a:pPr algn="l" eaLnBrk="1" hangingPunct="1">
              <a:lnSpc>
                <a:spcPct val="150000"/>
              </a:lnSpc>
            </a:pPr>
            <a:r>
              <a:rPr lang="ja-JP" altLang="en-US" dirty="0">
                <a:latin typeface="ＭＳ Ｐゴシック" panose="020B0600070205080204" pitchFamily="50" charset="-128"/>
                <a:ea typeface="ＭＳ Ｐゴシック" panose="020B0600070205080204" pitchFamily="50" charset="-128"/>
              </a:rPr>
              <a:t>２　</a:t>
            </a:r>
            <a:r>
              <a:rPr lang="ja-JP" altLang="en-US" dirty="0">
                <a:solidFill>
                  <a:srgbClr val="FF0000"/>
                </a:solidFill>
                <a:latin typeface="ＭＳ Ｐゴシック" panose="020B0600070205080204" pitchFamily="50" charset="-128"/>
                <a:ea typeface="ＭＳ Ｐゴシック" panose="020B0600070205080204" pitchFamily="50" charset="-128"/>
              </a:rPr>
              <a:t>どんなふうに</a:t>
            </a:r>
            <a:r>
              <a:rPr lang="ja-JP" altLang="en-US" dirty="0">
                <a:latin typeface="ＭＳ Ｐゴシック" panose="020B0600070205080204" pitchFamily="50" charset="-128"/>
                <a:ea typeface="ＭＳ Ｐゴシック" panose="020B0600070205080204" pitchFamily="50" charset="-128"/>
              </a:rPr>
              <a:t>して、</a:t>
            </a:r>
            <a:r>
              <a:rPr lang="ja-JP" altLang="en-US" dirty="0">
                <a:solidFill>
                  <a:srgbClr val="FF0000"/>
                </a:solidFill>
                <a:latin typeface="ＭＳ Ｐゴシック" panose="020B0600070205080204" pitchFamily="50" charset="-128"/>
                <a:ea typeface="ＭＳ Ｐゴシック" panose="020B0600070205080204" pitchFamily="50" charset="-128"/>
              </a:rPr>
              <a:t>感染</a:t>
            </a:r>
            <a:r>
              <a:rPr lang="ja-JP" altLang="en-US" dirty="0">
                <a:latin typeface="ＭＳ Ｐゴシック" panose="020B0600070205080204" pitchFamily="50" charset="-128"/>
                <a:ea typeface="ＭＳ Ｐゴシック" panose="020B0600070205080204" pitchFamily="50" charset="-128"/>
              </a:rPr>
              <a:t>するの</a:t>
            </a:r>
            <a:r>
              <a:rPr lang="ja-JP" altLang="en-US" dirty="0" smtClean="0">
                <a:latin typeface="ＭＳ Ｐゴシック" panose="020B0600070205080204" pitchFamily="50" charset="-128"/>
                <a:ea typeface="ＭＳ Ｐゴシック" panose="020B0600070205080204" pitchFamily="50" charset="-128"/>
              </a:rPr>
              <a:t>だろう</a:t>
            </a:r>
            <a:endParaRPr lang="ja-JP" altLang="en-US" dirty="0">
              <a:latin typeface="ＭＳ Ｐゴシック" panose="020B0600070205080204" pitchFamily="50" charset="-128"/>
              <a:ea typeface="ＭＳ Ｐゴシック" panose="020B0600070205080204" pitchFamily="50" charset="-128"/>
            </a:endParaRPr>
          </a:p>
          <a:p>
            <a:pPr algn="l" eaLnBrk="1" hangingPunct="1">
              <a:lnSpc>
                <a:spcPct val="150000"/>
              </a:lnSpc>
            </a:pPr>
            <a:r>
              <a:rPr lang="ja-JP" altLang="en-US" dirty="0">
                <a:latin typeface="ＭＳ Ｐゴシック" panose="020B0600070205080204" pitchFamily="50" charset="-128"/>
                <a:ea typeface="ＭＳ Ｐゴシック" panose="020B0600070205080204" pitchFamily="50" charset="-128"/>
              </a:rPr>
              <a:t>３　</a:t>
            </a:r>
            <a:r>
              <a:rPr lang="ja-JP" altLang="en-US" dirty="0">
                <a:solidFill>
                  <a:srgbClr val="FF0000"/>
                </a:solidFill>
                <a:latin typeface="ＭＳ Ｐゴシック" panose="020B0600070205080204" pitchFamily="50" charset="-128"/>
                <a:ea typeface="ＭＳ Ｐゴシック" panose="020B0600070205080204" pitchFamily="50" charset="-128"/>
              </a:rPr>
              <a:t>私たちに関係ある</a:t>
            </a:r>
            <a:r>
              <a:rPr lang="ja-JP" altLang="en-US" dirty="0" smtClean="0">
                <a:solidFill>
                  <a:srgbClr val="FF0000"/>
                </a:solidFill>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だろうか</a:t>
            </a:r>
            <a:endParaRPr lang="en-US" altLang="ja-JP" dirty="0">
              <a:latin typeface="ＭＳ Ｐゴシック" panose="020B0600070205080204" pitchFamily="50" charset="-128"/>
              <a:ea typeface="ＭＳ Ｐゴシック" panose="020B0600070205080204" pitchFamily="50" charset="-128"/>
            </a:endParaRPr>
          </a:p>
          <a:p>
            <a:pPr algn="l" eaLnBrk="1" hangingPunct="1">
              <a:lnSpc>
                <a:spcPct val="150000"/>
              </a:lnSpc>
            </a:pPr>
            <a:r>
              <a:rPr lang="ja-JP" altLang="en-US" dirty="0">
                <a:latin typeface="ＭＳ Ｐゴシック" panose="020B0600070205080204" pitchFamily="50" charset="-128"/>
                <a:ea typeface="ＭＳ Ｐゴシック" panose="020B0600070205080204" pitchFamily="50" charset="-128"/>
              </a:rPr>
              <a:t>４　感染しないための</a:t>
            </a:r>
            <a:r>
              <a:rPr lang="ja-JP" altLang="en-US" dirty="0">
                <a:solidFill>
                  <a:srgbClr val="FF0000"/>
                </a:solidFill>
                <a:latin typeface="ＭＳ Ｐゴシック" panose="020B0600070205080204" pitchFamily="50" charset="-128"/>
                <a:ea typeface="ＭＳ Ｐゴシック" panose="020B0600070205080204" pitchFamily="50" charset="-128"/>
              </a:rPr>
              <a:t>予防法</a:t>
            </a:r>
            <a:r>
              <a:rPr lang="ja-JP" altLang="en-US" dirty="0">
                <a:latin typeface="ＭＳ Ｐゴシック" panose="020B0600070205080204" pitchFamily="50" charset="-128"/>
                <a:ea typeface="ＭＳ Ｐゴシック" panose="020B0600070205080204" pitchFamily="50" charset="-128"/>
              </a:rPr>
              <a:t>はなん</a:t>
            </a:r>
            <a:r>
              <a:rPr lang="ja-JP" altLang="en-US" dirty="0" smtClean="0">
                <a:latin typeface="ＭＳ Ｐゴシック" panose="020B0600070205080204" pitchFamily="50" charset="-128"/>
                <a:ea typeface="ＭＳ Ｐゴシック" panose="020B0600070205080204" pitchFamily="50" charset="-128"/>
              </a:rPr>
              <a:t>だろう</a:t>
            </a: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68489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fade">
                                      <p:cBhvr>
                                        <p:cTn id="7" dur="500"/>
                                        <p:tgtEl>
                                          <p:spTgt spid="129027">
                                            <p:txEl>
                                              <p:pRg st="0" end="0"/>
                                            </p:txEl>
                                          </p:spTgt>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9027">
                                            <p:txEl>
                                              <p:pRg st="1" end="1"/>
                                            </p:txEl>
                                          </p:spTgt>
                                        </p:tgtEl>
                                        <p:attrNameLst>
                                          <p:attrName>style.visibility</p:attrName>
                                        </p:attrNameLst>
                                      </p:cBhvr>
                                      <p:to>
                                        <p:strVal val="visible"/>
                                      </p:to>
                                    </p:set>
                                    <p:animEffect transition="in" filter="fade">
                                      <p:cBhvr>
                                        <p:cTn id="11" dur="500"/>
                                        <p:tgtEl>
                                          <p:spTgt spid="129027">
                                            <p:txEl>
                                              <p:pRg st="1" end="1"/>
                                            </p:txEl>
                                          </p:spTgt>
                                        </p:tgtEl>
                                      </p:cBhvr>
                                    </p:animEffect>
                                  </p:childTnLst>
                                </p:cTn>
                              </p:par>
                            </p:childTnLst>
                          </p:cTn>
                        </p:par>
                        <p:par>
                          <p:cTn id="12" fill="hold" nodeType="with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9027">
                                            <p:txEl>
                                              <p:pRg st="2" end="2"/>
                                            </p:txEl>
                                          </p:spTgt>
                                        </p:tgtEl>
                                        <p:attrNameLst>
                                          <p:attrName>style.visibility</p:attrName>
                                        </p:attrNameLst>
                                      </p:cBhvr>
                                      <p:to>
                                        <p:strVal val="visible"/>
                                      </p:to>
                                    </p:set>
                                    <p:animEffect transition="in" filter="fade">
                                      <p:cBhvr>
                                        <p:cTn id="15" dur="500"/>
                                        <p:tgtEl>
                                          <p:spTgt spid="129027">
                                            <p:txEl>
                                              <p:pRg st="2" end="2"/>
                                            </p:txEl>
                                          </p:spTgt>
                                        </p:tgtEl>
                                      </p:cBhvr>
                                    </p:animEffect>
                                  </p:childTnLst>
                                </p:cTn>
                              </p:par>
                            </p:childTnLst>
                          </p:cTn>
                        </p:par>
                        <p:par>
                          <p:cTn id="16" fill="hold" nodeType="with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9027">
                                            <p:txEl>
                                              <p:pRg st="3" end="3"/>
                                            </p:txEl>
                                          </p:spTgt>
                                        </p:tgtEl>
                                        <p:attrNameLst>
                                          <p:attrName>style.visibility</p:attrName>
                                        </p:attrNameLst>
                                      </p:cBhvr>
                                      <p:to>
                                        <p:strVal val="visible"/>
                                      </p:to>
                                    </p:set>
                                    <p:animEffect transition="in" filter="fade">
                                      <p:cBhvr>
                                        <p:cTn id="19" dur="500"/>
                                        <p:tgtEl>
                                          <p:spTgt spid="1290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2295874" y="1642833"/>
            <a:ext cx="7818269" cy="1743319"/>
          </a:xfrm>
          <a:noFill/>
        </p:spPr>
        <p:txBody>
          <a:bodyPr>
            <a:normAutofit fontScale="90000"/>
          </a:bodyPr>
          <a:lstStyle/>
          <a:p>
            <a:pPr algn="l">
              <a:lnSpc>
                <a:spcPct val="150000"/>
              </a:lnSpc>
            </a:pPr>
            <a:r>
              <a:rPr lang="ja-JP" altLang="en-US" sz="3600" u="sng" dirty="0">
                <a:solidFill>
                  <a:srgbClr val="FF0000"/>
                </a:solidFill>
                <a:latin typeface="ＭＳ Ｐゴシック" panose="020B0600070205080204" pitchFamily="50" charset="-128"/>
                <a:ea typeface="ＭＳ Ｐゴシック" panose="020B0600070205080204" pitchFamily="50" charset="-128"/>
              </a:rPr>
              <a:t>性行為によって粘膜から</a:t>
            </a:r>
            <a:r>
              <a:rPr lang="ja-JP" altLang="en-US" sz="3600" u="sng" dirty="0">
                <a:latin typeface="ＭＳ Ｐゴシック" panose="020B0600070205080204" pitchFamily="50" charset="-128"/>
                <a:ea typeface="ＭＳ Ｐゴシック" panose="020B0600070205080204" pitchFamily="50" charset="-128"/>
              </a:rPr>
              <a:t>、病気を引き起こす</a:t>
            </a:r>
            <a:r>
              <a:rPr lang="en-US" altLang="ja-JP" sz="3600" u="sng" dirty="0">
                <a:latin typeface="ＭＳ Ｐゴシック" panose="020B0600070205080204" pitchFamily="50" charset="-128"/>
                <a:ea typeface="ＭＳ Ｐゴシック" panose="020B0600070205080204" pitchFamily="50" charset="-128"/>
              </a:rPr>
              <a:t/>
            </a:r>
            <a:br>
              <a:rPr lang="en-US" altLang="ja-JP" sz="3600" u="sng" dirty="0">
                <a:latin typeface="ＭＳ Ｐゴシック" panose="020B0600070205080204" pitchFamily="50" charset="-128"/>
                <a:ea typeface="ＭＳ Ｐゴシック" panose="020B0600070205080204" pitchFamily="50" charset="-128"/>
              </a:rPr>
            </a:br>
            <a:r>
              <a:rPr lang="ja-JP" altLang="en-US" sz="3600" u="sng" dirty="0">
                <a:solidFill>
                  <a:srgbClr val="FF0000"/>
                </a:solidFill>
                <a:latin typeface="ＭＳ Ｐゴシック" panose="020B0600070205080204" pitchFamily="50" charset="-128"/>
                <a:ea typeface="ＭＳ Ｐゴシック" panose="020B0600070205080204" pitchFamily="50" charset="-128"/>
              </a:rPr>
              <a:t>ウイルスなどが体内に入り感染</a:t>
            </a:r>
            <a:r>
              <a:rPr lang="ja-JP" altLang="en-US" sz="3600" dirty="0">
                <a:latin typeface="ＭＳ Ｐゴシック" panose="020B0600070205080204" pitchFamily="50" charset="-128"/>
                <a:ea typeface="ＭＳ Ｐゴシック" panose="020B0600070205080204" pitchFamily="50" charset="-128"/>
              </a:rPr>
              <a:t>する病気</a:t>
            </a:r>
          </a:p>
        </p:txBody>
      </p:sp>
      <p:sp>
        <p:nvSpPr>
          <p:cNvPr id="288773" name="Rectangle 5"/>
          <p:cNvSpPr>
            <a:spLocks noChangeArrowheads="1"/>
          </p:cNvSpPr>
          <p:nvPr/>
        </p:nvSpPr>
        <p:spPr bwMode="auto">
          <a:xfrm>
            <a:off x="2295861" y="4155933"/>
            <a:ext cx="7360444" cy="1795429"/>
          </a:xfrm>
          <a:prstGeom prst="rect">
            <a:avLst/>
          </a:prstGeom>
          <a:solidFill>
            <a:srgbClr val="FFFFCC"/>
          </a:solidFill>
          <a:ln>
            <a:noFill/>
          </a:ln>
          <a:extLst/>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lnSpc>
                <a:spcPts val="5300"/>
              </a:lnSpc>
            </a:pPr>
            <a:r>
              <a:rPr lang="ja-JP" altLang="en-US" sz="3300" b="0" dirty="0">
                <a:latin typeface="ＭＳ Ｐゴシック" panose="020B0600070205080204" pitchFamily="50" charset="-128"/>
              </a:rPr>
              <a:t>　性行為をする人なら、</a:t>
            </a:r>
            <a:endParaRPr lang="en-US" altLang="ja-JP" sz="3300" b="0" dirty="0">
              <a:latin typeface="ＭＳ Ｐゴシック" panose="020B0600070205080204" pitchFamily="50" charset="-128"/>
            </a:endParaRPr>
          </a:p>
          <a:p>
            <a:pPr eaLnBrk="1" hangingPunct="1">
              <a:lnSpc>
                <a:spcPts val="5300"/>
              </a:lnSpc>
            </a:pPr>
            <a:r>
              <a:rPr lang="ja-JP" altLang="en-US" sz="3300" b="0" dirty="0">
                <a:solidFill>
                  <a:srgbClr val="F10F09"/>
                </a:solidFill>
                <a:latin typeface="ＭＳ Ｐゴシック" panose="020B0600070205080204" pitchFamily="50" charset="-128"/>
              </a:rPr>
              <a:t>　誰でも感染する可能性のある</a:t>
            </a:r>
            <a:r>
              <a:rPr lang="ja-JP" altLang="en-US" sz="3300" b="0" dirty="0">
                <a:latin typeface="ＭＳ Ｐゴシック" panose="020B0600070205080204" pitchFamily="50" charset="-128"/>
              </a:rPr>
              <a:t>病気です</a:t>
            </a:r>
            <a:endParaRPr lang="ja-JP" altLang="en-US" sz="3300" dirty="0">
              <a:latin typeface="ＭＳ Ｐゴシック" panose="020B0600070205080204" pitchFamily="50" charset="-128"/>
            </a:endParaRPr>
          </a:p>
        </p:txBody>
      </p:sp>
      <p:sp>
        <p:nvSpPr>
          <p:cNvPr id="4" name="Rectangle 2"/>
          <p:cNvSpPr txBox="1">
            <a:spLocks noChangeArrowheads="1"/>
          </p:cNvSpPr>
          <p:nvPr/>
        </p:nvSpPr>
        <p:spPr>
          <a:xfrm>
            <a:off x="2016891" y="718068"/>
            <a:ext cx="2932234" cy="777479"/>
          </a:xfrm>
          <a:prstGeom prst="rect">
            <a:avLst/>
          </a:prstGeom>
        </p:spPr>
        <p:txBody>
          <a:bodyPr vert="horz" lIns="91440" tIns="45720" rIns="91440" bIns="45720" rtlCol="0" anchor="ctr">
            <a:noAutofit/>
          </a:bodyPr>
          <a:lstStyle>
            <a:lvl1pPr algn="ctr" defTabSz="914333"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3200" dirty="0">
                <a:latin typeface="ＭＳ Ｐゴシック" panose="020B0600070205080204" pitchFamily="50" charset="-128"/>
                <a:ea typeface="ＭＳ Ｐゴシック" panose="020B0600070205080204" pitchFamily="50" charset="-128"/>
              </a:rPr>
              <a:t>　性感染症とは</a:t>
            </a:r>
            <a:endParaRPr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6448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8773"/>
                                        </p:tgtEl>
                                        <p:attrNameLst>
                                          <p:attrName>style.visibility</p:attrName>
                                        </p:attrNameLst>
                                      </p:cBhvr>
                                      <p:to>
                                        <p:strVal val="visible"/>
                                      </p:to>
                                    </p:set>
                                    <p:animEffect transition="in" filter="fade">
                                      <p:cBhvr>
                                        <p:cTn id="7" dur="500"/>
                                        <p:tgtEl>
                                          <p:spTgt spid="288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3425714" y="3455689"/>
            <a:ext cx="5538192" cy="1045389"/>
          </a:xfrm>
          <a:prstGeom prst="rect">
            <a:avLst/>
          </a:prstGeom>
          <a:solidFill>
            <a:srgbClr val="FFEFEF"/>
          </a:solidFill>
          <a:ln>
            <a:noFill/>
          </a:ln>
          <a:extLst/>
        </p:spPr>
        <p:txBody>
          <a:bodyPr wrap="none" anchor="ctr"/>
          <a:lstStyle>
            <a:lvl1pPr marL="342900" indent="-342900" eaLnBrk="0" hangingPunct="0">
              <a:defRPr kumimoji="1" sz="3600" b="1">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3600" b="1">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3600" b="1">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3600" b="1">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36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20000"/>
              </a:spcBef>
              <a:spcAft>
                <a:spcPct val="0"/>
              </a:spcAft>
              <a:buChar char="•"/>
              <a:defRPr kumimoji="1" sz="3600" b="1">
                <a:solidFill>
                  <a:schemeClr val="tx1"/>
                </a:solidFill>
                <a:latin typeface="Arial" panose="020B0604020202020204" pitchFamily="34" charset="0"/>
                <a:ea typeface="HG丸ｺﾞｼｯｸM-PRO" panose="020F0600000000000000" pitchFamily="50" charset="-128"/>
              </a:defRPr>
            </a:lvl9pPr>
          </a:lstStyle>
          <a:p>
            <a:pPr algn="ctr" eaLnBrk="1" hangingPunct="1">
              <a:buFontTx/>
              <a:buNone/>
            </a:pPr>
            <a:r>
              <a:rPr lang="ja-JP" altLang="en-US" sz="3200" dirty="0">
                <a:latin typeface="ＭＳ Ｐゴシック" panose="020B0600070205080204" pitchFamily="50" charset="-128"/>
                <a:ea typeface="ＭＳ Ｐゴシック" panose="020B0600070205080204" pitchFamily="50" charset="-128"/>
              </a:rPr>
              <a:t>ヒント：　体の仕組みの違い</a:t>
            </a:r>
          </a:p>
        </p:txBody>
      </p:sp>
      <p:sp>
        <p:nvSpPr>
          <p:cNvPr id="6" name="Rectangle 4"/>
          <p:cNvSpPr txBox="1">
            <a:spLocks noChangeArrowheads="1"/>
          </p:cNvSpPr>
          <p:nvPr/>
        </p:nvSpPr>
        <p:spPr>
          <a:xfrm>
            <a:off x="3304257" y="1697840"/>
            <a:ext cx="5781106" cy="1136562"/>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3600" dirty="0">
                <a:latin typeface="ＭＳ Ｐゴシック" panose="020B0600070205080204" pitchFamily="50" charset="-128"/>
                <a:ea typeface="ＭＳ Ｐゴシック" panose="020B0600070205080204" pitchFamily="50" charset="-128"/>
              </a:rPr>
              <a:t>なぜ、女性に多いのだろうか</a:t>
            </a:r>
          </a:p>
        </p:txBody>
      </p:sp>
    </p:spTree>
    <p:extLst>
      <p:ext uri="{BB962C8B-B14F-4D97-AF65-F5344CB8AC3E}">
        <p14:creationId xmlns:p14="http://schemas.microsoft.com/office/powerpoint/2010/main" val="2688457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テキスト ボックス 6"/>
          <p:cNvSpPr txBox="1">
            <a:spLocks noChangeArrowheads="1"/>
          </p:cNvSpPr>
          <p:nvPr/>
        </p:nvSpPr>
        <p:spPr bwMode="auto">
          <a:xfrm>
            <a:off x="3784730" y="675809"/>
            <a:ext cx="4675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200" b="0" dirty="0"/>
              <a:t>性器の粘膜の面積の比較</a:t>
            </a:r>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3180" y="1647523"/>
            <a:ext cx="4414839" cy="3706737"/>
          </a:xfrm>
          <a:prstGeom prst="rect">
            <a:avLst/>
          </a:prstGeom>
        </p:spPr>
      </p:pic>
      <p:sp>
        <p:nvSpPr>
          <p:cNvPr id="10" name="Oval 8"/>
          <p:cNvSpPr>
            <a:spLocks noChangeArrowheads="1"/>
          </p:cNvSpPr>
          <p:nvPr/>
        </p:nvSpPr>
        <p:spPr bwMode="auto">
          <a:xfrm>
            <a:off x="8782068" y="4150538"/>
            <a:ext cx="528639" cy="32861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pic>
        <p:nvPicPr>
          <p:cNvPr id="4" name="図 3"/>
          <p:cNvPicPr>
            <a:picLocks noChangeAspect="1"/>
          </p:cNvPicPr>
          <p:nvPr/>
        </p:nvPicPr>
        <p:blipFill rotWithShape="1">
          <a:blip r:embed="rId4" cstate="email">
            <a:extLst>
              <a:ext uri="{28A0092B-C50C-407E-A947-70E740481C1C}">
                <a14:useLocalDpi xmlns:a14="http://schemas.microsoft.com/office/drawing/2010/main"/>
              </a:ext>
            </a:extLst>
          </a:blip>
          <a:srcRect l="14902" t="17437" r="14873" b="12098"/>
          <a:stretch/>
        </p:blipFill>
        <p:spPr>
          <a:xfrm>
            <a:off x="1524019" y="1642775"/>
            <a:ext cx="4329113" cy="3711487"/>
          </a:xfrm>
          <a:prstGeom prst="rect">
            <a:avLst/>
          </a:prstGeom>
        </p:spPr>
      </p:pic>
      <p:sp>
        <p:nvSpPr>
          <p:cNvPr id="12" name="Oval 9"/>
          <p:cNvSpPr>
            <a:spLocks noChangeArrowheads="1"/>
          </p:cNvSpPr>
          <p:nvPr/>
        </p:nvSpPr>
        <p:spPr bwMode="auto">
          <a:xfrm>
            <a:off x="2846508" y="3386139"/>
            <a:ext cx="2137767" cy="1092992"/>
          </a:xfrm>
          <a:prstGeom prst="ellipse">
            <a:avLst/>
          </a:prstGeom>
          <a:noFill/>
          <a:ln w="57150">
            <a:solidFill>
              <a:srgbClr val="FF0000"/>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ja-JP" altLang="en-US" sz="1351">
              <a:solidFill>
                <a:srgbClr val="FF0000"/>
              </a:solidFill>
            </a:endParaRPr>
          </a:p>
        </p:txBody>
      </p:sp>
      <p:sp>
        <p:nvSpPr>
          <p:cNvPr id="13" name="Oval 8"/>
          <p:cNvSpPr>
            <a:spLocks noChangeArrowheads="1"/>
          </p:cNvSpPr>
          <p:nvPr/>
        </p:nvSpPr>
        <p:spPr bwMode="auto">
          <a:xfrm>
            <a:off x="6496071" y="4586306"/>
            <a:ext cx="657225" cy="385763"/>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15" name="テキスト ボックス 6"/>
          <p:cNvSpPr txBox="1">
            <a:spLocks noChangeArrowheads="1"/>
          </p:cNvSpPr>
          <p:nvPr/>
        </p:nvSpPr>
        <p:spPr bwMode="auto">
          <a:xfrm>
            <a:off x="2846508" y="5668510"/>
            <a:ext cx="67526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3000" b="0" dirty="0"/>
              <a:t>面積が広い　＝　感染の危険性が高い</a:t>
            </a:r>
          </a:p>
        </p:txBody>
      </p:sp>
    </p:spTree>
    <p:extLst>
      <p:ext uri="{BB962C8B-B14F-4D97-AF65-F5344CB8AC3E}">
        <p14:creationId xmlns:p14="http://schemas.microsoft.com/office/powerpoint/2010/main" val="470517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type="body" idx="1"/>
          </p:nvPr>
        </p:nvSpPr>
        <p:spPr>
          <a:xfrm>
            <a:off x="3273337" y="1403760"/>
            <a:ext cx="5878115" cy="3967691"/>
          </a:xfrm>
        </p:spPr>
        <p:txBody>
          <a:bodyPr>
            <a:noAutofit/>
          </a:bodyPr>
          <a:lstStyle/>
          <a:p>
            <a:pPr marL="0" indent="0">
              <a:lnSpc>
                <a:spcPts val="4300"/>
              </a:lnSpc>
              <a:buNone/>
              <a:defRPr/>
            </a:pPr>
            <a:r>
              <a:rPr lang="ja-JP" altLang="en-US" sz="3000" dirty="0">
                <a:latin typeface="ＭＳ Ｐゴシック" panose="020B0600070205080204" pitchFamily="50" charset="-128"/>
                <a:ea typeface="ＭＳ Ｐゴシック" panose="020B0600070205080204" pitchFamily="50" charset="-128"/>
              </a:rPr>
              <a:t>○　性器クラミジア感染症</a:t>
            </a:r>
          </a:p>
          <a:p>
            <a:pPr marL="0" indent="0">
              <a:lnSpc>
                <a:spcPts val="4300"/>
              </a:lnSpc>
              <a:buNone/>
              <a:defRPr/>
            </a:pPr>
            <a:r>
              <a:rPr lang="ja-JP" altLang="en-US" sz="3000" dirty="0">
                <a:latin typeface="ＭＳ Ｐゴシック" panose="020B0600070205080204" pitchFamily="50" charset="-128"/>
                <a:ea typeface="ＭＳ Ｐゴシック" panose="020B0600070205080204" pitchFamily="50" charset="-128"/>
              </a:rPr>
              <a:t>○　性器ヘルペスウイルス感染症</a:t>
            </a:r>
          </a:p>
          <a:p>
            <a:pPr marL="0" indent="0">
              <a:lnSpc>
                <a:spcPts val="4300"/>
              </a:lnSpc>
              <a:buNone/>
              <a:defRPr/>
            </a:pPr>
            <a:r>
              <a:rPr lang="ja-JP" altLang="en-US" sz="3000" dirty="0">
                <a:latin typeface="ＭＳ Ｐゴシック" panose="020B0600070205080204" pitchFamily="50" charset="-128"/>
                <a:ea typeface="ＭＳ Ｐゴシック" panose="020B0600070205080204" pitchFamily="50" charset="-128"/>
              </a:rPr>
              <a:t>○　尖圭</a:t>
            </a:r>
            <a:r>
              <a:rPr lang="ja-JP" altLang="en-US" sz="2100" b="1" dirty="0">
                <a:latin typeface="ＭＳ Ｐゴシック" panose="020B0600070205080204" pitchFamily="50" charset="-128"/>
                <a:ea typeface="ＭＳ Ｐゴシック" panose="020B0600070205080204" pitchFamily="50" charset="-128"/>
              </a:rPr>
              <a:t>（せんけい）</a:t>
            </a:r>
            <a:r>
              <a:rPr lang="ja-JP" altLang="en-US" sz="3000" dirty="0">
                <a:latin typeface="ＭＳ Ｐゴシック" panose="020B0600070205080204" pitchFamily="50" charset="-128"/>
                <a:ea typeface="ＭＳ Ｐゴシック" panose="020B0600070205080204" pitchFamily="50" charset="-128"/>
              </a:rPr>
              <a:t>コンジローマ</a:t>
            </a:r>
            <a:endParaRPr lang="en-US" altLang="ja-JP" sz="3000" dirty="0">
              <a:latin typeface="ＭＳ Ｐゴシック" panose="020B0600070205080204" pitchFamily="50" charset="-128"/>
              <a:ea typeface="ＭＳ Ｐゴシック" panose="020B0600070205080204" pitchFamily="50" charset="-128"/>
            </a:endParaRPr>
          </a:p>
          <a:p>
            <a:pPr marL="0" indent="0">
              <a:lnSpc>
                <a:spcPts val="4300"/>
              </a:lnSpc>
              <a:buNone/>
              <a:defRPr/>
            </a:pPr>
            <a:r>
              <a:rPr lang="ja-JP" altLang="en-US" sz="3000" dirty="0">
                <a:latin typeface="ＭＳ Ｐゴシック" panose="020B0600070205080204" pitchFamily="50" charset="-128"/>
                <a:ea typeface="ＭＳ Ｐゴシック" panose="020B0600070205080204" pitchFamily="50" charset="-128"/>
              </a:rPr>
              <a:t>○　淋菌</a:t>
            </a:r>
            <a:r>
              <a:rPr lang="ja-JP" altLang="en-US" sz="2100" b="1" dirty="0">
                <a:latin typeface="ＭＳ Ｐゴシック" panose="020B0600070205080204" pitchFamily="50" charset="-128"/>
                <a:ea typeface="ＭＳ Ｐゴシック" panose="020B0600070205080204" pitchFamily="50" charset="-128"/>
              </a:rPr>
              <a:t>（りんきん）</a:t>
            </a:r>
            <a:r>
              <a:rPr lang="ja-JP" altLang="en-US" sz="3000" dirty="0">
                <a:latin typeface="ＭＳ Ｐゴシック" panose="020B0600070205080204" pitchFamily="50" charset="-128"/>
                <a:ea typeface="ＭＳ Ｐゴシック" panose="020B0600070205080204" pitchFamily="50" charset="-128"/>
              </a:rPr>
              <a:t>感染症</a:t>
            </a:r>
            <a:endParaRPr lang="en-US" altLang="ja-JP" sz="3000" dirty="0">
              <a:latin typeface="ＭＳ Ｐゴシック" panose="020B0600070205080204" pitchFamily="50" charset="-128"/>
              <a:ea typeface="ＭＳ Ｐゴシック" panose="020B0600070205080204" pitchFamily="50" charset="-128"/>
            </a:endParaRPr>
          </a:p>
          <a:p>
            <a:pPr marL="0" indent="0">
              <a:lnSpc>
                <a:spcPts val="4300"/>
              </a:lnSpc>
              <a:buNone/>
              <a:defRPr/>
            </a:pPr>
            <a:r>
              <a:rPr lang="ja-JP" altLang="en-US" sz="3000" dirty="0">
                <a:latin typeface="ＭＳ Ｐゴシック" panose="020B0600070205080204" pitchFamily="50" charset="-128"/>
                <a:ea typeface="ＭＳ Ｐゴシック" panose="020B0600070205080204" pitchFamily="50" charset="-128"/>
              </a:rPr>
              <a:t>○　梅毒</a:t>
            </a:r>
          </a:p>
          <a:p>
            <a:pPr marL="0" indent="0">
              <a:lnSpc>
                <a:spcPts val="4300"/>
              </a:lnSpc>
              <a:buNone/>
              <a:defRPr/>
            </a:pPr>
            <a:r>
              <a:rPr lang="ja-JP" altLang="en-US" sz="3000" dirty="0">
                <a:latin typeface="ＭＳ Ｐゴシック" panose="020B0600070205080204" pitchFamily="50" charset="-128"/>
                <a:ea typeface="ＭＳ Ｐゴシック" panose="020B0600070205080204" pitchFamily="50" charset="-128"/>
              </a:rPr>
              <a:t>○　エイズ  </a:t>
            </a:r>
            <a:r>
              <a:rPr lang="ja-JP" altLang="en-US" sz="2400" dirty="0">
                <a:latin typeface="ＭＳ Ｐゴシック" panose="020B0600070205080204" pitchFamily="50" charset="-128"/>
                <a:ea typeface="ＭＳ Ｐゴシック" panose="020B0600070205080204" pitchFamily="50" charset="-128"/>
              </a:rPr>
              <a:t>など</a:t>
            </a:r>
          </a:p>
          <a:p>
            <a:pPr eaLnBrk="1" hangingPunct="1">
              <a:buFontTx/>
              <a:buNone/>
              <a:defRPr/>
            </a:pPr>
            <a:endParaRPr lang="en-US" altLang="ja-JP" sz="3000" dirty="0">
              <a:latin typeface="ＭＳ Ｐゴシック" panose="020B0600070205080204" pitchFamily="50" charset="-128"/>
              <a:ea typeface="ＭＳ Ｐゴシック" panose="020B0600070205080204" pitchFamily="50" charset="-128"/>
            </a:endParaRPr>
          </a:p>
          <a:p>
            <a:pPr eaLnBrk="1" hangingPunct="1">
              <a:buFontTx/>
              <a:buNone/>
              <a:defRPr/>
            </a:pPr>
            <a:endParaRPr lang="ja-JP" altLang="en-US" sz="3000" dirty="0">
              <a:latin typeface="ＭＳ Ｐゴシック" panose="020B0600070205080204" pitchFamily="50" charset="-128"/>
              <a:ea typeface="ＭＳ Ｐゴシック" panose="020B0600070205080204" pitchFamily="50" charset="-128"/>
            </a:endParaRPr>
          </a:p>
          <a:p>
            <a:pPr eaLnBrk="1" hangingPunct="1">
              <a:defRPr/>
            </a:pPr>
            <a:endParaRPr lang="ja-JP" altLang="en-US" sz="3000" dirty="0">
              <a:latin typeface="ＭＳ Ｐゴシック" panose="020B0600070205080204" pitchFamily="50" charset="-128"/>
              <a:ea typeface="ＭＳ Ｐゴシック" panose="020B0600070205080204" pitchFamily="50" charset="-128"/>
            </a:endParaRPr>
          </a:p>
          <a:p>
            <a:pPr eaLnBrk="1" hangingPunct="1">
              <a:defRPr/>
            </a:pPr>
            <a:endParaRPr lang="ja-JP" altLang="en-US" sz="3000" dirty="0">
              <a:latin typeface="ＭＳ Ｐゴシック" panose="020B0600070205080204" pitchFamily="50" charset="-128"/>
              <a:ea typeface="ＭＳ Ｐゴシック" panose="020B0600070205080204" pitchFamily="50" charset="-128"/>
            </a:endParaRPr>
          </a:p>
          <a:p>
            <a:pPr eaLnBrk="1" hangingPunct="1">
              <a:defRPr/>
            </a:pPr>
            <a:endParaRPr lang="en-US" altLang="ja-JP" sz="3000" dirty="0">
              <a:latin typeface="ＭＳ Ｐゴシック" panose="020B0600070205080204" pitchFamily="50" charset="-128"/>
              <a:ea typeface="ＭＳ Ｐゴシック" panose="020B0600070205080204" pitchFamily="50" charset="-128"/>
            </a:endParaRPr>
          </a:p>
        </p:txBody>
      </p:sp>
      <p:sp>
        <p:nvSpPr>
          <p:cNvPr id="7171" name="Rectangle 4"/>
          <p:cNvSpPr>
            <a:spLocks noGrp="1" noChangeArrowheads="1"/>
          </p:cNvSpPr>
          <p:nvPr>
            <p:ph type="title"/>
          </p:nvPr>
        </p:nvSpPr>
        <p:spPr>
          <a:xfrm>
            <a:off x="4231789" y="385400"/>
            <a:ext cx="3961209" cy="589722"/>
          </a:xfrm>
          <a:noFill/>
        </p:spPr>
        <p:txBody>
          <a:bodyPr>
            <a:normAutofit/>
          </a:bodyPr>
          <a:lstStyle/>
          <a:p>
            <a:pPr eaLnBrk="1" hangingPunct="1"/>
            <a:r>
              <a:rPr lang="ja-JP" altLang="en-US" sz="3200" dirty="0">
                <a:solidFill>
                  <a:srgbClr val="002060"/>
                </a:solidFill>
                <a:latin typeface="ＭＳ Ｐゴシック" panose="020B0600070205080204" pitchFamily="50" charset="-128"/>
                <a:ea typeface="ＭＳ Ｐゴシック" panose="020B0600070205080204" pitchFamily="50" charset="-128"/>
              </a:rPr>
              <a:t>性感染症の種類</a:t>
            </a:r>
          </a:p>
        </p:txBody>
      </p:sp>
      <p:sp>
        <p:nvSpPr>
          <p:cNvPr id="5" name="Rectangle 3"/>
          <p:cNvSpPr txBox="1">
            <a:spLocks noChangeArrowheads="1"/>
          </p:cNvSpPr>
          <p:nvPr/>
        </p:nvSpPr>
        <p:spPr>
          <a:xfrm>
            <a:off x="2879122" y="5638980"/>
            <a:ext cx="6666547" cy="885819"/>
          </a:xfrm>
          <a:prstGeom prst="rect">
            <a:avLst/>
          </a:prstGeom>
        </p:spPr>
        <p:txBody>
          <a:bodyPr vert="horz" lIns="68580" tIns="34291" rIns="68580" bIns="34291" rtlCol="0">
            <a:noAutofit/>
          </a:bodyPr>
          <a:lstStyle>
            <a:lvl1pPr marL="609585" indent="-609585" algn="l" defTabSz="1219170" rtl="0" eaLnBrk="1" latinLnBrk="0" hangingPunct="1">
              <a:spcBef>
                <a:spcPct val="20000"/>
              </a:spcBef>
              <a:buFont typeface="Arial" panose="020B0604020202020204" pitchFamily="34" charset="0"/>
              <a:buChar char="•"/>
              <a:defRPr kumimoji="1" sz="4267" kern="1200">
                <a:solidFill>
                  <a:schemeClr val="tx1"/>
                </a:solidFill>
                <a:latin typeface="+mn-ea"/>
                <a:ea typeface="+mn-ea"/>
                <a:cs typeface="+mn-cs"/>
              </a:defRPr>
            </a:lvl1pPr>
            <a:lvl2pPr marL="1219170" indent="-609585" algn="l" defTabSz="1219170" rtl="0" eaLnBrk="1" latinLnBrk="0" hangingPunct="1">
              <a:spcBef>
                <a:spcPct val="20000"/>
              </a:spcBef>
              <a:buFont typeface="Arial" panose="020B0604020202020204" pitchFamily="34" charset="0"/>
              <a:buChar char="•"/>
              <a:defRPr kumimoji="1" sz="3733" kern="1200">
                <a:solidFill>
                  <a:schemeClr val="tx1"/>
                </a:solidFill>
                <a:latin typeface="+mn-lt"/>
                <a:ea typeface="+mn-ea"/>
                <a:cs typeface="+mn-cs"/>
              </a:defRPr>
            </a:lvl2pPr>
            <a:lvl3pPr marL="1676358" indent="-457189" algn="l" defTabSz="121917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3pPr>
            <a:lvl4pPr marL="2285943" indent="-457189" algn="l" defTabSz="1219170" rtl="0" eaLnBrk="1" latinLnBrk="0" hangingPunct="1">
              <a:spcBef>
                <a:spcPct val="20000"/>
              </a:spcBef>
              <a:buSzPct val="100000"/>
              <a:buFont typeface="Arial" panose="020B0604020202020204" pitchFamily="34" charset="0"/>
              <a:buChar char="•"/>
              <a:defRPr kumimoji="1" sz="2667" kern="1200">
                <a:solidFill>
                  <a:schemeClr val="tx1"/>
                </a:solidFill>
                <a:latin typeface="+mn-lt"/>
                <a:ea typeface="+mn-ea"/>
                <a:cs typeface="+mn-cs"/>
              </a:defRPr>
            </a:lvl4pPr>
            <a:lvl5pPr marL="2895528" marR="0" indent="-457189" algn="l" defTabSz="1219170" rtl="0" eaLnBrk="1" fontAlgn="auto" latinLnBrk="0" hangingPunct="1">
              <a:lnSpc>
                <a:spcPct val="100000"/>
              </a:lnSpc>
              <a:spcBef>
                <a:spcPct val="20000"/>
              </a:spcBef>
              <a:spcAft>
                <a:spcPts val="0"/>
              </a:spcAft>
              <a:buClrTx/>
              <a:buSzPct val="100000"/>
              <a:buFont typeface="Arial" panose="020B0604020202020204" pitchFamily="34" charset="0"/>
              <a:buChar char="•"/>
              <a:tabLst/>
              <a:defRPr kumimoji="1" sz="2667" kern="1200">
                <a:solidFill>
                  <a:schemeClr val="tx1"/>
                </a:solidFill>
                <a:latin typeface="+mn-lt"/>
                <a:ea typeface="+mn-ea"/>
                <a:cs typeface="+mn-cs"/>
              </a:defRPr>
            </a:lvl5pPr>
            <a:lvl6pPr marL="3428914" indent="-380990" algn="l" defTabSz="121917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6pPr>
            <a:lvl7pPr marL="4038499" indent="-380990" algn="l" defTabSz="1219170" rtl="0" eaLnBrk="1" latinLnBrk="0" hangingPunct="1">
              <a:spcBef>
                <a:spcPct val="20000"/>
              </a:spcBef>
              <a:buFont typeface="Arial" panose="020B0604020202020204" pitchFamily="34" charset="0"/>
              <a:buChar char="•"/>
              <a:defRPr kumimoji="1" sz="2133" kern="1200">
                <a:solidFill>
                  <a:schemeClr val="tx1"/>
                </a:solidFill>
                <a:latin typeface="+mn-lt"/>
                <a:ea typeface="+mj-ea"/>
                <a:cs typeface="+mn-cs"/>
              </a:defRPr>
            </a:lvl7pPr>
            <a:lvl8pPr marL="4648084" indent="-380990" algn="l" defTabSz="1219170" rtl="0" eaLnBrk="1" latinLnBrk="0" hangingPunct="1">
              <a:spcBef>
                <a:spcPct val="20000"/>
              </a:spcBef>
              <a:buFont typeface="Arial" panose="020B0604020202020204" pitchFamily="34" charset="0"/>
              <a:buChar char="•"/>
              <a:defRPr kumimoji="1" sz="2133" kern="1200">
                <a:solidFill>
                  <a:schemeClr val="tx1"/>
                </a:solidFill>
                <a:latin typeface="+mn-lt"/>
                <a:ea typeface="+mj-ea"/>
                <a:cs typeface="+mn-cs"/>
              </a:defRPr>
            </a:lvl8pPr>
            <a:lvl9pPr marL="5257669" indent="-380990" algn="l" defTabSz="1219170" rtl="0" eaLnBrk="1" latinLnBrk="0" hangingPunct="1">
              <a:spcBef>
                <a:spcPct val="20000"/>
              </a:spcBef>
              <a:buFont typeface="Arial" panose="020B0604020202020204" pitchFamily="34" charset="0"/>
              <a:buChar char="•"/>
              <a:defRPr kumimoji="1" sz="2133" kern="1200">
                <a:solidFill>
                  <a:schemeClr val="tx1"/>
                </a:solidFill>
                <a:latin typeface="+mn-lt"/>
                <a:ea typeface="+mn-ea"/>
                <a:cs typeface="+mn-cs"/>
              </a:defRPr>
            </a:lvl9pPr>
          </a:lstStyle>
          <a:p>
            <a:pPr>
              <a:lnSpc>
                <a:spcPts val="2900"/>
              </a:lnSpc>
              <a:buNone/>
              <a:defRPr/>
            </a:pPr>
            <a:r>
              <a:rPr lang="ja-JP" altLang="en-US" sz="2000" dirty="0">
                <a:latin typeface="ＭＳ Ｐゴシック" panose="020B0600070205080204" pitchFamily="50" charset="-128"/>
                <a:ea typeface="ＭＳ Ｐゴシック" panose="020B0600070205080204" pitchFamily="50" charset="-128"/>
              </a:rPr>
              <a:t>＊性行為によって感染するヒトパピローマウイルスの一部は、</a:t>
            </a:r>
            <a:endParaRPr lang="en-US" altLang="ja-JP" sz="2000" dirty="0">
              <a:latin typeface="ＭＳ Ｐゴシック" panose="020B0600070205080204" pitchFamily="50" charset="-128"/>
              <a:ea typeface="ＭＳ Ｐゴシック" panose="020B0600070205080204" pitchFamily="50" charset="-128"/>
            </a:endParaRPr>
          </a:p>
          <a:p>
            <a:pPr>
              <a:lnSpc>
                <a:spcPts val="2900"/>
              </a:lnSpc>
              <a:buNone/>
              <a:defRPr/>
            </a:pPr>
            <a:r>
              <a:rPr lang="ja-JP" altLang="en-US" sz="2000" dirty="0">
                <a:latin typeface="ＭＳ Ｐゴシック" panose="020B0600070205080204" pitchFamily="50" charset="-128"/>
                <a:ea typeface="ＭＳ Ｐゴシック" panose="020B0600070205080204" pitchFamily="50" charset="-128"/>
              </a:rPr>
              <a:t>　 子宮頸がんの原因になることがある。</a:t>
            </a:r>
            <a:endParaRPr lang="en-US" altLang="ja-JP"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85651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4"/>
          <p:cNvSpPr>
            <a:spLocks noGrp="1" noChangeArrowheads="1"/>
          </p:cNvSpPr>
          <p:nvPr>
            <p:ph type="title"/>
          </p:nvPr>
        </p:nvSpPr>
        <p:spPr>
          <a:xfrm>
            <a:off x="3290068" y="5850033"/>
            <a:ext cx="6025605" cy="653647"/>
          </a:xfrm>
          <a:solidFill>
            <a:srgbClr val="FFFF99"/>
          </a:solidFill>
        </p:spPr>
        <p:txBody>
          <a:bodyPr>
            <a:noAutofit/>
          </a:bodyPr>
          <a:lstStyle/>
          <a:p>
            <a:pPr algn="ctr" eaLnBrk="1" hangingPunct="1"/>
            <a:r>
              <a:rPr lang="ja-JP" altLang="en-US" sz="3200" dirty="0">
                <a:latin typeface="+mn-ea"/>
                <a:ea typeface="+mn-ea"/>
              </a:rPr>
              <a:t>赤ちゃんを産む働きに関わる</a:t>
            </a:r>
          </a:p>
        </p:txBody>
      </p:sp>
      <p:sp>
        <p:nvSpPr>
          <p:cNvPr id="8197" name="Rectangle 8"/>
          <p:cNvSpPr>
            <a:spLocks noChangeArrowheads="1"/>
          </p:cNvSpPr>
          <p:nvPr/>
        </p:nvSpPr>
        <p:spPr bwMode="auto">
          <a:xfrm>
            <a:off x="6926040" y="5055714"/>
            <a:ext cx="2917031" cy="553998"/>
          </a:xfrm>
          <a:prstGeom prst="rect">
            <a:avLst/>
          </a:prstGeom>
          <a:noFill/>
          <a:ln w="9525" algn="ctr">
            <a:noFill/>
            <a:miter lim="800000"/>
            <a:headEnd/>
            <a:tailEnd/>
          </a:ln>
        </p:spPr>
        <p:txBody>
          <a:bodyPr anchor="ctr">
            <a:spAutoFit/>
          </a:bodyPr>
          <a:lstStyle/>
          <a:p>
            <a:pPr algn="ctr"/>
            <a:r>
              <a:rPr lang="ja-JP" altLang="en-US" sz="3000" dirty="0">
                <a:solidFill>
                  <a:srgbClr val="FF0000"/>
                </a:solidFill>
                <a:latin typeface="+mn-ea"/>
              </a:rPr>
              <a:t>赤ちゃんが通る</a:t>
            </a:r>
          </a:p>
        </p:txBody>
      </p:sp>
      <p:sp>
        <p:nvSpPr>
          <p:cNvPr id="8199" name="Rectangle 10"/>
          <p:cNvSpPr>
            <a:spLocks noChangeArrowheads="1"/>
          </p:cNvSpPr>
          <p:nvPr/>
        </p:nvSpPr>
        <p:spPr bwMode="auto">
          <a:xfrm>
            <a:off x="2775615" y="5113006"/>
            <a:ext cx="2347117" cy="553998"/>
          </a:xfrm>
          <a:prstGeom prst="rect">
            <a:avLst/>
          </a:prstGeom>
          <a:noFill/>
          <a:ln w="9525" algn="ctr">
            <a:noFill/>
            <a:miter lim="800000"/>
            <a:headEnd/>
            <a:tailEnd/>
          </a:ln>
        </p:spPr>
        <p:txBody>
          <a:bodyPr wrap="none" anchor="ctr">
            <a:spAutoFit/>
          </a:bodyPr>
          <a:lstStyle/>
          <a:p>
            <a:pPr algn="ctr"/>
            <a:r>
              <a:rPr lang="ja-JP" altLang="en-US" sz="3000" dirty="0">
                <a:solidFill>
                  <a:srgbClr val="FF0000"/>
                </a:solidFill>
                <a:latin typeface="+mn-ea"/>
              </a:rPr>
              <a:t>子宮を支える</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8586" y="1066970"/>
            <a:ext cx="3771900" cy="4023360"/>
          </a:xfrm>
          <a:prstGeom prst="rect">
            <a:avLst/>
          </a:prstGeom>
        </p:spPr>
      </p:pic>
      <p:pic>
        <p:nvPicPr>
          <p:cNvPr id="4" name="図 3"/>
          <p:cNvPicPr>
            <a:picLocks noChangeAspect="1"/>
          </p:cNvPicPr>
          <p:nvPr/>
        </p:nvPicPr>
        <p:blipFill rotWithShape="1">
          <a:blip r:embed="rId4" cstate="email">
            <a:extLst>
              <a:ext uri="{28A0092B-C50C-407E-A947-70E740481C1C}">
                <a14:useLocalDpi xmlns:a14="http://schemas.microsoft.com/office/drawing/2010/main"/>
              </a:ext>
            </a:extLst>
          </a:blip>
          <a:srcRect r="-1092"/>
          <a:stretch/>
        </p:blipFill>
        <p:spPr>
          <a:xfrm>
            <a:off x="1794576" y="1074618"/>
            <a:ext cx="4532608" cy="4015727"/>
          </a:xfrm>
          <a:prstGeom prst="rect">
            <a:avLst/>
          </a:prstGeom>
        </p:spPr>
      </p:pic>
      <p:sp>
        <p:nvSpPr>
          <p:cNvPr id="7" name="Rectangle 4"/>
          <p:cNvSpPr txBox="1">
            <a:spLocks noChangeArrowheads="1"/>
          </p:cNvSpPr>
          <p:nvPr/>
        </p:nvSpPr>
        <p:spPr>
          <a:xfrm>
            <a:off x="5080249" y="165297"/>
            <a:ext cx="2445245" cy="702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400" dirty="0">
                <a:latin typeface="+mn-ea"/>
                <a:ea typeface="+mn-ea"/>
              </a:rPr>
              <a:t>女性の骨盤　　　　　　　　　</a:t>
            </a:r>
          </a:p>
        </p:txBody>
      </p:sp>
    </p:spTree>
    <p:extLst>
      <p:ext uri="{BB962C8B-B14F-4D97-AF65-F5344CB8AC3E}">
        <p14:creationId xmlns:p14="http://schemas.microsoft.com/office/powerpoint/2010/main" val="377514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99"/>
                                        </p:tgtEl>
                                        <p:attrNameLst>
                                          <p:attrName>style.visibility</p:attrName>
                                        </p:attrNameLst>
                                      </p:cBhvr>
                                      <p:to>
                                        <p:strVal val="visible"/>
                                      </p:to>
                                    </p:set>
                                    <p:animEffect transition="in" filter="fade">
                                      <p:cBhvr>
                                        <p:cTn id="11" dur="500"/>
                                        <p:tgtEl>
                                          <p:spTgt spid="819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197"/>
                                        </p:tgtEl>
                                        <p:attrNameLst>
                                          <p:attrName>style.visibility</p:attrName>
                                        </p:attrNameLst>
                                      </p:cBhvr>
                                      <p:to>
                                        <p:strVal val="visible"/>
                                      </p:to>
                                    </p:set>
                                    <p:animEffect transition="in" filter="fade">
                                      <p:cBhvr>
                                        <p:cTn id="20" dur="500"/>
                                        <p:tgtEl>
                                          <p:spTgt spid="819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75460"/>
                                        </p:tgtEl>
                                        <p:attrNameLst>
                                          <p:attrName>style.visibility</p:attrName>
                                        </p:attrNameLst>
                                      </p:cBhvr>
                                      <p:to>
                                        <p:strVal val="visible"/>
                                      </p:to>
                                    </p:set>
                                    <p:animEffect transition="in" filter="fade">
                                      <p:cBhvr>
                                        <p:cTn id="24" dur="500"/>
                                        <p:tgtEl>
                                          <p:spTgt spid="27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0" grpId="0" animBg="1"/>
      <p:bldP spid="8197" grpId="0"/>
      <p:bldP spid="819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ctrTitle"/>
          </p:nvPr>
        </p:nvSpPr>
        <p:spPr>
          <a:xfrm>
            <a:off x="3033496" y="1460770"/>
            <a:ext cx="6127415" cy="1875235"/>
          </a:xfrm>
        </p:spPr>
        <p:txBody>
          <a:bodyPr>
            <a:noAutofit/>
          </a:bodyPr>
          <a:lstStyle/>
          <a:p>
            <a:pPr algn="l" eaLnBrk="1" hangingPunct="1"/>
            <a:r>
              <a:rPr lang="ja-JP" altLang="en-US" sz="3600" dirty="0">
                <a:latin typeface="ＭＳ Ｐゴシック" panose="020B0600070205080204" pitchFamily="50" charset="-128"/>
                <a:ea typeface="ＭＳ Ｐゴシック" panose="020B0600070205080204" pitchFamily="50" charset="-128"/>
              </a:rPr>
              <a:t>　性感染症に感染すると</a:t>
            </a:r>
            <a:r>
              <a:rPr lang="en-US" altLang="ja-JP" sz="3600" dirty="0">
                <a:latin typeface="ＭＳ Ｐゴシック" panose="020B0600070205080204" pitchFamily="50" charset="-128"/>
                <a:ea typeface="ＭＳ Ｐゴシック" panose="020B0600070205080204" pitchFamily="50" charset="-128"/>
              </a:rPr>
              <a:t/>
            </a:r>
            <a:br>
              <a:rPr lang="en-US" altLang="ja-JP" sz="3600" dirty="0">
                <a:latin typeface="ＭＳ Ｐゴシック" panose="020B0600070205080204" pitchFamily="50" charset="-128"/>
                <a:ea typeface="ＭＳ Ｐゴシック" panose="020B0600070205080204" pitchFamily="50" charset="-128"/>
              </a:rPr>
            </a:br>
            <a:r>
              <a:rPr lang="en-US" altLang="ja-JP" sz="3600" dirty="0">
                <a:latin typeface="ＭＳ Ｐゴシック" panose="020B0600070205080204" pitchFamily="50" charset="-128"/>
                <a:ea typeface="ＭＳ Ｐゴシック" panose="020B0600070205080204" pitchFamily="50" charset="-128"/>
              </a:rPr>
              <a:t/>
            </a:r>
            <a:br>
              <a:rPr lang="en-US" altLang="ja-JP" sz="3600" dirty="0">
                <a:latin typeface="ＭＳ Ｐゴシック" panose="020B0600070205080204" pitchFamily="50" charset="-128"/>
                <a:ea typeface="ＭＳ Ｐゴシック" panose="020B0600070205080204" pitchFamily="50" charset="-128"/>
              </a:rPr>
            </a:br>
            <a:r>
              <a:rPr lang="ja-JP" altLang="en-US" sz="3600" dirty="0">
                <a:latin typeface="ＭＳ Ｐゴシック" panose="020B0600070205080204" pitchFamily="50" charset="-128"/>
                <a:ea typeface="ＭＳ Ｐゴシック" panose="020B0600070205080204" pitchFamily="50" charset="-128"/>
              </a:rPr>
              <a:t>　</a:t>
            </a:r>
            <a:r>
              <a:rPr lang="ja-JP" altLang="en-US" sz="3600" dirty="0">
                <a:solidFill>
                  <a:srgbClr val="FF0000"/>
                </a:solidFill>
                <a:latin typeface="ＭＳ Ｐゴシック" panose="020B0600070205080204" pitchFamily="50" charset="-128"/>
                <a:ea typeface="ＭＳ Ｐゴシック" panose="020B0600070205080204" pitchFamily="50" charset="-128"/>
              </a:rPr>
              <a:t>どんな症状</a:t>
            </a:r>
            <a:r>
              <a:rPr lang="ja-JP" altLang="en-US" sz="3600" dirty="0">
                <a:latin typeface="ＭＳ Ｐゴシック" panose="020B0600070205080204" pitchFamily="50" charset="-128"/>
                <a:ea typeface="ＭＳ Ｐゴシック" panose="020B0600070205080204" pitchFamily="50" charset="-128"/>
              </a:rPr>
              <a:t>が出るのだろうか</a:t>
            </a:r>
          </a:p>
        </p:txBody>
      </p:sp>
      <p:sp>
        <p:nvSpPr>
          <p:cNvPr id="3" name="AutoShape 10"/>
          <p:cNvSpPr>
            <a:spLocks noChangeArrowheads="1"/>
          </p:cNvSpPr>
          <p:nvPr/>
        </p:nvSpPr>
        <p:spPr bwMode="auto">
          <a:xfrm>
            <a:off x="2487862" y="4178827"/>
            <a:ext cx="7218685" cy="1218205"/>
          </a:xfrm>
          <a:prstGeom prst="roundRect">
            <a:avLst>
              <a:gd name="adj" fmla="val 16667"/>
            </a:avLst>
          </a:prstGeom>
          <a:solidFill>
            <a:srgbClr val="FFFF99"/>
          </a:solidFill>
          <a:ln w="9525">
            <a:noFill/>
            <a:round/>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4600"/>
              </a:lnSpc>
              <a:spcBef>
                <a:spcPct val="0"/>
              </a:spcBef>
              <a:defRPr/>
            </a:pPr>
            <a:r>
              <a:rPr lang="ja-JP" altLang="en-US" sz="2800" b="0" dirty="0">
                <a:solidFill>
                  <a:prstClr val="black"/>
                </a:solidFill>
              </a:rPr>
              <a:t>　性感染症は、</a:t>
            </a:r>
            <a:r>
              <a:rPr lang="ja-JP" altLang="en-US" sz="2800" b="0" dirty="0">
                <a:solidFill>
                  <a:srgbClr val="FF0000"/>
                </a:solidFill>
              </a:rPr>
              <a:t>性別によって症状の現れ方が</a:t>
            </a:r>
            <a:endParaRPr lang="en-US" altLang="ja-JP" sz="2800" b="0" dirty="0">
              <a:solidFill>
                <a:srgbClr val="FF0000"/>
              </a:solidFill>
            </a:endParaRPr>
          </a:p>
          <a:p>
            <a:pPr defTabSz="685766" eaLnBrk="1" hangingPunct="1">
              <a:lnSpc>
                <a:spcPts val="4600"/>
              </a:lnSpc>
              <a:spcBef>
                <a:spcPct val="0"/>
              </a:spcBef>
              <a:defRPr/>
            </a:pPr>
            <a:r>
              <a:rPr lang="ja-JP" altLang="en-US" sz="2800" b="0" dirty="0">
                <a:solidFill>
                  <a:srgbClr val="FF0000"/>
                </a:solidFill>
              </a:rPr>
              <a:t>　違う</a:t>
            </a:r>
            <a:r>
              <a:rPr lang="ja-JP" altLang="en-US" sz="2800" b="0" dirty="0">
                <a:solidFill>
                  <a:prstClr val="black"/>
                </a:solidFill>
              </a:rPr>
              <a:t>場合があります。</a:t>
            </a:r>
          </a:p>
        </p:txBody>
      </p:sp>
      <p:pic>
        <p:nvPicPr>
          <p:cNvPr id="4" name="オブジェクト 0"/>
          <p:cNvPicPr/>
          <p:nvPr/>
        </p:nvPicPr>
        <p:blipFill rotWithShape="1">
          <a:blip r:embed="rId3"/>
          <a:srcRect l="12339" t="2369" r="49381" b="47925"/>
          <a:stretch/>
        </p:blipFill>
        <p:spPr bwMode="auto">
          <a:xfrm>
            <a:off x="1786843" y="4181301"/>
            <a:ext cx="1064501" cy="1215731"/>
          </a:xfrm>
          <a:prstGeom prst="rect">
            <a:avLst/>
          </a:prstGeom>
          <a:noFill/>
          <a:ln>
            <a:miter/>
          </a:ln>
        </p:spPr>
      </p:pic>
      <p:pic>
        <p:nvPicPr>
          <p:cNvPr id="5" name="オブジェクト 0"/>
          <p:cNvPicPr/>
          <p:nvPr/>
        </p:nvPicPr>
        <p:blipFill rotWithShape="1">
          <a:blip r:embed="rId3"/>
          <a:srcRect l="52686" t="11972" r="7210" b="46008"/>
          <a:stretch/>
        </p:blipFill>
        <p:spPr bwMode="auto">
          <a:xfrm>
            <a:off x="9343065" y="4360047"/>
            <a:ext cx="1040525" cy="1036972"/>
          </a:xfrm>
          <a:prstGeom prst="rect">
            <a:avLst/>
          </a:prstGeom>
          <a:noFill/>
          <a:ln>
            <a:miter/>
          </a:ln>
        </p:spPr>
      </p:pic>
    </p:spTree>
    <p:extLst>
      <p:ext uri="{BB962C8B-B14F-4D97-AF65-F5344CB8AC3E}">
        <p14:creationId xmlns:p14="http://schemas.microsoft.com/office/powerpoint/2010/main" val="37347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4" name="Text Box 10"/>
          <p:cNvSpPr txBox="1">
            <a:spLocks noChangeArrowheads="1"/>
          </p:cNvSpPr>
          <p:nvPr/>
        </p:nvSpPr>
        <p:spPr bwMode="auto">
          <a:xfrm>
            <a:off x="5746302" y="1883961"/>
            <a:ext cx="4480089" cy="156620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defRPr/>
            </a:pPr>
            <a:r>
              <a:rPr lang="ja-JP" altLang="en-US" sz="2200" b="0" dirty="0">
                <a:solidFill>
                  <a:prstClr val="black"/>
                </a:solidFill>
                <a:latin typeface="ＭＳ Ｐゴシック" panose="020B0600070205080204" pitchFamily="50" charset="-128"/>
              </a:rPr>
              <a:t>・</a:t>
            </a:r>
            <a:r>
              <a:rPr lang="ja-JP" altLang="en-US" sz="2200" b="0" dirty="0">
                <a:solidFill>
                  <a:srgbClr val="F10F09"/>
                </a:solidFill>
                <a:latin typeface="ＭＳ Ｐゴシック" panose="020B0600070205080204" pitchFamily="50" charset="-128"/>
              </a:rPr>
              <a:t>排尿のときに軽い痛み</a:t>
            </a:r>
          </a:p>
          <a:p>
            <a:pPr defTabSz="685766" eaLnBrk="1" hangingPunct="1">
              <a:lnSpc>
                <a:spcPts val="3600"/>
              </a:lnSpc>
              <a:defRPr/>
            </a:pPr>
            <a:r>
              <a:rPr lang="ja-JP" altLang="en-US" sz="2200" b="0" dirty="0">
                <a:solidFill>
                  <a:prstClr val="black"/>
                </a:solidFill>
                <a:latin typeface="ＭＳ Ｐゴシック" panose="020B0600070205080204" pitchFamily="50" charset="-128"/>
              </a:rPr>
              <a:t>・</a:t>
            </a:r>
            <a:r>
              <a:rPr lang="ja-JP" altLang="en-US" sz="2200" b="0" dirty="0">
                <a:solidFill>
                  <a:srgbClr val="FF0000"/>
                </a:solidFill>
                <a:latin typeface="ＭＳ Ｐゴシック" panose="020B0600070205080204" pitchFamily="50" charset="-128"/>
              </a:rPr>
              <a:t>尿道から膿（うみ）</a:t>
            </a:r>
            <a:r>
              <a:rPr lang="ja-JP" altLang="en-US" sz="2200" b="0" dirty="0">
                <a:solidFill>
                  <a:prstClr val="black"/>
                </a:solidFill>
                <a:latin typeface="ＭＳ Ｐゴシック" panose="020B0600070205080204" pitchFamily="50" charset="-128"/>
              </a:rPr>
              <a:t>が出たり、尿の　　</a:t>
            </a: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en-US" altLang="ja-JP" sz="2200" b="0" dirty="0">
                <a:solidFill>
                  <a:prstClr val="black"/>
                </a:solidFill>
                <a:latin typeface="ＭＳ Ｐゴシック" panose="020B0600070205080204" pitchFamily="50" charset="-128"/>
              </a:rPr>
              <a:t>  </a:t>
            </a:r>
            <a:r>
              <a:rPr lang="ja-JP" altLang="en-US" sz="2200" b="0" dirty="0">
                <a:solidFill>
                  <a:prstClr val="black"/>
                </a:solidFill>
                <a:latin typeface="ＭＳ Ｐゴシック" panose="020B0600070205080204" pitchFamily="50" charset="-128"/>
              </a:rPr>
              <a:t>回数が多くなる</a:t>
            </a:r>
          </a:p>
        </p:txBody>
      </p:sp>
      <p:sp>
        <p:nvSpPr>
          <p:cNvPr id="159755" name="Text Box 11"/>
          <p:cNvSpPr txBox="1">
            <a:spLocks noChangeArrowheads="1"/>
          </p:cNvSpPr>
          <p:nvPr/>
        </p:nvSpPr>
        <p:spPr bwMode="auto">
          <a:xfrm>
            <a:off x="5768208" y="3785117"/>
            <a:ext cx="4480088" cy="286434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100"/>
              </a:lnSpc>
              <a:defRPr/>
            </a:pPr>
            <a:r>
              <a:rPr lang="ja-JP" altLang="en-US" sz="2200" b="0" dirty="0">
                <a:solidFill>
                  <a:prstClr val="black"/>
                </a:solidFill>
                <a:latin typeface="ＭＳ Ｐゴシック" panose="020B0600070205080204" pitchFamily="50" charset="-128"/>
              </a:rPr>
              <a:t>・自覚症状がない場合が多いため、</a:t>
            </a:r>
            <a:endParaRPr lang="en-US" altLang="ja-JP" sz="2200" b="0" dirty="0">
              <a:solidFill>
                <a:prstClr val="black"/>
              </a:solidFill>
              <a:latin typeface="ＭＳ Ｐゴシック" panose="020B0600070205080204" pitchFamily="50" charset="-128"/>
            </a:endParaRPr>
          </a:p>
          <a:p>
            <a:pPr defTabSz="685766" eaLnBrk="1" hangingPunct="1">
              <a:lnSpc>
                <a:spcPts val="3100"/>
              </a:lnSpc>
              <a:defRPr/>
            </a:pPr>
            <a:r>
              <a:rPr lang="ja-JP" altLang="en-US" sz="2200" b="0" dirty="0">
                <a:solidFill>
                  <a:prstClr val="black"/>
                </a:solidFill>
                <a:latin typeface="ＭＳ Ｐゴシック" panose="020B0600070205080204" pitchFamily="50" charset="-128"/>
              </a:rPr>
              <a:t>・</a:t>
            </a:r>
            <a:r>
              <a:rPr lang="ja-JP" altLang="en-US" sz="2200" b="0" dirty="0">
                <a:solidFill>
                  <a:srgbClr val="FF0000"/>
                </a:solidFill>
                <a:latin typeface="ＭＳ Ｐゴシック" panose="020B0600070205080204" pitchFamily="50" charset="-128"/>
              </a:rPr>
              <a:t>無自覚のうちにパートナーへ感染</a:t>
            </a:r>
            <a:endParaRPr lang="en-US" altLang="ja-JP" sz="2200" b="0" dirty="0">
              <a:solidFill>
                <a:srgbClr val="FF0000"/>
              </a:solidFill>
              <a:latin typeface="ＭＳ Ｐゴシック" panose="020B0600070205080204" pitchFamily="50" charset="-128"/>
            </a:endParaRPr>
          </a:p>
          <a:p>
            <a:pPr defTabSz="685766" eaLnBrk="1" hangingPunct="1">
              <a:lnSpc>
                <a:spcPts val="3100"/>
              </a:lnSpc>
              <a:defRPr/>
            </a:pPr>
            <a:r>
              <a:rPr lang="ja-JP" altLang="en-US" sz="2200" b="0" dirty="0">
                <a:solidFill>
                  <a:srgbClr val="FF0000"/>
                </a:solidFill>
                <a:latin typeface="ＭＳ Ｐゴシック" panose="020B0600070205080204" pitchFamily="50" charset="-128"/>
              </a:rPr>
              <a:t>　</a:t>
            </a:r>
            <a:r>
              <a:rPr lang="ja-JP" altLang="en-US" sz="2200" b="0" dirty="0">
                <a:solidFill>
                  <a:prstClr val="black"/>
                </a:solidFill>
                <a:latin typeface="ＭＳ Ｐゴシック" panose="020B0600070205080204" pitchFamily="50" charset="-128"/>
              </a:rPr>
              <a:t>させてしまう</a:t>
            </a:r>
            <a:endParaRPr lang="en-US" altLang="ja-JP" sz="2200" b="0" dirty="0">
              <a:solidFill>
                <a:srgbClr val="FF0000"/>
              </a:solidFill>
              <a:latin typeface="ＭＳ Ｐゴシック" panose="020B0600070205080204" pitchFamily="50" charset="-128"/>
            </a:endParaRPr>
          </a:p>
          <a:p>
            <a:pPr defTabSz="685766" eaLnBrk="1" hangingPunct="1">
              <a:lnSpc>
                <a:spcPts val="3100"/>
              </a:lnSpc>
              <a:defRPr/>
            </a:pPr>
            <a:r>
              <a:rPr lang="ja-JP" altLang="en-US" sz="2200" b="0" dirty="0">
                <a:solidFill>
                  <a:prstClr val="black"/>
                </a:solidFill>
                <a:latin typeface="ＭＳ Ｐゴシック" panose="020B0600070205080204" pitchFamily="50" charset="-128"/>
              </a:rPr>
              <a:t>・</a:t>
            </a:r>
            <a:r>
              <a:rPr lang="ja-JP" altLang="en-US" sz="2200" b="0" dirty="0">
                <a:solidFill>
                  <a:srgbClr val="FF0000"/>
                </a:solidFill>
                <a:latin typeface="ＭＳ Ｐゴシック" panose="020B0600070205080204" pitchFamily="50" charset="-128"/>
              </a:rPr>
              <a:t>出産時に赤ちゃんへ感染</a:t>
            </a:r>
            <a:r>
              <a:rPr lang="ja-JP" altLang="en-US" sz="2200" b="0" dirty="0">
                <a:solidFill>
                  <a:prstClr val="black"/>
                </a:solidFill>
                <a:latin typeface="ＭＳ Ｐゴシック" panose="020B0600070205080204" pitchFamily="50" charset="-128"/>
              </a:rPr>
              <a:t>させて</a:t>
            </a:r>
            <a:endParaRPr lang="en-US" altLang="ja-JP" sz="2200" b="0" dirty="0">
              <a:solidFill>
                <a:prstClr val="black"/>
              </a:solidFill>
              <a:latin typeface="ＭＳ Ｐゴシック" panose="020B0600070205080204" pitchFamily="50" charset="-128"/>
            </a:endParaRPr>
          </a:p>
          <a:p>
            <a:pPr defTabSz="685766" eaLnBrk="1" hangingPunct="1">
              <a:lnSpc>
                <a:spcPts val="3100"/>
              </a:lnSpc>
              <a:defRPr/>
            </a:pPr>
            <a:r>
              <a:rPr lang="ja-JP" altLang="en-US" sz="2200" b="0" dirty="0">
                <a:solidFill>
                  <a:prstClr val="black"/>
                </a:solidFill>
                <a:latin typeface="ＭＳ Ｐゴシック" panose="020B0600070205080204" pitchFamily="50" charset="-128"/>
              </a:rPr>
              <a:t>　しまう</a:t>
            </a:r>
            <a:endParaRPr lang="en-US" altLang="ja-JP" sz="2200" b="0" dirty="0">
              <a:solidFill>
                <a:prstClr val="black"/>
              </a:solidFill>
              <a:latin typeface="ＭＳ Ｐゴシック" panose="020B0600070205080204" pitchFamily="50" charset="-128"/>
            </a:endParaRPr>
          </a:p>
          <a:p>
            <a:pPr defTabSz="685766" eaLnBrk="1" hangingPunct="1">
              <a:lnSpc>
                <a:spcPts val="3100"/>
              </a:lnSpc>
              <a:defRPr/>
            </a:pPr>
            <a:r>
              <a:rPr lang="ja-JP" altLang="en-US" sz="2200" b="0" dirty="0">
                <a:solidFill>
                  <a:prstClr val="black"/>
                </a:solidFill>
                <a:latin typeface="ＭＳ Ｐゴシック" panose="020B0600070205080204" pitchFamily="50" charset="-128"/>
              </a:rPr>
              <a:t>・</a:t>
            </a:r>
            <a:r>
              <a:rPr lang="ja-JP" altLang="en-US" sz="2200" b="0" dirty="0">
                <a:solidFill>
                  <a:srgbClr val="FF0000"/>
                </a:solidFill>
                <a:latin typeface="ＭＳ Ｐゴシック" panose="020B0600070205080204" pitchFamily="50" charset="-128"/>
              </a:rPr>
              <a:t>不妊</a:t>
            </a:r>
            <a:r>
              <a:rPr lang="ja-JP" altLang="en-US" sz="2200" b="0" dirty="0">
                <a:solidFill>
                  <a:prstClr val="black"/>
                </a:solidFill>
                <a:latin typeface="ＭＳ Ｐゴシック" panose="020B0600070205080204" pitchFamily="50" charset="-128"/>
              </a:rPr>
              <a:t>の原因となる</a:t>
            </a:r>
            <a:endParaRPr lang="en-US" altLang="ja-JP" sz="2200" b="0" dirty="0">
              <a:solidFill>
                <a:prstClr val="black"/>
              </a:solidFill>
              <a:latin typeface="ＭＳ Ｐゴシック" panose="020B0600070205080204" pitchFamily="50" charset="-128"/>
            </a:endParaRPr>
          </a:p>
          <a:p>
            <a:pPr defTabSz="685766" eaLnBrk="1" hangingPunct="1">
              <a:lnSpc>
                <a:spcPts val="3100"/>
              </a:lnSpc>
              <a:defRPr/>
            </a:pPr>
            <a:r>
              <a:rPr lang="ja-JP" altLang="en-US" sz="2200" b="0" dirty="0">
                <a:solidFill>
                  <a:prstClr val="black"/>
                </a:solidFill>
                <a:latin typeface="ＭＳ Ｐゴシック" panose="020B0600070205080204" pitchFamily="50" charset="-128"/>
              </a:rPr>
              <a:t>・「おりもの」が増える</a:t>
            </a:r>
            <a:endParaRPr lang="en-US" altLang="ja-JP" sz="2200" b="0" dirty="0">
              <a:solidFill>
                <a:prstClr val="black"/>
              </a:solidFill>
              <a:latin typeface="ＭＳ Ｐゴシック" panose="020B0600070205080204" pitchFamily="50" charset="-128"/>
            </a:endParaRPr>
          </a:p>
        </p:txBody>
      </p:sp>
      <p:sp>
        <p:nvSpPr>
          <p:cNvPr id="159759" name="Rectangle 15"/>
          <p:cNvSpPr>
            <a:spLocks noChangeArrowheads="1"/>
          </p:cNvSpPr>
          <p:nvPr/>
        </p:nvSpPr>
        <p:spPr bwMode="auto">
          <a:xfrm>
            <a:off x="2847757" y="2203402"/>
            <a:ext cx="2433605" cy="917972"/>
          </a:xfrm>
          <a:prstGeom prst="rect">
            <a:avLst/>
          </a:prstGeom>
          <a:solidFill>
            <a:srgbClr val="CCFFFF"/>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hangingPunct="1">
              <a:spcBef>
                <a:spcPct val="0"/>
              </a:spcBef>
              <a:defRPr/>
            </a:pPr>
            <a:r>
              <a:rPr lang="ja-JP" altLang="en-US" sz="2800" b="0" dirty="0">
                <a:solidFill>
                  <a:prstClr val="black"/>
                </a:solidFill>
                <a:latin typeface="ＭＳ Ｐゴシック" panose="020B0600070205080204" pitchFamily="50" charset="-128"/>
              </a:rPr>
              <a:t>症状は軽い</a:t>
            </a:r>
          </a:p>
        </p:txBody>
      </p:sp>
      <p:sp>
        <p:nvSpPr>
          <p:cNvPr id="159760" name="Rectangle 16"/>
          <p:cNvSpPr>
            <a:spLocks noChangeArrowheads="1"/>
          </p:cNvSpPr>
          <p:nvPr/>
        </p:nvSpPr>
        <p:spPr bwMode="auto">
          <a:xfrm>
            <a:off x="2847757" y="4368371"/>
            <a:ext cx="2442689" cy="848916"/>
          </a:xfrm>
          <a:prstGeom prst="rect">
            <a:avLst/>
          </a:prstGeom>
          <a:solidFill>
            <a:srgbClr val="FFCCCC"/>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hangingPunct="1">
              <a:spcBef>
                <a:spcPct val="0"/>
              </a:spcBef>
              <a:defRPr/>
            </a:pPr>
            <a:r>
              <a:rPr lang="ja-JP" altLang="en-US" sz="2800" b="0" dirty="0">
                <a:solidFill>
                  <a:prstClr val="black"/>
                </a:solidFill>
                <a:latin typeface="ＭＳ Ｐゴシック" panose="020B0600070205080204" pitchFamily="50" charset="-128"/>
              </a:rPr>
              <a:t>ふつうは無症状</a:t>
            </a:r>
          </a:p>
        </p:txBody>
      </p:sp>
      <p:sp>
        <p:nvSpPr>
          <p:cNvPr id="13318" name="AutoShape 20"/>
          <p:cNvSpPr>
            <a:spLocks noChangeArrowheads="1"/>
          </p:cNvSpPr>
          <p:nvPr/>
        </p:nvSpPr>
        <p:spPr bwMode="auto">
          <a:xfrm>
            <a:off x="5315754" y="2560594"/>
            <a:ext cx="396154" cy="270272"/>
          </a:xfrm>
          <a:prstGeom prst="rightArrow">
            <a:avLst>
              <a:gd name="adj1" fmla="val 50000"/>
              <a:gd name="adj2" fmla="val 63209"/>
            </a:avLst>
          </a:prstGeom>
          <a:solidFill>
            <a:schemeClr val="accent1"/>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defRPr/>
            </a:pPr>
            <a:endParaRPr lang="ja-JP" altLang="en-US" sz="1800">
              <a:solidFill>
                <a:prstClr val="black"/>
              </a:solidFill>
            </a:endParaRPr>
          </a:p>
        </p:txBody>
      </p:sp>
      <p:sp>
        <p:nvSpPr>
          <p:cNvPr id="13319" name="AutoShape 21"/>
          <p:cNvSpPr>
            <a:spLocks noChangeArrowheads="1"/>
          </p:cNvSpPr>
          <p:nvPr/>
        </p:nvSpPr>
        <p:spPr bwMode="auto">
          <a:xfrm>
            <a:off x="5357228" y="4657693"/>
            <a:ext cx="344199" cy="270272"/>
          </a:xfrm>
          <a:prstGeom prst="rightArrow">
            <a:avLst>
              <a:gd name="adj1" fmla="val 50000"/>
              <a:gd name="adj2" fmla="val 58240"/>
            </a:avLst>
          </a:prstGeom>
          <a:solidFill>
            <a:schemeClr val="accent1"/>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defRPr/>
            </a:pPr>
            <a:endParaRPr lang="ja-JP" altLang="en-US" sz="1800">
              <a:solidFill>
                <a:prstClr val="black"/>
              </a:solidFill>
            </a:endParaRPr>
          </a:p>
        </p:txBody>
      </p:sp>
      <p:sp>
        <p:nvSpPr>
          <p:cNvPr id="13320" name="Line 22"/>
          <p:cNvSpPr>
            <a:spLocks noChangeShapeType="1"/>
          </p:cNvSpPr>
          <p:nvPr/>
        </p:nvSpPr>
        <p:spPr bwMode="auto">
          <a:xfrm>
            <a:off x="3018233" y="1366051"/>
            <a:ext cx="6318647" cy="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defTabSz="685766">
              <a:defRPr/>
            </a:pPr>
            <a:endParaRPr lang="ja-JP" altLang="en-US" sz="1351">
              <a:solidFill>
                <a:prstClr val="black"/>
              </a:solidFill>
            </a:endParaRPr>
          </a:p>
        </p:txBody>
      </p:sp>
      <p:sp>
        <p:nvSpPr>
          <p:cNvPr id="13323" name="Text Box 5"/>
          <p:cNvSpPr>
            <a:spLocks noGrp="1" noChangeArrowheads="1"/>
          </p:cNvSpPr>
          <p:nvPr>
            <p:ph type="title"/>
          </p:nvPr>
        </p:nvSpPr>
        <p:spPr>
          <a:xfrm>
            <a:off x="4124348" y="611947"/>
            <a:ext cx="4106419" cy="598237"/>
          </a:xfrm>
          <a:noFill/>
        </p:spPr>
        <p:txBody>
          <a:bodyPr>
            <a:noAutofit/>
          </a:bodyPr>
          <a:lstStyle/>
          <a:p>
            <a:pPr algn="l" eaLnBrk="1" hangingPunct="1">
              <a:spcBef>
                <a:spcPct val="50000"/>
              </a:spcBef>
            </a:pPr>
            <a:r>
              <a:rPr lang="ja-JP" altLang="en-US" sz="3200" dirty="0">
                <a:solidFill>
                  <a:schemeClr val="accent5">
                    <a:lumMod val="50000"/>
                  </a:schemeClr>
                </a:solidFill>
                <a:latin typeface="HGPｺﾞｼｯｸE" panose="020B0900000000000000" pitchFamily="50" charset="-128"/>
                <a:ea typeface="HGPｺﾞｼｯｸE" panose="020B0900000000000000" pitchFamily="50" charset="-128"/>
              </a:rPr>
              <a:t>性器クラミジア感染症</a:t>
            </a:r>
          </a:p>
        </p:txBody>
      </p:sp>
      <p:pic>
        <p:nvPicPr>
          <p:cNvPr id="10" name="オブジェクト 0"/>
          <p:cNvPicPr/>
          <p:nvPr/>
        </p:nvPicPr>
        <p:blipFill rotWithShape="1">
          <a:blip r:embed="rId3"/>
          <a:srcRect l="12339" t="2369" r="49381" b="47925"/>
          <a:stretch/>
        </p:blipFill>
        <p:spPr bwMode="auto">
          <a:xfrm>
            <a:off x="1807232" y="1952730"/>
            <a:ext cx="1064501" cy="1215731"/>
          </a:xfrm>
          <a:prstGeom prst="rect">
            <a:avLst/>
          </a:prstGeom>
          <a:noFill/>
          <a:ln>
            <a:miter/>
          </a:ln>
        </p:spPr>
      </p:pic>
      <p:pic>
        <p:nvPicPr>
          <p:cNvPr id="11" name="オブジェクト 0"/>
          <p:cNvPicPr/>
          <p:nvPr/>
        </p:nvPicPr>
        <p:blipFill rotWithShape="1">
          <a:blip r:embed="rId3"/>
          <a:srcRect l="52686" t="11972" r="7210" b="46008"/>
          <a:stretch/>
        </p:blipFill>
        <p:spPr bwMode="auto">
          <a:xfrm>
            <a:off x="1807232" y="4180315"/>
            <a:ext cx="1040525" cy="1036972"/>
          </a:xfrm>
          <a:prstGeom prst="rect">
            <a:avLst/>
          </a:prstGeom>
          <a:noFill/>
          <a:ln>
            <a:miter/>
          </a:ln>
        </p:spPr>
      </p:pic>
    </p:spTree>
    <p:extLst>
      <p:ext uri="{BB962C8B-B14F-4D97-AF65-F5344CB8AC3E}">
        <p14:creationId xmlns:p14="http://schemas.microsoft.com/office/powerpoint/2010/main" val="4104073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59"/>
                                        </p:tgtEl>
                                        <p:attrNameLst>
                                          <p:attrName>style.visibility</p:attrName>
                                        </p:attrNameLst>
                                      </p:cBhvr>
                                      <p:to>
                                        <p:strVal val="visible"/>
                                      </p:to>
                                    </p:set>
                                    <p:animEffect transition="in" filter="fade">
                                      <p:cBhvr>
                                        <p:cTn id="7" dur="500"/>
                                        <p:tgtEl>
                                          <p:spTgt spid="15975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318"/>
                                        </p:tgtEl>
                                        <p:attrNameLst>
                                          <p:attrName>style.visibility</p:attrName>
                                        </p:attrNameLst>
                                      </p:cBhvr>
                                      <p:to>
                                        <p:strVal val="visible"/>
                                      </p:to>
                                    </p:set>
                                    <p:animEffect transition="in" filter="wipe(left)">
                                      <p:cBhvr>
                                        <p:cTn id="11" dur="500"/>
                                        <p:tgtEl>
                                          <p:spTgt spid="133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9754"/>
                                        </p:tgtEl>
                                        <p:attrNameLst>
                                          <p:attrName>style.visibility</p:attrName>
                                        </p:attrNameLst>
                                      </p:cBhvr>
                                      <p:to>
                                        <p:strVal val="visible"/>
                                      </p:to>
                                    </p:set>
                                    <p:animEffect transition="in" filter="fade">
                                      <p:cBhvr>
                                        <p:cTn id="15" dur="500"/>
                                        <p:tgtEl>
                                          <p:spTgt spid="1597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9760"/>
                                        </p:tgtEl>
                                        <p:attrNameLst>
                                          <p:attrName>style.visibility</p:attrName>
                                        </p:attrNameLst>
                                      </p:cBhvr>
                                      <p:to>
                                        <p:strVal val="visible"/>
                                      </p:to>
                                    </p:set>
                                    <p:animEffect transition="in" filter="fade">
                                      <p:cBhvr>
                                        <p:cTn id="20" dur="500"/>
                                        <p:tgtEl>
                                          <p:spTgt spid="15976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319"/>
                                        </p:tgtEl>
                                        <p:attrNameLst>
                                          <p:attrName>style.visibility</p:attrName>
                                        </p:attrNameLst>
                                      </p:cBhvr>
                                      <p:to>
                                        <p:strVal val="visible"/>
                                      </p:to>
                                    </p:set>
                                    <p:animEffect transition="in" filter="wipe(left)">
                                      <p:cBhvr>
                                        <p:cTn id="24" dur="500"/>
                                        <p:tgtEl>
                                          <p:spTgt spid="13319"/>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59755"/>
                                        </p:tgtEl>
                                        <p:attrNameLst>
                                          <p:attrName>style.visibility</p:attrName>
                                        </p:attrNameLst>
                                      </p:cBhvr>
                                      <p:to>
                                        <p:strVal val="visible"/>
                                      </p:to>
                                    </p:set>
                                    <p:animEffect transition="in" filter="fade">
                                      <p:cBhvr>
                                        <p:cTn id="28" dur="500"/>
                                        <p:tgtEl>
                                          <p:spTgt spid="159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4" grpId="0" animBg="1"/>
      <p:bldP spid="159755" grpId="0" animBg="1"/>
      <p:bldP spid="159759" grpId="0" animBg="1"/>
      <p:bldP spid="159760" grpId="0" animBg="1"/>
      <p:bldP spid="13318" grpId="0" animBg="1"/>
      <p:bldP spid="133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4" name="Text Box 10"/>
          <p:cNvSpPr txBox="1">
            <a:spLocks noChangeArrowheads="1"/>
          </p:cNvSpPr>
          <p:nvPr/>
        </p:nvSpPr>
        <p:spPr bwMode="auto">
          <a:xfrm>
            <a:off x="5746315" y="1854188"/>
            <a:ext cx="4418093" cy="162722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defRPr/>
            </a:pPr>
            <a:r>
              <a:rPr lang="ja-JP" altLang="en-US" sz="2200" b="0" dirty="0">
                <a:solidFill>
                  <a:prstClr val="black"/>
                </a:solidFill>
                <a:latin typeface="ＭＳ Ｐゴシック" panose="020B0600070205080204" pitchFamily="50" charset="-128"/>
              </a:rPr>
              <a:t>・尿道の</a:t>
            </a:r>
            <a:r>
              <a:rPr lang="ja-JP" altLang="en-US" sz="2200" b="0" dirty="0">
                <a:solidFill>
                  <a:srgbClr val="FF0000"/>
                </a:solidFill>
                <a:latin typeface="ＭＳ Ｐゴシック" panose="020B0600070205080204" pitchFamily="50" charset="-128"/>
              </a:rPr>
              <a:t>かゆみ</a:t>
            </a:r>
            <a:r>
              <a:rPr lang="ja-JP" altLang="en-US" sz="2200" b="0" dirty="0">
                <a:solidFill>
                  <a:prstClr val="black"/>
                </a:solidFill>
                <a:latin typeface="ＭＳ Ｐゴシック" panose="020B0600070205080204" pitchFamily="50" charset="-128"/>
              </a:rPr>
              <a:t>や</a:t>
            </a:r>
            <a:r>
              <a:rPr lang="ja-JP" altLang="en-US" sz="2200" b="0" dirty="0">
                <a:solidFill>
                  <a:srgbClr val="FF0000"/>
                </a:solidFill>
                <a:latin typeface="ＭＳ Ｐゴシック" panose="020B0600070205080204" pitchFamily="50" charset="-128"/>
              </a:rPr>
              <a:t>熱感</a:t>
            </a:r>
            <a:r>
              <a:rPr lang="ja-JP" altLang="en-US" sz="2200" b="0" dirty="0">
                <a:solidFill>
                  <a:prstClr val="black"/>
                </a:solidFill>
                <a:latin typeface="ＭＳ Ｐゴシック" panose="020B0600070205080204" pitchFamily="50" charset="-128"/>
              </a:rPr>
              <a:t>、粘液や</a:t>
            </a: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en-US" altLang="ja-JP" sz="2200" b="0" dirty="0">
                <a:solidFill>
                  <a:prstClr val="black"/>
                </a:solidFill>
                <a:latin typeface="ＭＳ Ｐゴシック" panose="020B0600070205080204" pitchFamily="50" charset="-128"/>
              </a:rPr>
              <a:t>  </a:t>
            </a:r>
            <a:r>
              <a:rPr lang="ja-JP" altLang="en-US" sz="2200" b="0" dirty="0">
                <a:solidFill>
                  <a:srgbClr val="FF0000"/>
                </a:solidFill>
                <a:latin typeface="ＭＳ Ｐゴシック" panose="020B0600070205080204" pitchFamily="50" charset="-128"/>
              </a:rPr>
              <a:t>黄色い膿（うみ）</a:t>
            </a:r>
            <a:r>
              <a:rPr lang="ja-JP" altLang="en-US" sz="2200" b="0" dirty="0">
                <a:solidFill>
                  <a:prstClr val="black"/>
                </a:solidFill>
                <a:latin typeface="ＭＳ Ｐゴシック" panose="020B0600070205080204" pitchFamily="50" charset="-128"/>
              </a:rPr>
              <a:t>が出る</a:t>
            </a:r>
          </a:p>
          <a:p>
            <a:pPr defTabSz="685766" eaLnBrk="1" hangingPunct="1">
              <a:lnSpc>
                <a:spcPts val="3600"/>
              </a:lnSpc>
              <a:defRPr/>
            </a:pPr>
            <a:r>
              <a:rPr lang="ja-JP" altLang="en-US" sz="2200" b="0" dirty="0">
                <a:solidFill>
                  <a:prstClr val="black"/>
                </a:solidFill>
                <a:latin typeface="ＭＳ Ｐゴシック" panose="020B0600070205080204" pitchFamily="50" charset="-128"/>
              </a:rPr>
              <a:t>・尿をするときに</a:t>
            </a:r>
            <a:r>
              <a:rPr lang="ja-JP" altLang="en-US" sz="2200" b="0" dirty="0">
                <a:solidFill>
                  <a:srgbClr val="F5052D"/>
                </a:solidFill>
                <a:latin typeface="ＭＳ Ｐゴシック" panose="020B0600070205080204" pitchFamily="50" charset="-128"/>
              </a:rPr>
              <a:t>激しい痛み</a:t>
            </a:r>
            <a:r>
              <a:rPr lang="ja-JP" altLang="en-US" sz="2200" b="0" dirty="0">
                <a:solidFill>
                  <a:prstClr val="black"/>
                </a:solidFill>
                <a:latin typeface="ＭＳ Ｐゴシック" panose="020B0600070205080204" pitchFamily="50" charset="-128"/>
              </a:rPr>
              <a:t>がある</a:t>
            </a:r>
          </a:p>
        </p:txBody>
      </p:sp>
      <p:sp>
        <p:nvSpPr>
          <p:cNvPr id="159755" name="Text Box 11"/>
          <p:cNvSpPr txBox="1">
            <a:spLocks noChangeArrowheads="1"/>
          </p:cNvSpPr>
          <p:nvPr/>
        </p:nvSpPr>
        <p:spPr bwMode="auto">
          <a:xfrm>
            <a:off x="5770549" y="3985675"/>
            <a:ext cx="4633397" cy="213615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defRPr/>
            </a:pPr>
            <a:r>
              <a:rPr lang="ja-JP" altLang="en-US" sz="2200" b="0" dirty="0">
                <a:solidFill>
                  <a:prstClr val="black"/>
                </a:solidFill>
                <a:latin typeface="ＭＳ Ｐゴシック" panose="020B0600070205080204" pitchFamily="50" charset="-128"/>
              </a:rPr>
              <a:t>・自覚症状がない場合が多く、</a:t>
            </a:r>
            <a:r>
              <a:rPr lang="ja-JP" altLang="en-US" sz="2200" b="0" dirty="0">
                <a:solidFill>
                  <a:srgbClr val="FF0000"/>
                </a:solidFill>
                <a:latin typeface="ＭＳ Ｐゴシック" panose="020B0600070205080204" pitchFamily="50" charset="-128"/>
              </a:rPr>
              <a:t>放置</a:t>
            </a:r>
            <a:endParaRPr lang="en-US" altLang="ja-JP" sz="2200" b="0" dirty="0">
              <a:solidFill>
                <a:srgbClr val="FF0000"/>
              </a:solidFill>
              <a:latin typeface="ＭＳ Ｐゴシック" panose="020B0600070205080204" pitchFamily="50" charset="-128"/>
            </a:endParaRPr>
          </a:p>
          <a:p>
            <a:pPr defTabSz="685766" eaLnBrk="1" hangingPunct="1">
              <a:lnSpc>
                <a:spcPts val="3600"/>
              </a:lnSpc>
              <a:defRPr/>
            </a:pPr>
            <a:r>
              <a:rPr lang="en-US" altLang="ja-JP" sz="2200" b="0" dirty="0">
                <a:solidFill>
                  <a:srgbClr val="FF0000"/>
                </a:solidFill>
                <a:latin typeface="ＭＳ Ｐゴシック" panose="020B0600070205080204" pitchFamily="50" charset="-128"/>
              </a:rPr>
              <a:t>  </a:t>
            </a:r>
            <a:r>
              <a:rPr lang="ja-JP" altLang="en-US" sz="2200" b="0" dirty="0">
                <a:solidFill>
                  <a:srgbClr val="FF0000"/>
                </a:solidFill>
                <a:latin typeface="ＭＳ Ｐゴシック" panose="020B0600070205080204" pitchFamily="50" charset="-128"/>
              </a:rPr>
              <a:t>されやすい</a:t>
            </a:r>
            <a:endParaRPr lang="en-US" altLang="ja-JP" sz="2200" b="0" dirty="0">
              <a:solidFill>
                <a:srgbClr val="FF0000"/>
              </a:solidFill>
              <a:latin typeface="ＭＳ Ｐゴシック" panose="020B0600070205080204" pitchFamily="50" charset="-128"/>
            </a:endParaRPr>
          </a:p>
          <a:p>
            <a:pPr defTabSz="685766" eaLnBrk="1" hangingPunct="1">
              <a:lnSpc>
                <a:spcPts val="3600"/>
              </a:lnSpc>
              <a:defRPr/>
            </a:pPr>
            <a:r>
              <a:rPr lang="ja-JP" altLang="en-US" sz="2200" b="0" dirty="0">
                <a:solidFill>
                  <a:prstClr val="black"/>
                </a:solidFill>
                <a:latin typeface="ＭＳ Ｐゴシック" panose="020B0600070205080204" pitchFamily="50" charset="-128"/>
              </a:rPr>
              <a:t>・進行すると、下腹痛・発熱を起こし、</a:t>
            </a: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en-US" altLang="ja-JP" sz="2200" b="0" dirty="0">
                <a:solidFill>
                  <a:prstClr val="black"/>
                </a:solidFill>
                <a:latin typeface="ＭＳ Ｐゴシック" panose="020B0600070205080204" pitchFamily="50" charset="-128"/>
              </a:rPr>
              <a:t>  </a:t>
            </a:r>
            <a:r>
              <a:rPr lang="ja-JP" altLang="en-US" sz="2200" b="0" dirty="0">
                <a:solidFill>
                  <a:srgbClr val="FF0000"/>
                </a:solidFill>
                <a:latin typeface="ＭＳ Ｐゴシック" panose="020B0600070205080204" pitchFamily="50" charset="-128"/>
              </a:rPr>
              <a:t>子宮外妊娠</a:t>
            </a:r>
            <a:r>
              <a:rPr lang="ja-JP" altLang="en-US" sz="2200" b="0" dirty="0">
                <a:solidFill>
                  <a:prstClr val="black"/>
                </a:solidFill>
                <a:latin typeface="ＭＳ Ｐゴシック" panose="020B0600070205080204" pitchFamily="50" charset="-128"/>
              </a:rPr>
              <a:t>の原因になることも</a:t>
            </a:r>
            <a:endParaRPr lang="en-US" altLang="ja-JP" sz="2200" b="0" dirty="0">
              <a:solidFill>
                <a:prstClr val="black"/>
              </a:solidFill>
              <a:latin typeface="ＭＳ Ｐゴシック" panose="020B0600070205080204" pitchFamily="50" charset="-128"/>
            </a:endParaRPr>
          </a:p>
        </p:txBody>
      </p:sp>
      <p:sp>
        <p:nvSpPr>
          <p:cNvPr id="159759" name="Rectangle 15"/>
          <p:cNvSpPr>
            <a:spLocks noChangeArrowheads="1"/>
          </p:cNvSpPr>
          <p:nvPr/>
        </p:nvSpPr>
        <p:spPr bwMode="auto">
          <a:xfrm>
            <a:off x="2825858" y="2115489"/>
            <a:ext cx="2489184" cy="955854"/>
          </a:xfrm>
          <a:prstGeom prst="rect">
            <a:avLst/>
          </a:prstGeom>
          <a:solidFill>
            <a:srgbClr val="CCFFFF"/>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spcBef>
                <a:spcPct val="0"/>
              </a:spcBef>
              <a:defRPr/>
            </a:pPr>
            <a:r>
              <a:rPr lang="ja-JP" altLang="en-US" b="0" dirty="0">
                <a:solidFill>
                  <a:prstClr val="black"/>
                </a:solidFill>
                <a:latin typeface="ＭＳ Ｐゴシック" panose="020B0600070205080204" pitchFamily="50" charset="-128"/>
              </a:rPr>
              <a:t>すぐにはっきりと</a:t>
            </a:r>
            <a:endParaRPr lang="en-US" altLang="ja-JP" b="0" dirty="0">
              <a:solidFill>
                <a:prstClr val="black"/>
              </a:solidFill>
              <a:latin typeface="ＭＳ Ｐゴシック" panose="020B0600070205080204" pitchFamily="50" charset="-128"/>
            </a:endParaRPr>
          </a:p>
          <a:p>
            <a:pPr defTabSz="685766" eaLnBrk="1" hangingPunct="1">
              <a:spcBef>
                <a:spcPct val="0"/>
              </a:spcBef>
              <a:defRPr/>
            </a:pPr>
            <a:r>
              <a:rPr lang="ja-JP" altLang="en-US" b="0" dirty="0">
                <a:solidFill>
                  <a:prstClr val="black"/>
                </a:solidFill>
                <a:latin typeface="ＭＳ Ｐゴシック" panose="020B0600070205080204" pitchFamily="50" charset="-128"/>
              </a:rPr>
              <a:t>症状が出る</a:t>
            </a:r>
          </a:p>
        </p:txBody>
      </p:sp>
      <p:sp>
        <p:nvSpPr>
          <p:cNvPr id="159760" name="Rectangle 16"/>
          <p:cNvSpPr>
            <a:spLocks noChangeArrowheads="1"/>
          </p:cNvSpPr>
          <p:nvPr/>
        </p:nvSpPr>
        <p:spPr bwMode="auto">
          <a:xfrm>
            <a:off x="2825858" y="4146445"/>
            <a:ext cx="2489184" cy="1292768"/>
          </a:xfrm>
          <a:prstGeom prst="rect">
            <a:avLst/>
          </a:prstGeom>
          <a:solidFill>
            <a:srgbClr val="FFCCCC"/>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spcBef>
                <a:spcPct val="0"/>
              </a:spcBef>
              <a:defRPr/>
            </a:pPr>
            <a:r>
              <a:rPr lang="ja-JP" altLang="en-US" b="0" dirty="0">
                <a:solidFill>
                  <a:prstClr val="black"/>
                </a:solidFill>
                <a:latin typeface="ＭＳ Ｐゴシック" panose="020B0600070205080204" pitchFamily="50" charset="-128"/>
              </a:rPr>
              <a:t>初めは症状が軽く</a:t>
            </a:r>
            <a:endParaRPr lang="en-US" altLang="ja-JP" b="0" dirty="0">
              <a:solidFill>
                <a:prstClr val="black"/>
              </a:solidFill>
              <a:latin typeface="ＭＳ Ｐゴシック" panose="020B0600070205080204" pitchFamily="50" charset="-128"/>
            </a:endParaRPr>
          </a:p>
          <a:p>
            <a:pPr defTabSz="685766" eaLnBrk="1" hangingPunct="1">
              <a:spcBef>
                <a:spcPct val="0"/>
              </a:spcBef>
              <a:defRPr/>
            </a:pPr>
            <a:r>
              <a:rPr lang="ja-JP" altLang="en-US" b="0" dirty="0">
                <a:solidFill>
                  <a:prstClr val="black"/>
                </a:solidFill>
                <a:latin typeface="ＭＳ Ｐゴシック" panose="020B0600070205080204" pitchFamily="50" charset="-128"/>
              </a:rPr>
              <a:t>進行するまで</a:t>
            </a:r>
            <a:endParaRPr lang="en-US" altLang="ja-JP" b="0" dirty="0">
              <a:solidFill>
                <a:prstClr val="black"/>
              </a:solidFill>
              <a:latin typeface="ＭＳ Ｐゴシック" panose="020B0600070205080204" pitchFamily="50" charset="-128"/>
            </a:endParaRPr>
          </a:p>
          <a:p>
            <a:pPr defTabSz="685766" eaLnBrk="1" hangingPunct="1">
              <a:spcBef>
                <a:spcPct val="0"/>
              </a:spcBef>
              <a:defRPr/>
            </a:pPr>
            <a:r>
              <a:rPr lang="ja-JP" altLang="en-US" b="0" dirty="0">
                <a:solidFill>
                  <a:prstClr val="black"/>
                </a:solidFill>
                <a:latin typeface="ＭＳ Ｐゴシック" panose="020B0600070205080204" pitchFamily="50" charset="-128"/>
              </a:rPr>
              <a:t>わからない</a:t>
            </a:r>
          </a:p>
        </p:txBody>
      </p:sp>
      <p:sp>
        <p:nvSpPr>
          <p:cNvPr id="13318" name="AutoShape 20"/>
          <p:cNvSpPr>
            <a:spLocks noChangeArrowheads="1"/>
          </p:cNvSpPr>
          <p:nvPr/>
        </p:nvSpPr>
        <p:spPr bwMode="auto">
          <a:xfrm>
            <a:off x="5363846" y="2439339"/>
            <a:ext cx="360140" cy="270272"/>
          </a:xfrm>
          <a:prstGeom prst="rightArrow">
            <a:avLst>
              <a:gd name="adj1" fmla="val 50000"/>
              <a:gd name="adj2" fmla="val 63209"/>
            </a:avLst>
          </a:prstGeom>
          <a:solidFill>
            <a:schemeClr val="accent1"/>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defRPr/>
            </a:pPr>
            <a:endParaRPr lang="ja-JP" altLang="en-US" sz="1800">
              <a:solidFill>
                <a:prstClr val="black"/>
              </a:solidFill>
            </a:endParaRPr>
          </a:p>
        </p:txBody>
      </p:sp>
      <p:sp>
        <p:nvSpPr>
          <p:cNvPr id="13320" name="Line 22"/>
          <p:cNvSpPr>
            <a:spLocks noChangeShapeType="1"/>
          </p:cNvSpPr>
          <p:nvPr/>
        </p:nvSpPr>
        <p:spPr bwMode="auto">
          <a:xfrm>
            <a:off x="3018254" y="1350553"/>
            <a:ext cx="6318647" cy="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defTabSz="685766">
              <a:defRPr/>
            </a:pPr>
            <a:endParaRPr lang="ja-JP" altLang="en-US" sz="1351">
              <a:solidFill>
                <a:prstClr val="black"/>
              </a:solidFill>
              <a:latin typeface="游ゴシック"/>
              <a:ea typeface="游ゴシック" panose="020B0400000000000000" pitchFamily="50" charset="-128"/>
            </a:endParaRPr>
          </a:p>
        </p:txBody>
      </p:sp>
      <p:sp>
        <p:nvSpPr>
          <p:cNvPr id="13323" name="Text Box 5"/>
          <p:cNvSpPr>
            <a:spLocks noGrp="1" noChangeArrowheads="1"/>
          </p:cNvSpPr>
          <p:nvPr>
            <p:ph type="title"/>
          </p:nvPr>
        </p:nvSpPr>
        <p:spPr>
          <a:xfrm>
            <a:off x="4997073" y="614157"/>
            <a:ext cx="2361011" cy="598237"/>
          </a:xfrm>
          <a:noFill/>
        </p:spPr>
        <p:txBody>
          <a:bodyPr>
            <a:normAutofit/>
          </a:bodyPr>
          <a:lstStyle/>
          <a:p>
            <a:pPr eaLnBrk="1" hangingPunct="1">
              <a:spcBef>
                <a:spcPct val="50000"/>
              </a:spcBef>
            </a:pPr>
            <a:r>
              <a:rPr lang="ja-JP" altLang="en-US" sz="3200" dirty="0">
                <a:solidFill>
                  <a:schemeClr val="accent5">
                    <a:lumMod val="50000"/>
                  </a:schemeClr>
                </a:solidFill>
                <a:latin typeface="HGPｺﾞｼｯｸE" panose="020B0900000000000000" pitchFamily="50" charset="-128"/>
                <a:ea typeface="HGPｺﾞｼｯｸE" panose="020B0900000000000000" pitchFamily="50" charset="-128"/>
              </a:rPr>
              <a:t>淋菌感染症</a:t>
            </a:r>
          </a:p>
        </p:txBody>
      </p:sp>
      <p:pic>
        <p:nvPicPr>
          <p:cNvPr id="10" name="オブジェクト 0"/>
          <p:cNvPicPr/>
          <p:nvPr/>
        </p:nvPicPr>
        <p:blipFill rotWithShape="1">
          <a:blip r:embed="rId3"/>
          <a:srcRect l="12339" t="2369" r="49381" b="47925"/>
          <a:stretch/>
        </p:blipFill>
        <p:spPr bwMode="auto">
          <a:xfrm>
            <a:off x="1719601" y="1855625"/>
            <a:ext cx="1064501" cy="1215731"/>
          </a:xfrm>
          <a:prstGeom prst="rect">
            <a:avLst/>
          </a:prstGeom>
          <a:noFill/>
          <a:ln>
            <a:miter/>
          </a:ln>
        </p:spPr>
      </p:pic>
      <p:pic>
        <p:nvPicPr>
          <p:cNvPr id="11" name="オブジェクト 0"/>
          <p:cNvPicPr/>
          <p:nvPr/>
        </p:nvPicPr>
        <p:blipFill rotWithShape="1">
          <a:blip r:embed="rId3"/>
          <a:srcRect l="52686" t="11972" r="7210" b="46008"/>
          <a:stretch/>
        </p:blipFill>
        <p:spPr bwMode="auto">
          <a:xfrm>
            <a:off x="1731590" y="4274343"/>
            <a:ext cx="1040525" cy="1036972"/>
          </a:xfrm>
          <a:prstGeom prst="rect">
            <a:avLst/>
          </a:prstGeom>
          <a:noFill/>
          <a:ln>
            <a:miter/>
          </a:ln>
        </p:spPr>
      </p:pic>
      <p:sp>
        <p:nvSpPr>
          <p:cNvPr id="12" name="AutoShape 20"/>
          <p:cNvSpPr>
            <a:spLocks noChangeArrowheads="1"/>
          </p:cNvSpPr>
          <p:nvPr/>
        </p:nvSpPr>
        <p:spPr bwMode="auto">
          <a:xfrm>
            <a:off x="5362719" y="4657693"/>
            <a:ext cx="360140" cy="270272"/>
          </a:xfrm>
          <a:prstGeom prst="rightArrow">
            <a:avLst>
              <a:gd name="adj1" fmla="val 50000"/>
              <a:gd name="adj2" fmla="val 63209"/>
            </a:avLst>
          </a:prstGeom>
          <a:solidFill>
            <a:schemeClr val="accent1"/>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defRPr/>
            </a:pPr>
            <a:endParaRPr lang="ja-JP" altLang="en-US" sz="1800">
              <a:solidFill>
                <a:prstClr val="black"/>
              </a:solidFill>
            </a:endParaRPr>
          </a:p>
        </p:txBody>
      </p:sp>
    </p:spTree>
    <p:extLst>
      <p:ext uri="{BB962C8B-B14F-4D97-AF65-F5344CB8AC3E}">
        <p14:creationId xmlns:p14="http://schemas.microsoft.com/office/powerpoint/2010/main" val="67791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59"/>
                                        </p:tgtEl>
                                        <p:attrNameLst>
                                          <p:attrName>style.visibility</p:attrName>
                                        </p:attrNameLst>
                                      </p:cBhvr>
                                      <p:to>
                                        <p:strVal val="visible"/>
                                      </p:to>
                                    </p:set>
                                    <p:animEffect transition="in" filter="fade">
                                      <p:cBhvr>
                                        <p:cTn id="7" dur="500"/>
                                        <p:tgtEl>
                                          <p:spTgt spid="159759"/>
                                        </p:tgtEl>
                                      </p:cBhvr>
                                    </p:animEffect>
                                  </p:childTnLst>
                                </p:cTn>
                              </p:par>
                            </p:childTnLst>
                          </p:cTn>
                        </p:par>
                        <p:par>
                          <p:cTn id="8" fill="hold" nodeType="with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318"/>
                                        </p:tgtEl>
                                        <p:attrNameLst>
                                          <p:attrName>style.visibility</p:attrName>
                                        </p:attrNameLst>
                                      </p:cBhvr>
                                      <p:to>
                                        <p:strVal val="visible"/>
                                      </p:to>
                                    </p:set>
                                    <p:animEffect transition="in" filter="wipe(left)">
                                      <p:cBhvr>
                                        <p:cTn id="11" dur="500"/>
                                        <p:tgtEl>
                                          <p:spTgt spid="133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9754"/>
                                        </p:tgtEl>
                                        <p:attrNameLst>
                                          <p:attrName>style.visibility</p:attrName>
                                        </p:attrNameLst>
                                      </p:cBhvr>
                                      <p:to>
                                        <p:strVal val="visible"/>
                                      </p:to>
                                    </p:set>
                                    <p:animEffect transition="in" filter="fade">
                                      <p:cBhvr>
                                        <p:cTn id="15" dur="500"/>
                                        <p:tgtEl>
                                          <p:spTgt spid="1597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9760"/>
                                        </p:tgtEl>
                                        <p:attrNameLst>
                                          <p:attrName>style.visibility</p:attrName>
                                        </p:attrNameLst>
                                      </p:cBhvr>
                                      <p:to>
                                        <p:strVal val="visible"/>
                                      </p:to>
                                    </p:set>
                                    <p:animEffect transition="in" filter="fade">
                                      <p:cBhvr>
                                        <p:cTn id="20" dur="500"/>
                                        <p:tgtEl>
                                          <p:spTgt spid="15976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59755"/>
                                        </p:tgtEl>
                                        <p:attrNameLst>
                                          <p:attrName>style.visibility</p:attrName>
                                        </p:attrNameLst>
                                      </p:cBhvr>
                                      <p:to>
                                        <p:strVal val="visible"/>
                                      </p:to>
                                    </p:set>
                                    <p:animEffect transition="in" filter="fade">
                                      <p:cBhvr>
                                        <p:cTn id="28" dur="500"/>
                                        <p:tgtEl>
                                          <p:spTgt spid="159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4" grpId="0" animBg="1"/>
      <p:bldP spid="159755" grpId="0" animBg="1"/>
      <p:bldP spid="159759" grpId="0" animBg="1"/>
      <p:bldP spid="159760" grpId="0" animBg="1"/>
      <p:bldP spid="13318"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4" name="Text Box 10"/>
          <p:cNvSpPr txBox="1">
            <a:spLocks noChangeArrowheads="1"/>
          </p:cNvSpPr>
          <p:nvPr/>
        </p:nvSpPr>
        <p:spPr bwMode="auto">
          <a:xfrm>
            <a:off x="1944070" y="3104163"/>
            <a:ext cx="8341629" cy="3465811"/>
          </a:xfrm>
          <a:prstGeom prst="rect">
            <a:avLst/>
          </a:prstGeom>
          <a:solidFill>
            <a:schemeClr val="accent4">
              <a:lumMod val="20000"/>
              <a:lumOff val="80000"/>
            </a:schemeClr>
          </a:solidFill>
          <a:ln>
            <a:noFill/>
          </a:ln>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defRPr/>
            </a:pPr>
            <a:r>
              <a:rPr lang="ja-JP" altLang="en-US" sz="2200" b="0" u="sng" dirty="0">
                <a:solidFill>
                  <a:prstClr val="black"/>
                </a:solidFill>
                <a:latin typeface="ＭＳ Ｐゴシック" panose="020B0600070205080204" pitchFamily="50" charset="-128"/>
              </a:rPr>
              <a:t>性器ヘルペスウイルス感染症の問題点</a:t>
            </a:r>
            <a:endParaRPr lang="en-US" altLang="ja-JP" sz="2200" b="0" u="sng" dirty="0">
              <a:solidFill>
                <a:prstClr val="black"/>
              </a:solidFill>
              <a:latin typeface="ＭＳ Ｐゴシック" panose="020B0600070205080204" pitchFamily="50" charset="-128"/>
            </a:endParaRPr>
          </a:p>
          <a:p>
            <a:pPr defTabSz="685766" eaLnBrk="1" hangingPunct="1">
              <a:lnSpc>
                <a:spcPts val="1200"/>
              </a:lnSpc>
              <a:defRPr/>
            </a:pP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ja-JP" altLang="en-US" sz="2200" b="0" dirty="0">
                <a:solidFill>
                  <a:prstClr val="black"/>
                </a:solidFill>
                <a:latin typeface="ＭＳ Ｐゴシック" panose="020B0600070205080204" pitchFamily="50" charset="-128"/>
              </a:rPr>
              <a:t>○繰り返し</a:t>
            </a:r>
            <a:r>
              <a:rPr lang="ja-JP" altLang="en-US" sz="2200" b="0" dirty="0">
                <a:solidFill>
                  <a:srgbClr val="FF0000"/>
                </a:solidFill>
                <a:latin typeface="ＭＳ Ｐゴシック" panose="020B0600070205080204" pitchFamily="50" charset="-128"/>
              </a:rPr>
              <a:t>再発</a:t>
            </a:r>
            <a:r>
              <a:rPr lang="ja-JP" altLang="en-US" sz="2200" b="0" dirty="0">
                <a:solidFill>
                  <a:prstClr val="black"/>
                </a:solidFill>
                <a:latin typeface="ＭＳ Ｐゴシック" panose="020B0600070205080204" pitchFamily="50" charset="-128"/>
              </a:rPr>
              <a:t>する</a:t>
            </a: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ja-JP" altLang="en-US" sz="2200" b="0" dirty="0">
                <a:solidFill>
                  <a:prstClr val="black"/>
                </a:solidFill>
                <a:latin typeface="ＭＳ Ｐゴシック" panose="020B0600070205080204" pitchFamily="50" charset="-128"/>
              </a:rPr>
              <a:t>○感染しても発症せず、無症状でウイルスを排出している場合が多く</a:t>
            </a: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en-US" altLang="ja-JP" sz="2200" b="0" dirty="0">
                <a:solidFill>
                  <a:prstClr val="black"/>
                </a:solidFill>
                <a:latin typeface="ＭＳ Ｐゴシック" panose="020B0600070205080204" pitchFamily="50" charset="-128"/>
              </a:rPr>
              <a:t>   </a:t>
            </a:r>
            <a:r>
              <a:rPr lang="ja-JP" altLang="en-US" sz="2200" b="0" dirty="0">
                <a:solidFill>
                  <a:prstClr val="black"/>
                </a:solidFill>
                <a:latin typeface="ＭＳ Ｐゴシック" panose="020B0600070205080204" pitchFamily="50" charset="-128"/>
              </a:rPr>
              <a:t>（</a:t>
            </a:r>
            <a:r>
              <a:rPr lang="en-US" altLang="ja-JP" sz="2200" b="0" dirty="0">
                <a:solidFill>
                  <a:prstClr val="black"/>
                </a:solidFill>
                <a:latin typeface="ＭＳ Ｐゴシック" panose="020B0600070205080204" pitchFamily="50" charset="-128"/>
              </a:rPr>
              <a:t>70〜80%</a:t>
            </a:r>
            <a:r>
              <a:rPr lang="ja-JP" altLang="en-US" sz="2200" b="0" dirty="0">
                <a:solidFill>
                  <a:prstClr val="black"/>
                </a:solidFill>
                <a:latin typeface="ＭＳ Ｐゴシック" panose="020B0600070205080204" pitchFamily="50" charset="-128"/>
              </a:rPr>
              <a:t>）、</a:t>
            </a:r>
            <a:r>
              <a:rPr lang="ja-JP" altLang="en-US" sz="2200" b="0" dirty="0">
                <a:solidFill>
                  <a:srgbClr val="FF0000"/>
                </a:solidFill>
                <a:latin typeface="ＭＳ Ｐゴシック" panose="020B0600070205080204" pitchFamily="50" charset="-128"/>
              </a:rPr>
              <a:t>気づかないまま相手に感染させてしまう</a:t>
            </a:r>
            <a:endParaRPr lang="en-US" altLang="ja-JP" sz="2200" b="0" dirty="0">
              <a:solidFill>
                <a:srgbClr val="FF0000"/>
              </a:solidFill>
              <a:latin typeface="ＭＳ Ｐゴシック" panose="020B0600070205080204" pitchFamily="50" charset="-128"/>
            </a:endParaRPr>
          </a:p>
          <a:p>
            <a:pPr defTabSz="685766" eaLnBrk="1" hangingPunct="1">
              <a:lnSpc>
                <a:spcPts val="3600"/>
              </a:lnSpc>
              <a:defRPr/>
            </a:pPr>
            <a:r>
              <a:rPr lang="ja-JP" altLang="en-US" sz="2200" b="0" dirty="0">
                <a:solidFill>
                  <a:prstClr val="black"/>
                </a:solidFill>
                <a:latin typeface="ＭＳ Ｐゴシック" panose="020B0600070205080204" pitchFamily="50" charset="-128"/>
              </a:rPr>
              <a:t>○</a:t>
            </a:r>
            <a:r>
              <a:rPr lang="en-US" altLang="ja-JP" sz="2200" b="0" dirty="0">
                <a:solidFill>
                  <a:srgbClr val="FF0000"/>
                </a:solidFill>
                <a:latin typeface="ＭＳ Ｐゴシック" panose="020B0600070205080204" pitchFamily="50" charset="-128"/>
              </a:rPr>
              <a:t>HIV</a:t>
            </a:r>
            <a:r>
              <a:rPr lang="ja-JP" altLang="en-US" sz="2200" b="0" dirty="0">
                <a:solidFill>
                  <a:srgbClr val="FF0000"/>
                </a:solidFill>
                <a:latin typeface="ＭＳ Ｐゴシック" panose="020B0600070205080204" pitchFamily="50" charset="-128"/>
              </a:rPr>
              <a:t>に感染しやすくなる</a:t>
            </a:r>
            <a:endParaRPr lang="en-US" altLang="ja-JP" sz="2200" b="0" dirty="0">
              <a:solidFill>
                <a:srgbClr val="FF0000"/>
              </a:solidFill>
              <a:latin typeface="ＭＳ Ｐゴシック" panose="020B0600070205080204" pitchFamily="50" charset="-128"/>
            </a:endParaRPr>
          </a:p>
          <a:p>
            <a:pPr defTabSz="685766" eaLnBrk="1" hangingPunct="1">
              <a:lnSpc>
                <a:spcPts val="3600"/>
              </a:lnSpc>
              <a:defRPr/>
            </a:pPr>
            <a:r>
              <a:rPr lang="ja-JP" altLang="en-US" sz="2200" b="0" dirty="0">
                <a:solidFill>
                  <a:prstClr val="black"/>
                </a:solidFill>
                <a:latin typeface="ＭＳ Ｐゴシック" panose="020B0600070205080204" pitchFamily="50" charset="-128"/>
              </a:rPr>
              <a:t>○妊婦が性器ヘルペスに感染している場合、</a:t>
            </a:r>
            <a:r>
              <a:rPr lang="ja-JP" altLang="en-US" sz="2200" b="0" dirty="0">
                <a:solidFill>
                  <a:srgbClr val="FF0000"/>
                </a:solidFill>
                <a:latin typeface="ＭＳ Ｐゴシック" panose="020B0600070205080204" pitchFamily="50" charset="-128"/>
              </a:rPr>
              <a:t>出産時にお母さんから</a:t>
            </a:r>
            <a:endParaRPr lang="en-US" altLang="ja-JP" sz="2200" b="0" dirty="0">
              <a:solidFill>
                <a:srgbClr val="FF0000"/>
              </a:solidFill>
              <a:latin typeface="ＭＳ Ｐゴシック" panose="020B0600070205080204" pitchFamily="50" charset="-128"/>
            </a:endParaRPr>
          </a:p>
          <a:p>
            <a:pPr defTabSz="685766" eaLnBrk="1" hangingPunct="1">
              <a:lnSpc>
                <a:spcPts val="3600"/>
              </a:lnSpc>
              <a:defRPr/>
            </a:pPr>
            <a:r>
              <a:rPr lang="ja-JP" altLang="en-US" sz="2200" b="0" dirty="0">
                <a:solidFill>
                  <a:srgbClr val="FF0000"/>
                </a:solidFill>
                <a:latin typeface="ＭＳ Ｐゴシック" panose="020B0600070205080204" pitchFamily="50" charset="-128"/>
              </a:rPr>
              <a:t>　 赤ちゃんに感染</a:t>
            </a:r>
            <a:endParaRPr lang="en-US" altLang="ja-JP" sz="2200" b="0" dirty="0">
              <a:solidFill>
                <a:srgbClr val="FF0000"/>
              </a:solidFill>
              <a:latin typeface="ＭＳ Ｐゴシック" panose="020B0600070205080204" pitchFamily="50" charset="-128"/>
            </a:endParaRPr>
          </a:p>
        </p:txBody>
      </p:sp>
      <p:sp>
        <p:nvSpPr>
          <p:cNvPr id="159755" name="Text Box 11"/>
          <p:cNvSpPr txBox="1">
            <a:spLocks noChangeArrowheads="1"/>
          </p:cNvSpPr>
          <p:nvPr/>
        </p:nvSpPr>
        <p:spPr bwMode="auto">
          <a:xfrm>
            <a:off x="3682069" y="1693228"/>
            <a:ext cx="6847581" cy="10271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defRPr/>
            </a:pPr>
            <a:r>
              <a:rPr lang="ja-JP" altLang="en-US" sz="2200" b="0" dirty="0">
                <a:solidFill>
                  <a:prstClr val="black"/>
                </a:solidFill>
                <a:latin typeface="ＭＳ Ｐゴシック" panose="020B0600070205080204" pitchFamily="50" charset="-128"/>
              </a:rPr>
              <a:t>・発熱、全身倦怠感等とともに、性器に腫れや痛みを伴う</a:t>
            </a: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en-US" altLang="ja-JP" sz="2200" b="0" dirty="0">
                <a:solidFill>
                  <a:prstClr val="black"/>
                </a:solidFill>
                <a:latin typeface="ＭＳ Ｐゴシック" panose="020B0600070205080204" pitchFamily="50" charset="-128"/>
              </a:rPr>
              <a:t> </a:t>
            </a:r>
            <a:r>
              <a:rPr lang="ja-JP" altLang="en-US" sz="2200" b="0" dirty="0">
                <a:solidFill>
                  <a:prstClr val="black"/>
                </a:solidFill>
                <a:latin typeface="ＭＳ Ｐゴシック" panose="020B0600070205080204" pitchFamily="50" charset="-128"/>
              </a:rPr>
              <a:t>・小さな水</a:t>
            </a:r>
            <a:r>
              <a:rPr lang="ja-JP" altLang="en-US" sz="2200" b="0" dirty="0" err="1">
                <a:solidFill>
                  <a:prstClr val="black"/>
                </a:solidFill>
                <a:latin typeface="ＭＳ Ｐゴシック" panose="020B0600070205080204" pitchFamily="50" charset="-128"/>
              </a:rPr>
              <a:t>ほうや</a:t>
            </a:r>
            <a:r>
              <a:rPr lang="ja-JP" altLang="en-US" sz="2200" b="0" dirty="0">
                <a:solidFill>
                  <a:prstClr val="black"/>
                </a:solidFill>
                <a:latin typeface="ＭＳ Ｐゴシック" panose="020B0600070205080204" pitchFamily="50" charset="-128"/>
              </a:rPr>
              <a:t>潰瘍（かいよう）ができる</a:t>
            </a:r>
            <a:endParaRPr lang="en-US" altLang="ja-JP" sz="2200" b="0" dirty="0">
              <a:solidFill>
                <a:prstClr val="black"/>
              </a:solidFill>
              <a:latin typeface="ＭＳ Ｐゴシック" panose="020B0600070205080204" pitchFamily="50" charset="-128"/>
            </a:endParaRPr>
          </a:p>
        </p:txBody>
      </p:sp>
      <p:sp>
        <p:nvSpPr>
          <p:cNvPr id="13320" name="Line 22"/>
          <p:cNvSpPr>
            <a:spLocks noChangeShapeType="1"/>
          </p:cNvSpPr>
          <p:nvPr/>
        </p:nvSpPr>
        <p:spPr bwMode="auto">
          <a:xfrm>
            <a:off x="2959360" y="1142351"/>
            <a:ext cx="6318647" cy="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defTabSz="685766">
              <a:defRPr/>
            </a:pPr>
            <a:endParaRPr lang="ja-JP" altLang="en-US" sz="1351">
              <a:solidFill>
                <a:prstClr val="black"/>
              </a:solidFill>
              <a:latin typeface="游ゴシック"/>
              <a:ea typeface="游ゴシック" panose="020B0400000000000000" pitchFamily="50" charset="-128"/>
            </a:endParaRPr>
          </a:p>
        </p:txBody>
      </p:sp>
      <p:sp>
        <p:nvSpPr>
          <p:cNvPr id="13323" name="Text Box 5"/>
          <p:cNvSpPr>
            <a:spLocks noGrp="1" noChangeArrowheads="1"/>
          </p:cNvSpPr>
          <p:nvPr>
            <p:ph type="title"/>
          </p:nvPr>
        </p:nvSpPr>
        <p:spPr>
          <a:xfrm>
            <a:off x="3417505" y="409143"/>
            <a:ext cx="5402332" cy="598237"/>
          </a:xfrm>
          <a:noFill/>
        </p:spPr>
        <p:txBody>
          <a:bodyPr>
            <a:noAutofit/>
          </a:bodyPr>
          <a:lstStyle/>
          <a:p>
            <a:pPr algn="l" eaLnBrk="1" hangingPunct="1">
              <a:spcBef>
                <a:spcPct val="50000"/>
              </a:spcBef>
            </a:pPr>
            <a:r>
              <a:rPr lang="ja-JP" altLang="en-US" sz="3200" dirty="0">
                <a:solidFill>
                  <a:schemeClr val="accent5">
                    <a:lumMod val="50000"/>
                  </a:schemeClr>
                </a:solidFill>
                <a:latin typeface="HGPｺﾞｼｯｸE" panose="020B0900000000000000" pitchFamily="50" charset="-128"/>
                <a:ea typeface="HGPｺﾞｼｯｸE" panose="020B0900000000000000" pitchFamily="50" charset="-128"/>
              </a:rPr>
              <a:t>性器ヘルペスウイルス感染症</a:t>
            </a:r>
          </a:p>
        </p:txBody>
      </p:sp>
      <p:pic>
        <p:nvPicPr>
          <p:cNvPr id="10" name="オブジェクト 0"/>
          <p:cNvPicPr/>
          <p:nvPr/>
        </p:nvPicPr>
        <p:blipFill rotWithShape="1">
          <a:blip r:embed="rId3"/>
          <a:srcRect l="12339" t="2369" r="49381" b="47925"/>
          <a:stretch/>
        </p:blipFill>
        <p:spPr bwMode="auto">
          <a:xfrm>
            <a:off x="2641544" y="1514475"/>
            <a:ext cx="1064501" cy="1215731"/>
          </a:xfrm>
          <a:prstGeom prst="rect">
            <a:avLst/>
          </a:prstGeom>
          <a:noFill/>
          <a:ln>
            <a:miter/>
          </a:ln>
        </p:spPr>
      </p:pic>
      <p:pic>
        <p:nvPicPr>
          <p:cNvPr id="11" name="オブジェクト 0"/>
          <p:cNvPicPr/>
          <p:nvPr/>
        </p:nvPicPr>
        <p:blipFill rotWithShape="1">
          <a:blip r:embed="rId3"/>
          <a:srcRect l="52686" t="11972" r="7210" b="46008"/>
          <a:stretch/>
        </p:blipFill>
        <p:spPr bwMode="auto">
          <a:xfrm>
            <a:off x="1721613" y="1693216"/>
            <a:ext cx="1040525" cy="1036972"/>
          </a:xfrm>
          <a:prstGeom prst="rect">
            <a:avLst/>
          </a:prstGeom>
          <a:noFill/>
          <a:ln>
            <a:miter/>
          </a:ln>
        </p:spPr>
      </p:pic>
    </p:spTree>
    <p:extLst>
      <p:ext uri="{BB962C8B-B14F-4D97-AF65-F5344CB8AC3E}">
        <p14:creationId xmlns:p14="http://schemas.microsoft.com/office/powerpoint/2010/main" val="1896783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55"/>
                                        </p:tgtEl>
                                        <p:attrNameLst>
                                          <p:attrName>style.visibility</p:attrName>
                                        </p:attrNameLst>
                                      </p:cBhvr>
                                      <p:to>
                                        <p:strVal val="visible"/>
                                      </p:to>
                                    </p:set>
                                    <p:animEffect transition="in" filter="fade">
                                      <p:cBhvr>
                                        <p:cTn id="7" dur="500"/>
                                        <p:tgtEl>
                                          <p:spTgt spid="1597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754"/>
                                        </p:tgtEl>
                                        <p:attrNameLst>
                                          <p:attrName>style.visibility</p:attrName>
                                        </p:attrNameLst>
                                      </p:cBhvr>
                                      <p:to>
                                        <p:strVal val="visible"/>
                                      </p:to>
                                    </p:set>
                                    <p:animEffect transition="in" filter="fade">
                                      <p:cBhvr>
                                        <p:cTn id="12" dur="500"/>
                                        <p:tgtEl>
                                          <p:spTgt spid="159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4" grpId="0" animBg="1"/>
      <p:bldP spid="15975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4" name="Text Box 10"/>
          <p:cNvSpPr txBox="1">
            <a:spLocks noChangeArrowheads="1"/>
          </p:cNvSpPr>
          <p:nvPr/>
        </p:nvSpPr>
        <p:spPr bwMode="auto">
          <a:xfrm>
            <a:off x="2130521" y="3705458"/>
            <a:ext cx="8273425" cy="2994887"/>
          </a:xfrm>
          <a:prstGeom prst="rect">
            <a:avLst/>
          </a:prstGeom>
          <a:solidFill>
            <a:schemeClr val="accent4">
              <a:lumMod val="20000"/>
              <a:lumOff val="80000"/>
            </a:schemeClr>
          </a:solidFill>
          <a:ln>
            <a:noFill/>
          </a:ln>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defRPr/>
            </a:pPr>
            <a:r>
              <a:rPr lang="ja-JP" altLang="en-US" sz="2200" b="0" u="sng" dirty="0">
                <a:solidFill>
                  <a:prstClr val="black"/>
                </a:solidFill>
                <a:latin typeface="ＭＳ Ｐゴシック" panose="020B0600070205080204" pitchFamily="50" charset="-128"/>
              </a:rPr>
              <a:t>エイズの問題点</a:t>
            </a:r>
            <a:endParaRPr lang="en-US" altLang="ja-JP" sz="2200" b="0" u="sng" dirty="0">
              <a:solidFill>
                <a:prstClr val="black"/>
              </a:solidFill>
              <a:latin typeface="ＭＳ Ｐゴシック" panose="020B0600070205080204" pitchFamily="50" charset="-128"/>
            </a:endParaRPr>
          </a:p>
          <a:p>
            <a:pPr defTabSz="685766" eaLnBrk="1" hangingPunct="1">
              <a:lnSpc>
                <a:spcPts val="1600"/>
              </a:lnSpc>
              <a:defRPr/>
            </a:pP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ja-JP" altLang="en-US" sz="2200" b="0" dirty="0">
                <a:solidFill>
                  <a:prstClr val="black"/>
                </a:solidFill>
                <a:latin typeface="ＭＳ Ｐゴシック" panose="020B0600070205080204" pitchFamily="50" charset="-128"/>
              </a:rPr>
              <a:t>○潜伏期間が約</a:t>
            </a:r>
            <a:r>
              <a:rPr lang="en-US" altLang="ja-JP" sz="2200" b="0" dirty="0">
                <a:solidFill>
                  <a:prstClr val="black"/>
                </a:solidFill>
                <a:latin typeface="ＭＳ Ｐゴシック" panose="020B0600070205080204" pitchFamily="50" charset="-128"/>
              </a:rPr>
              <a:t>10</a:t>
            </a:r>
            <a:r>
              <a:rPr lang="ja-JP" altLang="en-US" sz="2200" b="0" dirty="0">
                <a:solidFill>
                  <a:prstClr val="black"/>
                </a:solidFill>
                <a:latin typeface="ＭＳ Ｐゴシック" panose="020B0600070205080204" pitchFamily="50" charset="-128"/>
              </a:rPr>
              <a:t>年と長く、その間は自覚がないため感染を広げる</a:t>
            </a: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en-US" altLang="ja-JP" sz="2200" b="0" dirty="0">
                <a:solidFill>
                  <a:prstClr val="black"/>
                </a:solidFill>
                <a:latin typeface="ＭＳ Ｐゴシック" panose="020B0600070205080204" pitchFamily="50" charset="-128"/>
              </a:rPr>
              <a:t>   </a:t>
            </a:r>
            <a:r>
              <a:rPr lang="ja-JP" altLang="en-US" sz="2200" b="0" dirty="0">
                <a:solidFill>
                  <a:prstClr val="black"/>
                </a:solidFill>
                <a:latin typeface="ＭＳ Ｐゴシック" panose="020B0600070205080204" pitchFamily="50" charset="-128"/>
              </a:rPr>
              <a:t>可能性がある</a:t>
            </a:r>
            <a:endParaRPr lang="en-US" altLang="ja-JP" sz="2200" b="0" dirty="0">
              <a:solidFill>
                <a:prstClr val="black"/>
              </a:solidFill>
              <a:latin typeface="ＭＳ Ｐゴシック" panose="020B0600070205080204" pitchFamily="50" charset="-128"/>
            </a:endParaRPr>
          </a:p>
          <a:p>
            <a:pPr defTabSz="685766" eaLnBrk="1" hangingPunct="1">
              <a:lnSpc>
                <a:spcPts val="3600"/>
              </a:lnSpc>
              <a:defRPr/>
            </a:pPr>
            <a:r>
              <a:rPr lang="ja-JP" altLang="en-US" sz="2200" b="0" dirty="0">
                <a:solidFill>
                  <a:prstClr val="black"/>
                </a:solidFill>
                <a:latin typeface="ＭＳ Ｐゴシック" panose="020B0600070205080204" pitchFamily="50" charset="-128"/>
              </a:rPr>
              <a:t>○妊婦が</a:t>
            </a:r>
            <a:r>
              <a:rPr lang="en-US" altLang="ja-JP" sz="2200" b="0" dirty="0">
                <a:solidFill>
                  <a:prstClr val="black"/>
                </a:solidFill>
                <a:latin typeface="ＭＳ Ｐゴシック" panose="020B0600070205080204" pitchFamily="50" charset="-128"/>
              </a:rPr>
              <a:t>HIV</a:t>
            </a:r>
            <a:r>
              <a:rPr lang="ja-JP" altLang="en-US" sz="2200" b="0" dirty="0">
                <a:solidFill>
                  <a:prstClr val="black"/>
                </a:solidFill>
                <a:latin typeface="ＭＳ Ｐゴシック" panose="020B0600070205080204" pitchFamily="50" charset="-128"/>
              </a:rPr>
              <a:t>に感染している場合、</a:t>
            </a:r>
            <a:r>
              <a:rPr lang="ja-JP" altLang="en-US" sz="2200" b="0" dirty="0">
                <a:solidFill>
                  <a:srgbClr val="FF0000"/>
                </a:solidFill>
                <a:latin typeface="ＭＳ Ｐゴシック" panose="020B0600070205080204" pitchFamily="50" charset="-128"/>
              </a:rPr>
              <a:t>出産時にお母さんから赤ちゃんに</a:t>
            </a:r>
            <a:endParaRPr lang="en-US" altLang="ja-JP" sz="2200" b="0" dirty="0">
              <a:solidFill>
                <a:srgbClr val="FF0000"/>
              </a:solidFill>
              <a:latin typeface="ＭＳ Ｐゴシック" panose="020B0600070205080204" pitchFamily="50" charset="-128"/>
            </a:endParaRPr>
          </a:p>
          <a:p>
            <a:pPr defTabSz="685766" eaLnBrk="1" hangingPunct="1">
              <a:lnSpc>
                <a:spcPts val="3600"/>
              </a:lnSpc>
              <a:defRPr/>
            </a:pPr>
            <a:r>
              <a:rPr lang="ja-JP" altLang="en-US" sz="2200" b="0" dirty="0">
                <a:solidFill>
                  <a:srgbClr val="FF0000"/>
                </a:solidFill>
                <a:latin typeface="ＭＳ Ｐゴシック" panose="020B0600070205080204" pitchFamily="50" charset="-128"/>
              </a:rPr>
              <a:t>　 感染</a:t>
            </a:r>
            <a:endParaRPr lang="en-US" altLang="ja-JP" sz="2200" b="0" dirty="0">
              <a:solidFill>
                <a:srgbClr val="FF0000"/>
              </a:solidFill>
              <a:latin typeface="ＭＳ Ｐゴシック" panose="020B0600070205080204" pitchFamily="50" charset="-128"/>
            </a:endParaRPr>
          </a:p>
          <a:p>
            <a:pPr defTabSz="685766" eaLnBrk="1" hangingPunct="1">
              <a:lnSpc>
                <a:spcPts val="3600"/>
              </a:lnSpc>
              <a:defRPr/>
            </a:pPr>
            <a:r>
              <a:rPr lang="ja-JP" altLang="en-US" sz="2200" b="0" dirty="0">
                <a:solidFill>
                  <a:prstClr val="black"/>
                </a:solidFill>
                <a:latin typeface="ＭＳ Ｐゴシック" panose="020B0600070205080204" pitchFamily="50" charset="-128"/>
              </a:rPr>
              <a:t>○</a:t>
            </a:r>
            <a:r>
              <a:rPr lang="ja-JP" altLang="en-US" sz="2200" b="0" dirty="0">
                <a:solidFill>
                  <a:srgbClr val="FF0000"/>
                </a:solidFill>
                <a:latin typeface="ＭＳ Ｐゴシック" panose="020B0600070205080204" pitchFamily="50" charset="-128"/>
              </a:rPr>
              <a:t>感染者へのいわれのない差別や偏見</a:t>
            </a:r>
            <a:endParaRPr lang="en-US" altLang="ja-JP" sz="2200" b="0" dirty="0">
              <a:solidFill>
                <a:srgbClr val="FF0000"/>
              </a:solidFill>
              <a:latin typeface="ＭＳ Ｐゴシック" panose="020B0600070205080204" pitchFamily="50" charset="-128"/>
            </a:endParaRPr>
          </a:p>
        </p:txBody>
      </p:sp>
      <p:sp>
        <p:nvSpPr>
          <p:cNvPr id="159755" name="Text Box 11"/>
          <p:cNvSpPr txBox="1">
            <a:spLocks noChangeArrowheads="1"/>
          </p:cNvSpPr>
          <p:nvPr/>
        </p:nvSpPr>
        <p:spPr bwMode="auto">
          <a:xfrm>
            <a:off x="3682069" y="1379368"/>
            <a:ext cx="6721877" cy="202941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defRPr/>
            </a:pPr>
            <a:r>
              <a:rPr lang="ja-JP" altLang="en-US" sz="2100" b="0" dirty="0">
                <a:solidFill>
                  <a:prstClr val="black"/>
                </a:solidFill>
                <a:latin typeface="ＭＳ Ｐゴシック" panose="020B0600070205080204" pitchFamily="50" charset="-128"/>
              </a:rPr>
              <a:t>・</a:t>
            </a:r>
            <a:r>
              <a:rPr lang="en-US" altLang="ja-JP" sz="2100" b="0" dirty="0">
                <a:solidFill>
                  <a:prstClr val="black"/>
                </a:solidFill>
                <a:latin typeface="ＭＳ Ｐゴシック" panose="020B0600070205080204" pitchFamily="50" charset="-128"/>
              </a:rPr>
              <a:t>HIV</a:t>
            </a:r>
            <a:r>
              <a:rPr lang="ja-JP" altLang="en-US" sz="2100" b="0" dirty="0">
                <a:solidFill>
                  <a:prstClr val="black"/>
                </a:solidFill>
                <a:latin typeface="ＭＳ Ｐゴシック" panose="020B0600070205080204" pitchFamily="50" charset="-128"/>
              </a:rPr>
              <a:t>により免疫の働きが壊され、感染症や悪性腫瘍など、</a:t>
            </a:r>
            <a:endParaRPr lang="en-US" altLang="ja-JP" sz="2100" b="0" dirty="0">
              <a:solidFill>
                <a:prstClr val="black"/>
              </a:solidFill>
              <a:latin typeface="ＭＳ Ｐゴシック" panose="020B0600070205080204" pitchFamily="50" charset="-128"/>
            </a:endParaRPr>
          </a:p>
          <a:p>
            <a:pPr defTabSz="685766" eaLnBrk="1" hangingPunct="1">
              <a:lnSpc>
                <a:spcPts val="3600"/>
              </a:lnSpc>
              <a:defRPr/>
            </a:pPr>
            <a:r>
              <a:rPr lang="en-US" altLang="ja-JP" sz="2100" b="0" dirty="0">
                <a:solidFill>
                  <a:prstClr val="black"/>
                </a:solidFill>
                <a:latin typeface="ＭＳ Ｐゴシック" panose="020B0600070205080204" pitchFamily="50" charset="-128"/>
              </a:rPr>
              <a:t>  </a:t>
            </a:r>
            <a:r>
              <a:rPr lang="ja-JP" altLang="en-US" sz="2100" b="0" dirty="0">
                <a:solidFill>
                  <a:prstClr val="black"/>
                </a:solidFill>
                <a:latin typeface="ＭＳ Ｐゴシック" panose="020B0600070205080204" pitchFamily="50" charset="-128"/>
              </a:rPr>
              <a:t>様々な病気を引き起こす状態をいう</a:t>
            </a:r>
            <a:endParaRPr lang="en-US" altLang="ja-JP" sz="2100" b="0" dirty="0">
              <a:solidFill>
                <a:prstClr val="black"/>
              </a:solidFill>
              <a:latin typeface="ＭＳ Ｐゴシック" panose="020B0600070205080204" pitchFamily="50" charset="-128"/>
            </a:endParaRPr>
          </a:p>
          <a:p>
            <a:pPr defTabSz="685766" eaLnBrk="1" hangingPunct="1">
              <a:lnSpc>
                <a:spcPts val="3600"/>
              </a:lnSpc>
              <a:defRPr/>
            </a:pPr>
            <a:r>
              <a:rPr lang="ja-JP" altLang="en-US" sz="2100" b="0" dirty="0">
                <a:solidFill>
                  <a:prstClr val="black"/>
                </a:solidFill>
                <a:latin typeface="ＭＳ Ｐゴシック" panose="020B0600070205080204" pitchFamily="50" charset="-128"/>
              </a:rPr>
              <a:t>・早期に服薬治療を受け継続すれば、免疫力を落とすこと</a:t>
            </a:r>
            <a:endParaRPr lang="en-US" altLang="ja-JP" sz="2100" b="0" dirty="0">
              <a:solidFill>
                <a:prstClr val="black"/>
              </a:solidFill>
              <a:latin typeface="ＭＳ Ｐゴシック" panose="020B0600070205080204" pitchFamily="50" charset="-128"/>
            </a:endParaRPr>
          </a:p>
          <a:p>
            <a:pPr defTabSz="685766" eaLnBrk="1" hangingPunct="1">
              <a:lnSpc>
                <a:spcPts val="3600"/>
              </a:lnSpc>
              <a:defRPr/>
            </a:pPr>
            <a:r>
              <a:rPr lang="en-US" altLang="ja-JP" sz="2100" b="0" dirty="0">
                <a:solidFill>
                  <a:prstClr val="black"/>
                </a:solidFill>
                <a:latin typeface="ＭＳ Ｐゴシック" panose="020B0600070205080204" pitchFamily="50" charset="-128"/>
              </a:rPr>
              <a:t>  </a:t>
            </a:r>
            <a:r>
              <a:rPr lang="ja-JP" altLang="en-US" sz="2100" b="0" dirty="0">
                <a:solidFill>
                  <a:prstClr val="black"/>
                </a:solidFill>
                <a:latin typeface="ＭＳ Ｐゴシック" panose="020B0600070205080204" pitchFamily="50" charset="-128"/>
              </a:rPr>
              <a:t>なく、通常の生活を送ることが可能となってきた</a:t>
            </a:r>
            <a:endParaRPr lang="en-US" altLang="ja-JP" sz="2100" b="0" dirty="0">
              <a:solidFill>
                <a:prstClr val="black"/>
              </a:solidFill>
              <a:latin typeface="ＭＳ Ｐゴシック" panose="020B0600070205080204" pitchFamily="50" charset="-128"/>
            </a:endParaRPr>
          </a:p>
        </p:txBody>
      </p:sp>
      <p:sp>
        <p:nvSpPr>
          <p:cNvPr id="13320" name="Line 22"/>
          <p:cNvSpPr>
            <a:spLocks noChangeShapeType="1"/>
          </p:cNvSpPr>
          <p:nvPr/>
        </p:nvSpPr>
        <p:spPr bwMode="auto">
          <a:xfrm>
            <a:off x="3080250" y="947602"/>
            <a:ext cx="6318647" cy="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defTabSz="685766">
              <a:defRPr/>
            </a:pPr>
            <a:endParaRPr lang="ja-JP" altLang="en-US" sz="1351">
              <a:solidFill>
                <a:prstClr val="black"/>
              </a:solidFill>
              <a:latin typeface="游ゴシック"/>
              <a:ea typeface="游ゴシック" panose="020B0400000000000000" pitchFamily="50" charset="-128"/>
            </a:endParaRPr>
          </a:p>
        </p:txBody>
      </p:sp>
      <p:sp>
        <p:nvSpPr>
          <p:cNvPr id="13323" name="Text Box 5"/>
          <p:cNvSpPr>
            <a:spLocks noGrp="1" noChangeArrowheads="1"/>
          </p:cNvSpPr>
          <p:nvPr>
            <p:ph type="title"/>
          </p:nvPr>
        </p:nvSpPr>
        <p:spPr>
          <a:xfrm>
            <a:off x="5327504" y="216744"/>
            <a:ext cx="1357432" cy="598237"/>
          </a:xfrm>
          <a:noFill/>
        </p:spPr>
        <p:txBody>
          <a:bodyPr>
            <a:noAutofit/>
          </a:bodyPr>
          <a:lstStyle/>
          <a:p>
            <a:pPr algn="l" eaLnBrk="1" hangingPunct="1">
              <a:spcBef>
                <a:spcPct val="50000"/>
              </a:spcBef>
            </a:pPr>
            <a:r>
              <a:rPr lang="ja-JP" altLang="en-US" sz="3200" dirty="0">
                <a:solidFill>
                  <a:schemeClr val="accent5">
                    <a:lumMod val="50000"/>
                  </a:schemeClr>
                </a:solidFill>
                <a:latin typeface="HGPｺﾞｼｯｸE" panose="020B0900000000000000" pitchFamily="50" charset="-128"/>
                <a:ea typeface="HGPｺﾞｼｯｸE" panose="020B0900000000000000" pitchFamily="50" charset="-128"/>
              </a:rPr>
              <a:t>エイズ</a:t>
            </a:r>
          </a:p>
        </p:txBody>
      </p:sp>
      <p:pic>
        <p:nvPicPr>
          <p:cNvPr id="10" name="オブジェクト 0"/>
          <p:cNvPicPr/>
          <p:nvPr/>
        </p:nvPicPr>
        <p:blipFill rotWithShape="1">
          <a:blip r:embed="rId3"/>
          <a:srcRect l="12339" t="2369" r="49381" b="47925"/>
          <a:stretch/>
        </p:blipFill>
        <p:spPr bwMode="auto">
          <a:xfrm>
            <a:off x="2617569" y="1934548"/>
            <a:ext cx="1064501" cy="1215731"/>
          </a:xfrm>
          <a:prstGeom prst="rect">
            <a:avLst/>
          </a:prstGeom>
          <a:noFill/>
          <a:ln>
            <a:miter/>
          </a:ln>
        </p:spPr>
      </p:pic>
      <p:pic>
        <p:nvPicPr>
          <p:cNvPr id="11" name="オブジェクト 0"/>
          <p:cNvPicPr/>
          <p:nvPr/>
        </p:nvPicPr>
        <p:blipFill rotWithShape="1">
          <a:blip r:embed="rId3"/>
          <a:srcRect l="52686" t="11972" r="7210" b="46008"/>
          <a:stretch/>
        </p:blipFill>
        <p:spPr bwMode="auto">
          <a:xfrm>
            <a:off x="1589033" y="2023909"/>
            <a:ext cx="1040525" cy="1036972"/>
          </a:xfrm>
          <a:prstGeom prst="rect">
            <a:avLst/>
          </a:prstGeom>
          <a:noFill/>
          <a:ln>
            <a:miter/>
          </a:ln>
        </p:spPr>
      </p:pic>
    </p:spTree>
    <p:extLst>
      <p:ext uri="{BB962C8B-B14F-4D97-AF65-F5344CB8AC3E}">
        <p14:creationId xmlns:p14="http://schemas.microsoft.com/office/powerpoint/2010/main" val="417941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55"/>
                                        </p:tgtEl>
                                        <p:attrNameLst>
                                          <p:attrName>style.visibility</p:attrName>
                                        </p:attrNameLst>
                                      </p:cBhvr>
                                      <p:to>
                                        <p:strVal val="visible"/>
                                      </p:to>
                                    </p:set>
                                    <p:animEffect transition="in" filter="fade">
                                      <p:cBhvr>
                                        <p:cTn id="7" dur="500"/>
                                        <p:tgtEl>
                                          <p:spTgt spid="1597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754"/>
                                        </p:tgtEl>
                                        <p:attrNameLst>
                                          <p:attrName>style.visibility</p:attrName>
                                        </p:attrNameLst>
                                      </p:cBhvr>
                                      <p:to>
                                        <p:strVal val="visible"/>
                                      </p:to>
                                    </p:set>
                                    <p:animEffect transition="in" filter="fade">
                                      <p:cBhvr>
                                        <p:cTn id="12" dur="500"/>
                                        <p:tgtEl>
                                          <p:spTgt spid="159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4" grpId="0" animBg="1"/>
      <p:bldP spid="15975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9" name="Rectangle 15"/>
          <p:cNvSpPr>
            <a:spLocks noChangeArrowheads="1"/>
          </p:cNvSpPr>
          <p:nvPr/>
        </p:nvSpPr>
        <p:spPr bwMode="auto">
          <a:xfrm>
            <a:off x="3325570" y="1780273"/>
            <a:ext cx="4599230" cy="1980534"/>
          </a:xfrm>
          <a:prstGeom prst="rect">
            <a:avLst/>
          </a:prstGeom>
          <a:solidFill>
            <a:srgbClr val="CCFFFF"/>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spcBef>
                <a:spcPct val="0"/>
              </a:spcBef>
              <a:defRPr/>
            </a:pPr>
            <a:r>
              <a:rPr lang="ja-JP" altLang="en-US" sz="2200" b="0" dirty="0">
                <a:solidFill>
                  <a:prstClr val="black"/>
                </a:solidFill>
                <a:latin typeface="ＭＳ Ｐゴシック" panose="020B0600070205080204" pitchFamily="50" charset="-128"/>
              </a:rPr>
              <a:t>○尿をするときに痛みがないか</a:t>
            </a:r>
            <a:endParaRPr lang="en-US" altLang="ja-JP" sz="2200" b="0" dirty="0">
              <a:solidFill>
                <a:prstClr val="black"/>
              </a:solidFill>
              <a:latin typeface="ＭＳ Ｐゴシック" panose="020B0600070205080204" pitchFamily="50" charset="-128"/>
            </a:endParaRPr>
          </a:p>
          <a:p>
            <a:pPr defTabSz="685766" eaLnBrk="1" hangingPunct="1">
              <a:lnSpc>
                <a:spcPts val="3600"/>
              </a:lnSpc>
              <a:spcBef>
                <a:spcPct val="0"/>
              </a:spcBef>
              <a:defRPr/>
            </a:pPr>
            <a:r>
              <a:rPr lang="ja-JP" altLang="en-US" sz="2200" b="0" dirty="0">
                <a:solidFill>
                  <a:prstClr val="black"/>
                </a:solidFill>
                <a:latin typeface="ＭＳ Ｐゴシック" panose="020B0600070205080204" pitchFamily="50" charset="-128"/>
              </a:rPr>
              <a:t>○尿道から膿（うみ）は出ていないか</a:t>
            </a:r>
            <a:endParaRPr lang="en-US" altLang="ja-JP" sz="2200" b="0" dirty="0">
              <a:solidFill>
                <a:prstClr val="black"/>
              </a:solidFill>
              <a:latin typeface="ＭＳ Ｐゴシック" panose="020B0600070205080204" pitchFamily="50" charset="-128"/>
            </a:endParaRPr>
          </a:p>
          <a:p>
            <a:pPr defTabSz="685766" eaLnBrk="1" hangingPunct="1">
              <a:lnSpc>
                <a:spcPts val="3600"/>
              </a:lnSpc>
              <a:spcBef>
                <a:spcPct val="0"/>
              </a:spcBef>
              <a:defRPr/>
            </a:pPr>
            <a:r>
              <a:rPr lang="ja-JP" altLang="en-US" sz="2200" b="0" dirty="0">
                <a:solidFill>
                  <a:prstClr val="black"/>
                </a:solidFill>
                <a:latin typeface="ＭＳ Ｐゴシック" panose="020B0600070205080204" pitchFamily="50" charset="-128"/>
              </a:rPr>
              <a:t>○性器にイボができていないか</a:t>
            </a:r>
            <a:endParaRPr lang="en-US" altLang="ja-JP" sz="2200" b="0" dirty="0">
              <a:solidFill>
                <a:prstClr val="black"/>
              </a:solidFill>
              <a:latin typeface="ＭＳ Ｐゴシック" panose="020B0600070205080204" pitchFamily="50" charset="-128"/>
            </a:endParaRPr>
          </a:p>
          <a:p>
            <a:pPr defTabSz="685766" eaLnBrk="1" hangingPunct="1">
              <a:lnSpc>
                <a:spcPts val="3600"/>
              </a:lnSpc>
              <a:spcBef>
                <a:spcPct val="0"/>
              </a:spcBef>
              <a:defRPr/>
            </a:pPr>
            <a:r>
              <a:rPr lang="ja-JP" altLang="en-US" sz="2200" b="0" dirty="0">
                <a:solidFill>
                  <a:prstClr val="black"/>
                </a:solidFill>
                <a:latin typeface="ＭＳ Ｐゴシック" panose="020B0600070205080204" pitchFamily="50" charset="-128"/>
              </a:rPr>
              <a:t>○性器に痛みやかゆみはないか</a:t>
            </a:r>
            <a:endParaRPr lang="en-US" altLang="ja-JP" sz="2200" b="0" dirty="0">
              <a:solidFill>
                <a:prstClr val="black"/>
              </a:solidFill>
              <a:latin typeface="ＭＳ Ｐゴシック" panose="020B0600070205080204" pitchFamily="50" charset="-128"/>
            </a:endParaRPr>
          </a:p>
        </p:txBody>
      </p:sp>
      <p:sp>
        <p:nvSpPr>
          <p:cNvPr id="159760" name="Rectangle 16"/>
          <p:cNvSpPr>
            <a:spLocks noChangeArrowheads="1"/>
          </p:cNvSpPr>
          <p:nvPr/>
        </p:nvSpPr>
        <p:spPr bwMode="auto">
          <a:xfrm>
            <a:off x="3325583" y="4305649"/>
            <a:ext cx="6794585" cy="1741091"/>
          </a:xfrm>
          <a:prstGeom prst="rect">
            <a:avLst/>
          </a:prstGeom>
          <a:solidFill>
            <a:srgbClr val="FFEFEF"/>
          </a:solidFill>
          <a:ln w="9525">
            <a:solidFill>
              <a:schemeClr val="tx1"/>
            </a:solid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ts val="3600"/>
              </a:lnSpc>
              <a:spcBef>
                <a:spcPct val="0"/>
              </a:spcBef>
              <a:defRPr/>
            </a:pPr>
            <a:r>
              <a:rPr lang="ja-JP" altLang="en-US" sz="2200" b="0" dirty="0">
                <a:solidFill>
                  <a:prstClr val="black"/>
                </a:solidFill>
                <a:latin typeface="ＭＳ Ｐゴシック" panose="020B0600070205080204" pitchFamily="50" charset="-128"/>
              </a:rPr>
              <a:t>○「おりもの」の色やにおい、量に異常はないか</a:t>
            </a:r>
            <a:endParaRPr lang="en-US" altLang="ja-JP" sz="2200" b="0" dirty="0">
              <a:solidFill>
                <a:prstClr val="black"/>
              </a:solidFill>
              <a:latin typeface="ＭＳ Ｐゴシック" panose="020B0600070205080204" pitchFamily="50" charset="-128"/>
            </a:endParaRPr>
          </a:p>
          <a:p>
            <a:pPr defTabSz="685766" eaLnBrk="1" hangingPunct="1">
              <a:lnSpc>
                <a:spcPts val="3600"/>
              </a:lnSpc>
              <a:spcBef>
                <a:spcPct val="0"/>
              </a:spcBef>
              <a:defRPr/>
            </a:pPr>
            <a:r>
              <a:rPr lang="ja-JP" altLang="en-US" sz="2200" b="0" dirty="0">
                <a:solidFill>
                  <a:prstClr val="black"/>
                </a:solidFill>
                <a:latin typeface="ＭＳ Ｐゴシック" panose="020B0600070205080204" pitchFamily="50" charset="-128"/>
              </a:rPr>
              <a:t>○性器にイボができていないか</a:t>
            </a:r>
            <a:endParaRPr lang="en-US" altLang="ja-JP" sz="2200" b="0" dirty="0">
              <a:solidFill>
                <a:prstClr val="black"/>
              </a:solidFill>
              <a:latin typeface="ＭＳ Ｐゴシック" panose="020B0600070205080204" pitchFamily="50" charset="-128"/>
            </a:endParaRPr>
          </a:p>
          <a:p>
            <a:pPr defTabSz="685766" eaLnBrk="1" hangingPunct="1">
              <a:lnSpc>
                <a:spcPts val="3600"/>
              </a:lnSpc>
              <a:spcBef>
                <a:spcPct val="0"/>
              </a:spcBef>
              <a:defRPr/>
            </a:pPr>
            <a:r>
              <a:rPr lang="en-US" altLang="ja-JP" sz="2200" b="0" dirty="0">
                <a:solidFill>
                  <a:prstClr val="black"/>
                </a:solidFill>
                <a:latin typeface="ＭＳ Ｐゴシック" panose="020B0600070205080204" pitchFamily="50" charset="-128"/>
              </a:rPr>
              <a:t>※</a:t>
            </a:r>
            <a:r>
              <a:rPr lang="ja-JP" altLang="en-US" sz="2200" b="0" dirty="0">
                <a:solidFill>
                  <a:prstClr val="black"/>
                </a:solidFill>
                <a:latin typeface="ＭＳ Ｐゴシック" panose="020B0600070205080204" pitchFamily="50" charset="-128"/>
              </a:rPr>
              <a:t>女性は痛みや症状が出ないことが多いので、要注意</a:t>
            </a:r>
          </a:p>
        </p:txBody>
      </p:sp>
      <p:sp>
        <p:nvSpPr>
          <p:cNvPr id="13320" name="Line 22"/>
          <p:cNvSpPr>
            <a:spLocks noChangeShapeType="1"/>
          </p:cNvSpPr>
          <p:nvPr/>
        </p:nvSpPr>
        <p:spPr bwMode="auto">
          <a:xfrm>
            <a:off x="3018255" y="1397048"/>
            <a:ext cx="6318647" cy="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defTabSz="685766">
              <a:defRPr/>
            </a:pPr>
            <a:endParaRPr lang="ja-JP" altLang="en-US" sz="1351">
              <a:solidFill>
                <a:prstClr val="black"/>
              </a:solidFill>
              <a:latin typeface="游ゴシック"/>
              <a:ea typeface="游ゴシック" panose="020B0400000000000000" pitchFamily="50" charset="-128"/>
            </a:endParaRPr>
          </a:p>
        </p:txBody>
      </p:sp>
      <p:sp>
        <p:nvSpPr>
          <p:cNvPr id="13323" name="Text Box 5"/>
          <p:cNvSpPr>
            <a:spLocks noGrp="1" noChangeArrowheads="1"/>
          </p:cNvSpPr>
          <p:nvPr>
            <p:ph type="title"/>
          </p:nvPr>
        </p:nvSpPr>
        <p:spPr>
          <a:xfrm>
            <a:off x="2174925" y="621236"/>
            <a:ext cx="8005282" cy="598237"/>
          </a:xfrm>
          <a:noFill/>
        </p:spPr>
        <p:txBody>
          <a:bodyPr>
            <a:noAutofit/>
          </a:bodyPr>
          <a:lstStyle/>
          <a:p>
            <a:pPr eaLnBrk="1" hangingPunct="1">
              <a:spcBef>
                <a:spcPct val="50000"/>
              </a:spcBef>
            </a:pPr>
            <a:r>
              <a:rPr lang="ja-JP" altLang="en-US" sz="3200" dirty="0">
                <a:solidFill>
                  <a:schemeClr val="accent5">
                    <a:lumMod val="50000"/>
                  </a:schemeClr>
                </a:solidFill>
                <a:latin typeface="HGPｺﾞｼｯｸE" panose="020B0900000000000000" pitchFamily="50" charset="-128"/>
                <a:ea typeface="HGPｺﾞｼｯｸE" panose="020B0900000000000000" pitchFamily="50" charset="-128"/>
              </a:rPr>
              <a:t>感染していないか、健康状態にはよく注意して</a:t>
            </a:r>
          </a:p>
        </p:txBody>
      </p:sp>
      <p:pic>
        <p:nvPicPr>
          <p:cNvPr id="10" name="オブジェクト 0"/>
          <p:cNvPicPr/>
          <p:nvPr/>
        </p:nvPicPr>
        <p:blipFill rotWithShape="1">
          <a:blip r:embed="rId3"/>
          <a:srcRect l="12339" t="2369" r="49381" b="47925"/>
          <a:stretch/>
        </p:blipFill>
        <p:spPr bwMode="auto">
          <a:xfrm>
            <a:off x="2087564" y="2056180"/>
            <a:ext cx="1064501" cy="1215731"/>
          </a:xfrm>
          <a:prstGeom prst="rect">
            <a:avLst/>
          </a:prstGeom>
          <a:noFill/>
          <a:ln>
            <a:miter/>
          </a:ln>
        </p:spPr>
      </p:pic>
      <p:pic>
        <p:nvPicPr>
          <p:cNvPr id="11" name="オブジェクト 0"/>
          <p:cNvPicPr/>
          <p:nvPr/>
        </p:nvPicPr>
        <p:blipFill rotWithShape="1">
          <a:blip r:embed="rId3"/>
          <a:srcRect l="52686" t="11972" r="7210" b="46008"/>
          <a:stretch/>
        </p:blipFill>
        <p:spPr bwMode="auto">
          <a:xfrm>
            <a:off x="2099553" y="4657695"/>
            <a:ext cx="1040525" cy="1036972"/>
          </a:xfrm>
          <a:prstGeom prst="rect">
            <a:avLst/>
          </a:prstGeom>
          <a:noFill/>
          <a:ln>
            <a:miter/>
          </a:ln>
        </p:spPr>
      </p:pic>
    </p:spTree>
    <p:extLst>
      <p:ext uri="{BB962C8B-B14F-4D97-AF65-F5344CB8AC3E}">
        <p14:creationId xmlns:p14="http://schemas.microsoft.com/office/powerpoint/2010/main" val="2744573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59"/>
                                        </p:tgtEl>
                                        <p:attrNameLst>
                                          <p:attrName>style.visibility</p:attrName>
                                        </p:attrNameLst>
                                      </p:cBhvr>
                                      <p:to>
                                        <p:strVal val="visible"/>
                                      </p:to>
                                    </p:set>
                                    <p:animEffect transition="in" filter="fade">
                                      <p:cBhvr>
                                        <p:cTn id="7" dur="500"/>
                                        <p:tgtEl>
                                          <p:spTgt spid="15975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9760"/>
                                        </p:tgtEl>
                                        <p:attrNameLst>
                                          <p:attrName>style.visibility</p:attrName>
                                        </p:attrNameLst>
                                      </p:cBhvr>
                                      <p:to>
                                        <p:strVal val="visible"/>
                                      </p:to>
                                    </p:set>
                                    <p:animEffect transition="in" filter="fade">
                                      <p:cBhvr>
                                        <p:cTn id="11" dur="500"/>
                                        <p:tgtEl>
                                          <p:spTgt spid="159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9" grpId="0" animBg="1"/>
      <p:bldP spid="15976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2" name="直線矢印コネクタ 6"/>
          <p:cNvCxnSpPr>
            <a:cxnSpLocks noChangeShapeType="1"/>
          </p:cNvCxnSpPr>
          <p:nvPr/>
        </p:nvCxnSpPr>
        <p:spPr bwMode="auto">
          <a:xfrm flipV="1">
            <a:off x="4702988" y="2250281"/>
            <a:ext cx="2357439" cy="219670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9" name="正方形/長方形 4"/>
          <p:cNvSpPr>
            <a:spLocks noChangeArrowheads="1"/>
          </p:cNvSpPr>
          <p:nvPr/>
        </p:nvSpPr>
        <p:spPr bwMode="auto">
          <a:xfrm>
            <a:off x="2002704" y="2922910"/>
            <a:ext cx="2443163" cy="15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ct val="150000"/>
              </a:lnSpc>
              <a:spcBef>
                <a:spcPct val="0"/>
              </a:spcBef>
              <a:defRPr/>
            </a:pPr>
            <a:r>
              <a:rPr lang="ja-JP" altLang="en-US" sz="3600" b="0" dirty="0">
                <a:solidFill>
                  <a:srgbClr val="FF0000"/>
                </a:solidFill>
                <a:latin typeface="ＭＳ Ｐゴシック" panose="020B0600070205080204" pitchFamily="50" charset="-128"/>
              </a:rPr>
              <a:t>無精子症</a:t>
            </a:r>
            <a:endParaRPr lang="en-US" altLang="ja-JP" sz="3600" b="0" dirty="0">
              <a:solidFill>
                <a:srgbClr val="FF0000"/>
              </a:solidFill>
              <a:latin typeface="ＭＳ Ｐゴシック" panose="020B0600070205080204" pitchFamily="50" charset="-128"/>
            </a:endParaRPr>
          </a:p>
          <a:p>
            <a:pPr defTabSz="685766" eaLnBrk="1" hangingPunct="1">
              <a:lnSpc>
                <a:spcPct val="150000"/>
              </a:lnSpc>
              <a:spcBef>
                <a:spcPct val="0"/>
              </a:spcBef>
              <a:defRPr/>
            </a:pPr>
            <a:r>
              <a:rPr lang="ja-JP" altLang="en-US" sz="3600" b="0" dirty="0">
                <a:solidFill>
                  <a:srgbClr val="FF0000"/>
                </a:solidFill>
                <a:latin typeface="ＭＳ Ｐゴシック" panose="020B0600070205080204" pitchFamily="50" charset="-128"/>
              </a:rPr>
              <a:t>不妊症</a:t>
            </a:r>
          </a:p>
        </p:txBody>
      </p:sp>
      <p:sp>
        <p:nvSpPr>
          <p:cNvPr id="5" name="正方形/長方形 4"/>
          <p:cNvSpPr>
            <a:spLocks noChangeArrowheads="1"/>
          </p:cNvSpPr>
          <p:nvPr/>
        </p:nvSpPr>
        <p:spPr bwMode="auto">
          <a:xfrm>
            <a:off x="1801137" y="1014909"/>
            <a:ext cx="2901838" cy="134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spcBef>
                <a:spcPct val="0"/>
              </a:spcBef>
              <a:defRPr/>
            </a:pPr>
            <a:r>
              <a:rPr lang="ja-JP" altLang="en-US" sz="3000" b="0" dirty="0">
                <a:latin typeface="ＭＳ Ｐゴシック" panose="020B0600070205080204" pitchFamily="50" charset="-128"/>
              </a:rPr>
              <a:t>性感染症を放置すると・・・</a:t>
            </a:r>
            <a:endParaRPr lang="en-US" altLang="ja-JP" sz="3000" b="0" dirty="0">
              <a:latin typeface="ＭＳ Ｐゴシック" panose="020B0600070205080204" pitchFamily="50" charset="-128"/>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36552" y="453492"/>
            <a:ext cx="6118522" cy="6034394"/>
          </a:xfrm>
          <a:prstGeom prst="rect">
            <a:avLst/>
          </a:prstGeom>
        </p:spPr>
      </p:pic>
      <p:sp>
        <p:nvSpPr>
          <p:cNvPr id="7" name="Rectangle 11"/>
          <p:cNvSpPr>
            <a:spLocks noChangeArrowheads="1"/>
          </p:cNvSpPr>
          <p:nvPr/>
        </p:nvSpPr>
        <p:spPr bwMode="auto">
          <a:xfrm>
            <a:off x="7261100" y="5721722"/>
            <a:ext cx="2202590" cy="523220"/>
          </a:xfrm>
          <a:prstGeom prst="rect">
            <a:avLst/>
          </a:prstGeom>
          <a:solidFill>
            <a:srgbClr val="FFFF00"/>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2800" b="0" dirty="0">
                <a:solidFill>
                  <a:srgbClr val="000000"/>
                </a:solidFill>
              </a:rPr>
              <a:t>副こう丸炎</a:t>
            </a:r>
          </a:p>
        </p:txBody>
      </p:sp>
      <p:sp>
        <p:nvSpPr>
          <p:cNvPr id="8" name="Rectangle 11"/>
          <p:cNvSpPr>
            <a:spLocks noChangeArrowheads="1"/>
          </p:cNvSpPr>
          <p:nvPr/>
        </p:nvSpPr>
        <p:spPr bwMode="auto">
          <a:xfrm>
            <a:off x="4376085" y="602888"/>
            <a:ext cx="2202590" cy="523220"/>
          </a:xfrm>
          <a:prstGeom prst="rect">
            <a:avLst/>
          </a:prstGeom>
          <a:solidFill>
            <a:srgbClr val="FFFF00"/>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2800" b="0" dirty="0">
                <a:solidFill>
                  <a:srgbClr val="000000"/>
                </a:solidFill>
              </a:rPr>
              <a:t>ぼうこう炎</a:t>
            </a:r>
          </a:p>
        </p:txBody>
      </p:sp>
      <p:pic>
        <p:nvPicPr>
          <p:cNvPr id="2" name="図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2172" y="5721722"/>
            <a:ext cx="481606" cy="492806"/>
          </a:xfrm>
          <a:prstGeom prst="rect">
            <a:avLst/>
          </a:prstGeom>
        </p:spPr>
      </p:pic>
      <p:grpSp>
        <p:nvGrpSpPr>
          <p:cNvPr id="17" name="グループ化 16"/>
          <p:cNvGrpSpPr/>
          <p:nvPr/>
        </p:nvGrpSpPr>
        <p:grpSpPr>
          <a:xfrm>
            <a:off x="6463505" y="1360158"/>
            <a:ext cx="963345" cy="923483"/>
            <a:chOff x="4813872" y="1468759"/>
            <a:chExt cx="963345" cy="923483"/>
          </a:xfrm>
        </p:grpSpPr>
        <p:pic>
          <p:nvPicPr>
            <p:cNvPr id="10" name="図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13872" y="1469699"/>
              <a:ext cx="481606" cy="492806"/>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5611" y="1468759"/>
              <a:ext cx="481606" cy="492806"/>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7639" y="1899436"/>
              <a:ext cx="481606" cy="492806"/>
            </a:xfrm>
            <a:prstGeom prst="rect">
              <a:avLst/>
            </a:prstGeom>
          </p:spPr>
        </p:pic>
      </p:grpSp>
      <p:grpSp>
        <p:nvGrpSpPr>
          <p:cNvPr id="35" name="グループ化 34"/>
          <p:cNvGrpSpPr/>
          <p:nvPr/>
        </p:nvGrpSpPr>
        <p:grpSpPr>
          <a:xfrm>
            <a:off x="5691423" y="4664138"/>
            <a:ext cx="520587" cy="949622"/>
            <a:chOff x="4116891" y="4551427"/>
            <a:chExt cx="520587" cy="949622"/>
          </a:xfrm>
        </p:grpSpPr>
        <p:pic>
          <p:nvPicPr>
            <p:cNvPr id="14" name="図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5872" y="4551427"/>
              <a:ext cx="481606" cy="492806"/>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6891" y="5008243"/>
              <a:ext cx="481606" cy="492806"/>
            </a:xfrm>
            <a:prstGeom prst="rect">
              <a:avLst/>
            </a:prstGeom>
          </p:spPr>
        </p:pic>
      </p:grpSp>
      <p:cxnSp>
        <p:nvCxnSpPr>
          <p:cNvPr id="16" name="直線矢印コネクタ 15"/>
          <p:cNvCxnSpPr/>
          <p:nvPr/>
        </p:nvCxnSpPr>
        <p:spPr>
          <a:xfrm flipV="1">
            <a:off x="4702988" y="4481989"/>
            <a:ext cx="240803" cy="656973"/>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5124241" y="3415498"/>
            <a:ext cx="240803" cy="656973"/>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6014781" y="3182023"/>
            <a:ext cx="788525" cy="265614"/>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7067963" y="2849707"/>
            <a:ext cx="51230" cy="557291"/>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617456" y="1631889"/>
            <a:ext cx="250892" cy="535119"/>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8058373" y="3026340"/>
            <a:ext cx="364098" cy="576980"/>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6827891" y="3969867"/>
            <a:ext cx="653789" cy="357475"/>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81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53"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par>
                          <p:cTn id="47" fill="hold">
                            <p:stCondLst>
                              <p:cond delay="2000"/>
                            </p:stCondLst>
                            <p:childTnLst>
                              <p:par>
                                <p:cTn id="48" presetID="53"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par>
                          <p:cTn id="53" fill="hold">
                            <p:stCondLst>
                              <p:cond delay="2500"/>
                            </p:stCondLst>
                            <p:childTnLst>
                              <p:par>
                                <p:cTn id="54" presetID="10" presetClass="entr" presetSubtype="0" fill="hold" grpId="0" nodeType="afterEffect">
                                  <p:stCondLst>
                                    <p:cond delay="5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62" name="直線矢印コネクタ 6"/>
          <p:cNvCxnSpPr>
            <a:cxnSpLocks noChangeShapeType="1"/>
          </p:cNvCxnSpPr>
          <p:nvPr/>
        </p:nvCxnSpPr>
        <p:spPr bwMode="auto">
          <a:xfrm flipV="1">
            <a:off x="4702988" y="2250281"/>
            <a:ext cx="2357439" cy="219670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8" name="正方形/長方形 4"/>
          <p:cNvSpPr>
            <a:spLocks noChangeArrowheads="1"/>
          </p:cNvSpPr>
          <p:nvPr/>
        </p:nvSpPr>
        <p:spPr bwMode="auto">
          <a:xfrm>
            <a:off x="1879921" y="2970141"/>
            <a:ext cx="2674225" cy="147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lnSpc>
                <a:spcPct val="150000"/>
              </a:lnSpc>
              <a:spcBef>
                <a:spcPct val="0"/>
              </a:spcBef>
              <a:defRPr/>
            </a:pPr>
            <a:r>
              <a:rPr lang="ja-JP" altLang="en-US" sz="3600" b="0" dirty="0">
                <a:solidFill>
                  <a:srgbClr val="FF0000"/>
                </a:solidFill>
                <a:latin typeface="ＭＳ Ｐゴシック" panose="020B0600070205080204" pitchFamily="50" charset="-128"/>
              </a:rPr>
              <a:t>子宮外妊娠</a:t>
            </a:r>
            <a:endParaRPr lang="en-US" altLang="ja-JP" sz="3600" b="0" dirty="0">
              <a:solidFill>
                <a:srgbClr val="FF0000"/>
              </a:solidFill>
              <a:latin typeface="ＭＳ Ｐゴシック" panose="020B0600070205080204" pitchFamily="50" charset="-128"/>
            </a:endParaRPr>
          </a:p>
          <a:p>
            <a:pPr defTabSz="685766" eaLnBrk="1" hangingPunct="1">
              <a:lnSpc>
                <a:spcPct val="150000"/>
              </a:lnSpc>
              <a:spcBef>
                <a:spcPct val="0"/>
              </a:spcBef>
              <a:defRPr/>
            </a:pPr>
            <a:r>
              <a:rPr lang="ja-JP" altLang="en-US" sz="3600" b="0" dirty="0">
                <a:solidFill>
                  <a:srgbClr val="FF0000"/>
                </a:solidFill>
                <a:latin typeface="ＭＳ Ｐゴシック" panose="020B0600070205080204" pitchFamily="50" charset="-128"/>
              </a:rPr>
              <a:t>不妊症</a:t>
            </a:r>
          </a:p>
        </p:txBody>
      </p:sp>
      <p:sp>
        <p:nvSpPr>
          <p:cNvPr id="5" name="正方形/長方形 4"/>
          <p:cNvSpPr>
            <a:spLocks noChangeArrowheads="1"/>
          </p:cNvSpPr>
          <p:nvPr/>
        </p:nvSpPr>
        <p:spPr bwMode="auto">
          <a:xfrm>
            <a:off x="1801576" y="959450"/>
            <a:ext cx="2966137" cy="134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hangingPunct="1">
              <a:spcBef>
                <a:spcPct val="0"/>
              </a:spcBef>
              <a:defRPr/>
            </a:pPr>
            <a:r>
              <a:rPr lang="ja-JP" altLang="en-US" sz="3000" b="0" dirty="0">
                <a:latin typeface="ＭＳ Ｐゴシック" panose="020B0600070205080204" pitchFamily="50" charset="-128"/>
              </a:rPr>
              <a:t>性感染症を放置すると・・・</a:t>
            </a:r>
            <a:endParaRPr lang="en-US" altLang="ja-JP" sz="3000" b="0" dirty="0">
              <a:latin typeface="ＭＳ Ｐゴシック" panose="020B0600070205080204" pitchFamily="50" charset="-128"/>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1063" y="379804"/>
            <a:ext cx="5831268" cy="5937683"/>
          </a:xfrm>
          <a:prstGeom prst="rect">
            <a:avLst/>
          </a:prstGeom>
        </p:spPr>
      </p:pic>
      <p:sp>
        <p:nvSpPr>
          <p:cNvPr id="7" name="Rectangle 11"/>
          <p:cNvSpPr>
            <a:spLocks noChangeArrowheads="1"/>
          </p:cNvSpPr>
          <p:nvPr/>
        </p:nvSpPr>
        <p:spPr bwMode="auto">
          <a:xfrm>
            <a:off x="4702987" y="2234638"/>
            <a:ext cx="1925059" cy="523220"/>
          </a:xfrm>
          <a:prstGeom prst="rect">
            <a:avLst/>
          </a:prstGeom>
          <a:solidFill>
            <a:srgbClr val="FFFF00"/>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2800" b="0" dirty="0">
                <a:solidFill>
                  <a:srgbClr val="000000"/>
                </a:solidFill>
              </a:rPr>
              <a:t>ぼうこう炎</a:t>
            </a:r>
          </a:p>
        </p:txBody>
      </p:sp>
      <p:sp>
        <p:nvSpPr>
          <p:cNvPr id="9" name="Rectangle 11"/>
          <p:cNvSpPr>
            <a:spLocks noChangeArrowheads="1"/>
          </p:cNvSpPr>
          <p:nvPr/>
        </p:nvSpPr>
        <p:spPr bwMode="auto">
          <a:xfrm>
            <a:off x="8529417" y="2384174"/>
            <a:ext cx="2004839" cy="523220"/>
          </a:xfrm>
          <a:prstGeom prst="rect">
            <a:avLst/>
          </a:prstGeom>
          <a:solidFill>
            <a:srgbClr val="FFFF00"/>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2800" b="0" dirty="0">
                <a:solidFill>
                  <a:srgbClr val="000000"/>
                </a:solidFill>
              </a:rPr>
              <a:t>子宮内膜炎</a:t>
            </a:r>
          </a:p>
        </p:txBody>
      </p:sp>
      <p:sp>
        <p:nvSpPr>
          <p:cNvPr id="10" name="Rectangle 11"/>
          <p:cNvSpPr>
            <a:spLocks noChangeArrowheads="1"/>
          </p:cNvSpPr>
          <p:nvPr/>
        </p:nvSpPr>
        <p:spPr bwMode="auto">
          <a:xfrm>
            <a:off x="7326697" y="973065"/>
            <a:ext cx="1616408" cy="523220"/>
          </a:xfrm>
          <a:prstGeom prst="rect">
            <a:avLst/>
          </a:prstGeom>
          <a:solidFill>
            <a:srgbClr val="FFFF00"/>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2800" b="0" dirty="0">
                <a:solidFill>
                  <a:srgbClr val="000000"/>
                </a:solidFill>
              </a:rPr>
              <a:t>卵管炎</a:t>
            </a:r>
          </a:p>
        </p:txBody>
      </p:sp>
      <p:sp>
        <p:nvSpPr>
          <p:cNvPr id="11" name="Rectangle 11"/>
          <p:cNvSpPr>
            <a:spLocks noChangeArrowheads="1"/>
          </p:cNvSpPr>
          <p:nvPr/>
        </p:nvSpPr>
        <p:spPr bwMode="auto">
          <a:xfrm>
            <a:off x="4915045" y="4366737"/>
            <a:ext cx="1616408" cy="523220"/>
          </a:xfrm>
          <a:prstGeom prst="rect">
            <a:avLst/>
          </a:prstGeom>
          <a:solidFill>
            <a:srgbClr val="FFFF00"/>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2800" b="0" dirty="0">
                <a:solidFill>
                  <a:srgbClr val="000000"/>
                </a:solidFill>
              </a:rPr>
              <a:t>尿道炎</a:t>
            </a:r>
          </a:p>
        </p:txBody>
      </p:sp>
      <p:pic>
        <p:nvPicPr>
          <p:cNvPr id="12" name="図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1453" y="4404789"/>
            <a:ext cx="481606" cy="492806"/>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4751" y="4381944"/>
            <a:ext cx="481606" cy="492806"/>
          </a:xfrm>
          <a:prstGeom prst="rect">
            <a:avLst/>
          </a:prstGeom>
        </p:spPr>
      </p:pic>
      <p:grpSp>
        <p:nvGrpSpPr>
          <p:cNvPr id="22" name="グループ化 21"/>
          <p:cNvGrpSpPr/>
          <p:nvPr/>
        </p:nvGrpSpPr>
        <p:grpSpPr>
          <a:xfrm>
            <a:off x="6727663" y="3068812"/>
            <a:ext cx="767015" cy="739209"/>
            <a:chOff x="5203650" y="3068799"/>
            <a:chExt cx="767015" cy="739209"/>
          </a:xfrm>
        </p:grpSpPr>
        <p:pic>
          <p:nvPicPr>
            <p:cNvPr id="14" name="図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3650" y="3068799"/>
              <a:ext cx="481606" cy="492806"/>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9059" y="3315202"/>
              <a:ext cx="481606" cy="492806"/>
            </a:xfrm>
            <a:prstGeom prst="rect">
              <a:avLst/>
            </a:prstGeom>
          </p:spPr>
        </p:pic>
      </p:grpSp>
      <p:grpSp>
        <p:nvGrpSpPr>
          <p:cNvPr id="23" name="グループ化 22"/>
          <p:cNvGrpSpPr/>
          <p:nvPr/>
        </p:nvGrpSpPr>
        <p:grpSpPr>
          <a:xfrm>
            <a:off x="7313316" y="2384187"/>
            <a:ext cx="900877" cy="585955"/>
            <a:chOff x="5789303" y="2384174"/>
            <a:chExt cx="900877" cy="585955"/>
          </a:xfrm>
        </p:grpSpPr>
        <p:pic>
          <p:nvPicPr>
            <p:cNvPr id="16" name="図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89303" y="2384174"/>
              <a:ext cx="481606" cy="492806"/>
            </a:xfrm>
            <a:prstGeom prst="rect">
              <a:avLst/>
            </a:prstGeom>
          </p:spPr>
        </p:pic>
        <p:pic>
          <p:nvPicPr>
            <p:cNvPr id="17" name="図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8574" y="2477323"/>
              <a:ext cx="481606" cy="492806"/>
            </a:xfrm>
            <a:prstGeom prst="rect">
              <a:avLst/>
            </a:prstGeom>
          </p:spPr>
        </p:pic>
      </p:grpSp>
      <p:pic>
        <p:nvPicPr>
          <p:cNvPr id="18" name="図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16352" y="1548272"/>
            <a:ext cx="481606" cy="492806"/>
          </a:xfrm>
          <a:prstGeom prst="rect">
            <a:avLst/>
          </a:prstGeom>
        </p:spPr>
      </p:pic>
      <p:cxnSp>
        <p:nvCxnSpPr>
          <p:cNvPr id="19" name="直線矢印コネクタ 18"/>
          <p:cNvCxnSpPr/>
          <p:nvPr/>
        </p:nvCxnSpPr>
        <p:spPr>
          <a:xfrm flipV="1">
            <a:off x="7757168" y="3611780"/>
            <a:ext cx="240803" cy="656973"/>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7364406" y="1728472"/>
            <a:ext cx="51148" cy="484154"/>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6709096" y="3922492"/>
            <a:ext cx="114169" cy="359258"/>
          </a:xfrm>
          <a:prstGeom prst="straightConnector1">
            <a:avLst/>
          </a:prstGeom>
          <a:ln w="508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90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53"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1500"/>
                            </p:stCondLst>
                            <p:childTnLst>
                              <p:par>
                                <p:cTn id="38" presetID="53"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2000"/>
                            </p:stCondLst>
                            <p:childTnLst>
                              <p:par>
                                <p:cTn id="44" presetID="22" presetClass="entr" presetSubtype="4"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par>
                          <p:cTn id="51" fill="hold">
                            <p:stCondLst>
                              <p:cond delay="3000"/>
                            </p:stCondLst>
                            <p:childTnLst>
                              <p:par>
                                <p:cTn id="52" presetID="53"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par>
                          <p:cTn id="57" fill="hold">
                            <p:stCondLst>
                              <p:cond delay="3500"/>
                            </p:stCondLst>
                            <p:childTnLst>
                              <p:par>
                                <p:cTn id="58" presetID="10" presetClass="entr" presetSubtype="0" fill="hold" grpId="0" nodeType="afterEffect">
                                  <p:stCondLst>
                                    <p:cond delay="50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正方形/長方形 4"/>
          <p:cNvSpPr>
            <a:spLocks noChangeArrowheads="1"/>
          </p:cNvSpPr>
          <p:nvPr/>
        </p:nvSpPr>
        <p:spPr bwMode="auto">
          <a:xfrm>
            <a:off x="1952642" y="1317356"/>
            <a:ext cx="8401051" cy="411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pPr>
            <a:r>
              <a:rPr lang="ja-JP" altLang="en-US" sz="3600" b="0" dirty="0">
                <a:latin typeface="ＭＳ Ｐゴシック" panose="020B0600070205080204" pitchFamily="50" charset="-128"/>
              </a:rPr>
              <a:t>性感染症は、そのまま</a:t>
            </a:r>
            <a:r>
              <a:rPr lang="ja-JP" altLang="en-US" sz="3600" b="0" dirty="0">
                <a:solidFill>
                  <a:srgbClr val="FF0000"/>
                </a:solidFill>
                <a:latin typeface="ＭＳ Ｐゴシック" panose="020B0600070205080204" pitchFamily="50" charset="-128"/>
              </a:rPr>
              <a:t>放置していても</a:t>
            </a:r>
            <a:endParaRPr lang="en-US" altLang="ja-JP" sz="3600" b="0" dirty="0">
              <a:solidFill>
                <a:srgbClr val="FF0000"/>
              </a:solidFill>
              <a:latin typeface="ＭＳ Ｐゴシック" panose="020B0600070205080204" pitchFamily="50" charset="-128"/>
            </a:endParaRPr>
          </a:p>
          <a:p>
            <a:pPr algn="l" eaLnBrk="1" hangingPunct="1">
              <a:spcBef>
                <a:spcPct val="0"/>
              </a:spcBef>
            </a:pPr>
            <a:r>
              <a:rPr lang="ja-JP" altLang="en-US" sz="3600" b="0" u="sng" dirty="0">
                <a:solidFill>
                  <a:srgbClr val="F5052D"/>
                </a:solidFill>
                <a:latin typeface="ＭＳ Ｐゴシック" panose="020B0600070205080204" pitchFamily="50" charset="-128"/>
              </a:rPr>
              <a:t>自然には治りません</a:t>
            </a:r>
            <a:r>
              <a:rPr lang="ja-JP" altLang="en-US" sz="3600" b="0" dirty="0">
                <a:solidFill>
                  <a:srgbClr val="F5052D"/>
                </a:solidFill>
                <a:latin typeface="ＭＳ Ｐゴシック" panose="020B0600070205080204" pitchFamily="50" charset="-128"/>
              </a:rPr>
              <a:t>。</a:t>
            </a:r>
            <a:endParaRPr lang="en-US" altLang="ja-JP" sz="3600" b="0" dirty="0">
              <a:solidFill>
                <a:srgbClr val="F5052D"/>
              </a:solidFill>
              <a:latin typeface="ＭＳ Ｐゴシック" panose="020B0600070205080204" pitchFamily="50" charset="-128"/>
            </a:endParaRPr>
          </a:p>
          <a:p>
            <a:pPr algn="l" eaLnBrk="1" hangingPunct="1">
              <a:spcBef>
                <a:spcPct val="0"/>
              </a:spcBef>
            </a:pPr>
            <a:endParaRPr lang="en-US" altLang="ja-JP" sz="3600" b="0" dirty="0">
              <a:solidFill>
                <a:srgbClr val="F5052D"/>
              </a:solidFill>
              <a:latin typeface="ＭＳ Ｐゴシック" panose="020B0600070205080204" pitchFamily="50" charset="-128"/>
            </a:endParaRPr>
          </a:p>
          <a:p>
            <a:pPr algn="l" eaLnBrk="1" hangingPunct="1">
              <a:spcBef>
                <a:spcPct val="0"/>
              </a:spcBef>
            </a:pPr>
            <a:r>
              <a:rPr lang="ja-JP" altLang="en-US" sz="3300" b="0" dirty="0">
                <a:latin typeface="ＭＳ Ｐゴシック" panose="020B0600070205080204" pitchFamily="50" charset="-128"/>
              </a:rPr>
              <a:t>放置している間に性行為をすれば、パートナーに感染させます。</a:t>
            </a:r>
            <a:endParaRPr lang="en-US" altLang="ja-JP" sz="3300" b="0" dirty="0">
              <a:latin typeface="ＭＳ Ｐゴシック" panose="020B0600070205080204" pitchFamily="50" charset="-128"/>
            </a:endParaRPr>
          </a:p>
          <a:p>
            <a:pPr algn="l" eaLnBrk="1" hangingPunct="1">
              <a:spcBef>
                <a:spcPct val="0"/>
              </a:spcBef>
            </a:pPr>
            <a:endParaRPr lang="en-US" altLang="ja-JP" sz="3000" b="0" dirty="0">
              <a:latin typeface="ＭＳ Ｐゴシック" panose="020B0600070205080204" pitchFamily="50" charset="-128"/>
            </a:endParaRPr>
          </a:p>
          <a:p>
            <a:pPr eaLnBrk="1" hangingPunct="1">
              <a:spcBef>
                <a:spcPct val="0"/>
              </a:spcBef>
            </a:pPr>
            <a:r>
              <a:rPr lang="ja-JP" altLang="en-US" sz="3600" b="0" dirty="0">
                <a:solidFill>
                  <a:srgbClr val="FF0000"/>
                </a:solidFill>
                <a:latin typeface="ＭＳ Ｐゴシック" panose="020B0600070205080204" pitchFamily="50" charset="-128"/>
              </a:rPr>
              <a:t>早めにパートナーと一緒に治療しましょう</a:t>
            </a:r>
            <a:r>
              <a:rPr lang="ja-JP" altLang="en-US" sz="3600" b="0" dirty="0">
                <a:solidFill>
                  <a:srgbClr val="F5052D"/>
                </a:solidFill>
                <a:latin typeface="ＭＳ Ｐゴシック" panose="020B0600070205080204" pitchFamily="50" charset="-128"/>
              </a:rPr>
              <a:t>。</a:t>
            </a:r>
            <a:endParaRPr lang="en-US" altLang="ja-JP" sz="3600" b="0" dirty="0">
              <a:solidFill>
                <a:srgbClr val="F5052D"/>
              </a:solidFill>
              <a:latin typeface="ＭＳ Ｐゴシック" panose="020B0600070205080204" pitchFamily="50" charset="-128"/>
            </a:endParaRPr>
          </a:p>
          <a:p>
            <a:pPr algn="l" eaLnBrk="1" hangingPunct="1">
              <a:spcBef>
                <a:spcPct val="0"/>
              </a:spcBef>
            </a:pPr>
            <a:endParaRPr lang="ja-JP" altLang="en-US" sz="3000" b="0" dirty="0">
              <a:latin typeface="ＭＳ Ｐゴシック" panose="020B0600070205080204" pitchFamily="50" charset="-128"/>
            </a:endParaRPr>
          </a:p>
        </p:txBody>
      </p:sp>
    </p:spTree>
    <p:extLst>
      <p:ext uri="{BB962C8B-B14F-4D97-AF65-F5344CB8AC3E}">
        <p14:creationId xmlns:p14="http://schemas.microsoft.com/office/powerpoint/2010/main" val="17559652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Oval 5"/>
          <p:cNvSpPr>
            <a:spLocks noChangeArrowheads="1"/>
          </p:cNvSpPr>
          <p:nvPr/>
        </p:nvSpPr>
        <p:spPr bwMode="auto">
          <a:xfrm>
            <a:off x="1894702" y="1981821"/>
            <a:ext cx="3256955" cy="1774043"/>
          </a:xfrm>
          <a:prstGeom prst="ellipse">
            <a:avLst/>
          </a:prstGeom>
          <a:solidFill>
            <a:srgbClr val="CCFFFF"/>
          </a:solidFill>
          <a:ln w="9525">
            <a:solidFill>
              <a:schemeClr val="tx1"/>
            </a:solidFill>
            <a:round/>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pPr>
            <a:r>
              <a:rPr lang="ja-JP" altLang="en-US" sz="2700" b="0" dirty="0"/>
              <a:t>気になる症状が</a:t>
            </a:r>
          </a:p>
          <a:p>
            <a:pPr eaLnBrk="1" hangingPunct="1">
              <a:spcBef>
                <a:spcPct val="0"/>
              </a:spcBef>
            </a:pPr>
            <a:r>
              <a:rPr lang="ja-JP" altLang="en-US" sz="2700" b="0" dirty="0">
                <a:solidFill>
                  <a:srgbClr val="FF0000"/>
                </a:solidFill>
              </a:rPr>
              <a:t>少しでも出たら</a:t>
            </a:r>
          </a:p>
        </p:txBody>
      </p:sp>
      <p:sp>
        <p:nvSpPr>
          <p:cNvPr id="342024" name="AutoShape 8"/>
          <p:cNvSpPr>
            <a:spLocks noChangeArrowheads="1"/>
          </p:cNvSpPr>
          <p:nvPr/>
        </p:nvSpPr>
        <p:spPr bwMode="auto">
          <a:xfrm>
            <a:off x="2102942" y="4503913"/>
            <a:ext cx="8215372" cy="928852"/>
          </a:xfrm>
          <a:prstGeom prst="roundRect">
            <a:avLst>
              <a:gd name="adj" fmla="val 16667"/>
            </a:avLst>
          </a:prstGeom>
          <a:solidFill>
            <a:srgbClr val="FFFFCC"/>
          </a:solidFill>
          <a:ln w="9525">
            <a:solidFill>
              <a:schemeClr val="tx1"/>
            </a:solidFill>
            <a:round/>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pPr>
            <a:r>
              <a:rPr lang="ja-JP" altLang="en-US" sz="3200" b="0" dirty="0"/>
              <a:t>必ず、</a:t>
            </a:r>
            <a:r>
              <a:rPr lang="ja-JP" altLang="en-US" sz="3200" b="0" dirty="0">
                <a:solidFill>
                  <a:srgbClr val="FF0000"/>
                </a:solidFill>
              </a:rPr>
              <a:t>パートナーも同じように治療を受けること</a:t>
            </a:r>
            <a:endParaRPr lang="ja-JP" altLang="en-US" sz="3200" b="0" dirty="0">
              <a:solidFill>
                <a:schemeClr val="accent2"/>
              </a:solidFill>
            </a:endParaRPr>
          </a:p>
        </p:txBody>
      </p:sp>
      <p:sp>
        <p:nvSpPr>
          <p:cNvPr id="22533" name="Text Box 10"/>
          <p:cNvSpPr txBox="1">
            <a:spLocks noChangeArrowheads="1"/>
          </p:cNvSpPr>
          <p:nvPr/>
        </p:nvSpPr>
        <p:spPr bwMode="auto">
          <a:xfrm>
            <a:off x="5338782" y="2053301"/>
            <a:ext cx="41005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300" b="0" dirty="0">
                <a:latin typeface="ＭＳ Ｐゴシック" panose="020B0600070205080204" pitchFamily="50" charset="-128"/>
              </a:rPr>
              <a:t>男性　・・・　泌尿器科</a:t>
            </a:r>
          </a:p>
        </p:txBody>
      </p:sp>
      <p:sp>
        <p:nvSpPr>
          <p:cNvPr id="22535" name="Text Box 12"/>
          <p:cNvSpPr txBox="1">
            <a:spLocks noChangeArrowheads="1"/>
          </p:cNvSpPr>
          <p:nvPr/>
        </p:nvSpPr>
        <p:spPr bwMode="auto">
          <a:xfrm>
            <a:off x="5338782" y="3020933"/>
            <a:ext cx="41005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300" b="0" dirty="0">
                <a:latin typeface="ＭＳ Ｐゴシック" panose="020B0600070205080204" pitchFamily="50" charset="-128"/>
              </a:rPr>
              <a:t>女性　・・・　産婦人科</a:t>
            </a:r>
          </a:p>
        </p:txBody>
      </p:sp>
      <p:sp>
        <p:nvSpPr>
          <p:cNvPr id="14" name="テキスト ボックス 13"/>
          <p:cNvSpPr txBox="1"/>
          <p:nvPr/>
        </p:nvSpPr>
        <p:spPr>
          <a:xfrm>
            <a:off x="4219039" y="584101"/>
            <a:ext cx="3983178" cy="600164"/>
          </a:xfrm>
          <a:prstGeom prst="rect">
            <a:avLst/>
          </a:prstGeom>
          <a:noFill/>
        </p:spPr>
        <p:txBody>
          <a:bodyPr wrap="square">
            <a:spAutoFit/>
          </a:bodyPr>
          <a:lstStyle/>
          <a:p>
            <a:pPr>
              <a:defRPr/>
            </a:pPr>
            <a:r>
              <a:rPr lang="ja-JP" altLang="en-US" sz="3300" dirty="0">
                <a:latin typeface="ＭＳ Ｐゴシック" panose="020B0600070205080204" pitchFamily="50" charset="-128"/>
                <a:ea typeface="ＭＳ Ｐゴシック" panose="020B0600070205080204" pitchFamily="50" charset="-128"/>
              </a:rPr>
              <a:t>症状が出た場合には</a:t>
            </a:r>
          </a:p>
        </p:txBody>
      </p:sp>
      <p:sp>
        <p:nvSpPr>
          <p:cNvPr id="22537" name="正方形/長方形 8"/>
          <p:cNvSpPr>
            <a:spLocks noChangeArrowheads="1"/>
          </p:cNvSpPr>
          <p:nvPr/>
        </p:nvSpPr>
        <p:spPr bwMode="auto">
          <a:xfrm>
            <a:off x="7284245" y="2402681"/>
            <a:ext cx="1835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pic>
        <p:nvPicPr>
          <p:cNvPr id="11" name="図 2"/>
          <p:cNvPicPr>
            <a:picLocks noChangeAspect="1"/>
          </p:cNvPicPr>
          <p:nvPr/>
        </p:nvPicPr>
        <p:blipFill>
          <a:blip r:embed="rId3"/>
          <a:stretch>
            <a:fillRect/>
          </a:stretch>
        </p:blipFill>
        <p:spPr>
          <a:xfrm>
            <a:off x="8651907" y="5300421"/>
            <a:ext cx="1558416" cy="1558416"/>
          </a:xfrm>
          <a:prstGeom prst="rect">
            <a:avLst/>
          </a:prstGeom>
        </p:spPr>
      </p:pic>
    </p:spTree>
    <p:extLst>
      <p:ext uri="{BB962C8B-B14F-4D97-AF65-F5344CB8AC3E}">
        <p14:creationId xmlns:p14="http://schemas.microsoft.com/office/powerpoint/2010/main" val="26259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500"/>
                                        <p:tgtEl>
                                          <p:spTgt spid="225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2024"/>
                                        </p:tgtEl>
                                        <p:attrNameLst>
                                          <p:attrName>style.visibility</p:attrName>
                                        </p:attrNameLst>
                                      </p:cBhvr>
                                      <p:to>
                                        <p:strVal val="visible"/>
                                      </p:to>
                                    </p:set>
                                    <p:animEffect transition="in" filter="fade">
                                      <p:cBhvr>
                                        <p:cTn id="15" dur="500"/>
                                        <p:tgtEl>
                                          <p:spTgt spid="342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4" grpId="0" animBg="1"/>
      <p:bldP spid="22533" grpId="0"/>
      <p:bldP spid="225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3493922" y="1557022"/>
            <a:ext cx="4691855" cy="4177434"/>
          </a:xfrm>
          <a:prstGeom prst="rect">
            <a:avLst/>
          </a:prstGeom>
          <a:solidFill>
            <a:srgbClr val="FFFF99"/>
          </a:solidFill>
          <a:ln w="9525" algn="ctr">
            <a:noFill/>
            <a:miter lim="800000"/>
            <a:headEnd/>
            <a:tailEnd/>
          </a:ln>
        </p:spPr>
        <p:txBody>
          <a:bodyPr wrap="square" anchor="ctr">
            <a:noAutofit/>
          </a:bodyPr>
          <a:lstStyle/>
          <a:p>
            <a:pPr>
              <a:lnSpc>
                <a:spcPct val="150000"/>
              </a:lnSpc>
            </a:pPr>
            <a:r>
              <a:rPr lang="ja-JP" altLang="en-US" sz="2700" dirty="0">
                <a:latin typeface="+mj-ea"/>
                <a:ea typeface="+mj-ea"/>
              </a:rPr>
              <a:t>　・声変わりする。</a:t>
            </a:r>
            <a:endParaRPr lang="en-US" altLang="ja-JP" sz="2700" dirty="0">
              <a:latin typeface="+mj-ea"/>
              <a:ea typeface="+mj-ea"/>
            </a:endParaRPr>
          </a:p>
          <a:p>
            <a:pPr>
              <a:lnSpc>
                <a:spcPct val="150000"/>
              </a:lnSpc>
            </a:pPr>
            <a:r>
              <a:rPr lang="ja-JP" altLang="en-US" sz="2700" dirty="0">
                <a:latin typeface="+mj-ea"/>
                <a:ea typeface="+mj-ea"/>
              </a:rPr>
              <a:t>　・体全体の筋肉が発達する。</a:t>
            </a:r>
            <a:endParaRPr lang="en-US" altLang="ja-JP" sz="2700" dirty="0">
              <a:latin typeface="+mj-ea"/>
              <a:ea typeface="+mj-ea"/>
            </a:endParaRPr>
          </a:p>
          <a:p>
            <a:pPr>
              <a:lnSpc>
                <a:spcPct val="150000"/>
              </a:lnSpc>
            </a:pPr>
            <a:r>
              <a:rPr lang="ja-JP" altLang="en-US" sz="2700" dirty="0">
                <a:latin typeface="+mj-ea"/>
                <a:ea typeface="+mj-ea"/>
              </a:rPr>
              <a:t>　・わき毛、性毛が生えてくる。</a:t>
            </a:r>
            <a:endParaRPr lang="en-US" altLang="ja-JP" sz="2700" dirty="0">
              <a:latin typeface="+mj-ea"/>
              <a:ea typeface="+mj-ea"/>
            </a:endParaRPr>
          </a:p>
          <a:p>
            <a:pPr>
              <a:lnSpc>
                <a:spcPct val="150000"/>
              </a:lnSpc>
            </a:pPr>
            <a:r>
              <a:rPr lang="ja-JP" altLang="en-US" sz="2700" dirty="0">
                <a:latin typeface="+mj-ea"/>
                <a:ea typeface="+mj-ea"/>
              </a:rPr>
              <a:t>　・ひげが生える。</a:t>
            </a:r>
            <a:endParaRPr lang="en-US" altLang="ja-JP" sz="2700" dirty="0">
              <a:latin typeface="+mj-ea"/>
              <a:ea typeface="+mj-ea"/>
            </a:endParaRPr>
          </a:p>
          <a:p>
            <a:pPr>
              <a:lnSpc>
                <a:spcPct val="150000"/>
              </a:lnSpc>
            </a:pPr>
            <a:r>
              <a:rPr lang="ja-JP" altLang="en-US" sz="2700" dirty="0">
                <a:latin typeface="+mj-ea"/>
                <a:ea typeface="+mj-ea"/>
              </a:rPr>
              <a:t>　・精巣、陰茎が大きくなる。</a:t>
            </a:r>
            <a:endParaRPr lang="en-US" altLang="ja-JP" sz="2700" dirty="0">
              <a:latin typeface="+mj-ea"/>
              <a:ea typeface="+mj-ea"/>
            </a:endParaRPr>
          </a:p>
          <a:p>
            <a:pPr>
              <a:lnSpc>
                <a:spcPct val="150000"/>
              </a:lnSpc>
            </a:pPr>
            <a:r>
              <a:rPr lang="ja-JP" altLang="en-US" sz="2700" dirty="0">
                <a:latin typeface="+mj-ea"/>
                <a:ea typeface="+mj-ea"/>
              </a:rPr>
              <a:t>　・</a:t>
            </a:r>
            <a:r>
              <a:rPr lang="ja-JP" altLang="en-US" sz="2700" dirty="0">
                <a:solidFill>
                  <a:srgbClr val="FF0000"/>
                </a:solidFill>
                <a:latin typeface="+mj-ea"/>
                <a:ea typeface="+mj-ea"/>
              </a:rPr>
              <a:t>射精</a:t>
            </a:r>
            <a:r>
              <a:rPr lang="ja-JP" altLang="en-US" sz="2700" dirty="0">
                <a:latin typeface="+mj-ea"/>
                <a:ea typeface="+mj-ea"/>
              </a:rPr>
              <a:t>が起きる。</a:t>
            </a:r>
            <a:endParaRPr lang="en-US" altLang="ja-JP" sz="2700" dirty="0">
              <a:latin typeface="+mj-ea"/>
              <a:ea typeface="+mj-ea"/>
            </a:endParaRPr>
          </a:p>
        </p:txBody>
      </p:sp>
      <p:sp>
        <p:nvSpPr>
          <p:cNvPr id="10" name="Rectangle 4"/>
          <p:cNvSpPr>
            <a:spLocks noGrp="1" noChangeArrowheads="1"/>
          </p:cNvSpPr>
          <p:nvPr>
            <p:ph type="title"/>
          </p:nvPr>
        </p:nvSpPr>
        <p:spPr>
          <a:xfrm>
            <a:off x="2989546" y="312718"/>
            <a:ext cx="6306856" cy="773061"/>
          </a:xfrm>
        </p:spPr>
        <p:txBody>
          <a:bodyPr>
            <a:noAutofit/>
          </a:bodyPr>
          <a:lstStyle/>
          <a:p>
            <a:pPr algn="ctr" eaLnBrk="1" hangingPunct="1"/>
            <a:r>
              <a:rPr lang="ja-JP" altLang="en-US" sz="3400" dirty="0">
                <a:latin typeface="+mn-ea"/>
                <a:ea typeface="+mn-ea"/>
              </a:rPr>
              <a:t>男の子の体の変化（二次性徴）</a:t>
            </a:r>
          </a:p>
        </p:txBody>
      </p:sp>
      <p:pic>
        <p:nvPicPr>
          <p:cNvPr id="6" name="図 5"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53658" y="1211907"/>
            <a:ext cx="2032353" cy="4867691"/>
          </a:xfrm>
          <a:prstGeom prst="rect">
            <a:avLst/>
          </a:prstGeom>
        </p:spPr>
      </p:pic>
      <p:pic>
        <p:nvPicPr>
          <p:cNvPr id="5" name="図 4"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08186" y="2800059"/>
            <a:ext cx="1317855" cy="3279539"/>
          </a:xfrm>
          <a:prstGeom prst="rect">
            <a:avLst/>
          </a:prstGeom>
        </p:spPr>
      </p:pic>
    </p:spTree>
    <p:extLst>
      <p:ext uri="{BB962C8B-B14F-4D97-AF65-F5344CB8AC3E}">
        <p14:creationId xmlns:p14="http://schemas.microsoft.com/office/powerpoint/2010/main" val="38944315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ChangeArrowheads="1"/>
          </p:cNvSpPr>
          <p:nvPr/>
        </p:nvSpPr>
        <p:spPr bwMode="auto">
          <a:xfrm>
            <a:off x="3872255" y="857257"/>
            <a:ext cx="4430853" cy="857251"/>
          </a:xfrm>
          <a:prstGeom prst="rect">
            <a:avLst/>
          </a:prstGeom>
          <a:solidFill>
            <a:schemeClr val="bg1"/>
          </a:solidFill>
          <a:ln>
            <a:noFill/>
          </a:ln>
          <a:extLst/>
        </p:spPr>
        <p:txBody>
          <a:bodyPr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pPr>
            <a:r>
              <a:rPr lang="ja-JP" altLang="en-US" sz="3300" b="0" dirty="0">
                <a:solidFill>
                  <a:schemeClr val="tx2"/>
                </a:solidFill>
                <a:latin typeface="ＭＳ Ｐゴシック" panose="020B0600070205080204" pitchFamily="50" charset="-128"/>
              </a:rPr>
              <a:t>性感染症の予防方法①</a:t>
            </a:r>
          </a:p>
        </p:txBody>
      </p:sp>
      <p:sp>
        <p:nvSpPr>
          <p:cNvPr id="9" name="テキスト ボックス 8"/>
          <p:cNvSpPr txBox="1">
            <a:spLocks noChangeArrowheads="1"/>
          </p:cNvSpPr>
          <p:nvPr/>
        </p:nvSpPr>
        <p:spPr bwMode="auto">
          <a:xfrm>
            <a:off x="3451044" y="2228851"/>
            <a:ext cx="5273279" cy="1157288"/>
          </a:xfrm>
          <a:prstGeom prst="rect">
            <a:avLst/>
          </a:prstGeom>
          <a:solidFill>
            <a:srgbClr val="FFFFCC"/>
          </a:solidFill>
          <a:ln>
            <a:solidFill>
              <a:srgbClr val="FF0000"/>
            </a:solidFill>
          </a:ln>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50000"/>
              </a:lnSpc>
            </a:pPr>
            <a:r>
              <a:rPr lang="ja-JP" altLang="en-US" sz="3600" b="0" dirty="0">
                <a:latin typeface="ＭＳ Ｐゴシック" panose="020B0600070205080204" pitchFamily="50" charset="-128"/>
              </a:rPr>
              <a:t>安易に性関係を持たない</a:t>
            </a:r>
            <a:endParaRPr lang="en-US" altLang="ja-JP" sz="3600" b="0" dirty="0">
              <a:latin typeface="ＭＳ Ｐゴシック" panose="020B0600070205080204" pitchFamily="50" charset="-128"/>
            </a:endParaRPr>
          </a:p>
        </p:txBody>
      </p:sp>
      <p:sp>
        <p:nvSpPr>
          <p:cNvPr id="5" name="テキスト ボックス 4"/>
          <p:cNvSpPr txBox="1">
            <a:spLocks noChangeArrowheads="1"/>
          </p:cNvSpPr>
          <p:nvPr/>
        </p:nvSpPr>
        <p:spPr bwMode="auto">
          <a:xfrm>
            <a:off x="1950916" y="3900508"/>
            <a:ext cx="8515619"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ja-JP" altLang="en-US" sz="2800" b="0" dirty="0">
                <a:solidFill>
                  <a:srgbClr val="FF0000"/>
                </a:solidFill>
              </a:rPr>
              <a:t>性的関係があると、感染する（パートナーに感染させる）危険性は誰にでもあります</a:t>
            </a:r>
            <a:r>
              <a:rPr lang="ja-JP" altLang="en-US" sz="2800" b="0" dirty="0"/>
              <a:t>。</a:t>
            </a:r>
            <a:endParaRPr lang="en-US" altLang="ja-JP" sz="2800" b="0" dirty="0"/>
          </a:p>
          <a:p>
            <a:pPr eaLnBrk="1" hangingPunct="1">
              <a:lnSpc>
                <a:spcPct val="150000"/>
              </a:lnSpc>
            </a:pPr>
            <a:r>
              <a:rPr lang="ja-JP" altLang="en-US" sz="2800" b="0" dirty="0"/>
              <a:t>感染が不安なときは、</a:t>
            </a:r>
            <a:r>
              <a:rPr lang="ja-JP" altLang="en-US" sz="2800" b="0" dirty="0">
                <a:solidFill>
                  <a:srgbClr val="FF0000"/>
                </a:solidFill>
              </a:rPr>
              <a:t>パートナーと病院へ</a:t>
            </a:r>
            <a:r>
              <a:rPr lang="ja-JP" altLang="en-US" sz="2800" b="0" dirty="0"/>
              <a:t>行きましょう。</a:t>
            </a:r>
          </a:p>
        </p:txBody>
      </p:sp>
    </p:spTree>
    <p:extLst>
      <p:ext uri="{BB962C8B-B14F-4D97-AF65-F5344CB8AC3E}">
        <p14:creationId xmlns:p14="http://schemas.microsoft.com/office/powerpoint/2010/main" val="130475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ChangeArrowheads="1"/>
          </p:cNvSpPr>
          <p:nvPr/>
        </p:nvSpPr>
        <p:spPr bwMode="auto">
          <a:xfrm>
            <a:off x="3818001" y="857260"/>
            <a:ext cx="453934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pPr>
            <a:r>
              <a:rPr lang="ja-JP" altLang="en-US" sz="3300" b="0" dirty="0">
                <a:solidFill>
                  <a:schemeClr val="tx2"/>
                </a:solidFill>
                <a:latin typeface="ＭＳ Ｐゴシック" panose="020B0600070205080204" pitchFamily="50" charset="-128"/>
              </a:rPr>
              <a:t>性感染症の予防方法②</a:t>
            </a:r>
          </a:p>
        </p:txBody>
      </p:sp>
      <p:sp>
        <p:nvSpPr>
          <p:cNvPr id="9" name="テキスト ボックス 8"/>
          <p:cNvSpPr txBox="1">
            <a:spLocks noChangeArrowheads="1"/>
          </p:cNvSpPr>
          <p:nvPr/>
        </p:nvSpPr>
        <p:spPr bwMode="auto">
          <a:xfrm>
            <a:off x="3608803" y="2228851"/>
            <a:ext cx="4957763" cy="1157288"/>
          </a:xfrm>
          <a:prstGeom prst="rect">
            <a:avLst/>
          </a:prstGeom>
          <a:solidFill>
            <a:srgbClr val="FFFFCC"/>
          </a:solidFill>
          <a:ln>
            <a:solidFill>
              <a:srgbClr val="FF0000"/>
            </a:solidFill>
          </a:ln>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50000"/>
              </a:lnSpc>
            </a:pPr>
            <a:r>
              <a:rPr lang="ja-JP" altLang="en-US" sz="3600" b="0" dirty="0">
                <a:latin typeface="ＭＳ Ｐゴシック" panose="020B0600070205080204" pitchFamily="50" charset="-128"/>
              </a:rPr>
              <a:t>コンドームを使用する</a:t>
            </a:r>
            <a:endParaRPr lang="en-US" altLang="ja-JP" sz="3600" b="0" dirty="0">
              <a:solidFill>
                <a:srgbClr val="FF0000"/>
              </a:solidFill>
              <a:latin typeface="ＭＳ Ｐゴシック" panose="020B0600070205080204" pitchFamily="50" charset="-128"/>
            </a:endParaRPr>
          </a:p>
        </p:txBody>
      </p:sp>
      <p:sp>
        <p:nvSpPr>
          <p:cNvPr id="5" name="テキスト ボックス 4"/>
          <p:cNvSpPr txBox="1">
            <a:spLocks noChangeArrowheads="1"/>
          </p:cNvSpPr>
          <p:nvPr/>
        </p:nvSpPr>
        <p:spPr bwMode="auto">
          <a:xfrm>
            <a:off x="2001458" y="3941919"/>
            <a:ext cx="8385201"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ja-JP" altLang="en-US" sz="2800" b="0" dirty="0">
                <a:solidFill>
                  <a:srgbClr val="FF0000"/>
                </a:solidFill>
              </a:rPr>
              <a:t>粘膜や精液などが接することを避ける。</a:t>
            </a:r>
            <a:endParaRPr lang="en-US" altLang="ja-JP" sz="2800" b="0" dirty="0">
              <a:solidFill>
                <a:srgbClr val="FF0000"/>
              </a:solidFill>
            </a:endParaRPr>
          </a:p>
          <a:p>
            <a:pPr eaLnBrk="1" hangingPunct="1">
              <a:lnSpc>
                <a:spcPct val="150000"/>
              </a:lnSpc>
            </a:pPr>
            <a:r>
              <a:rPr lang="ja-JP" altLang="en-US" sz="2800" b="0" dirty="0">
                <a:solidFill>
                  <a:srgbClr val="FF0000"/>
                </a:solidFill>
              </a:rPr>
              <a:t>最初から使用し、粘膜などが触れ合わないようにする。</a:t>
            </a:r>
          </a:p>
        </p:txBody>
      </p:sp>
    </p:spTree>
    <p:extLst>
      <p:ext uri="{BB962C8B-B14F-4D97-AF65-F5344CB8AC3E}">
        <p14:creationId xmlns:p14="http://schemas.microsoft.com/office/powerpoint/2010/main" val="27332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3157640" y="2396008"/>
            <a:ext cx="6028403" cy="1860682"/>
          </a:xfrm>
          <a:noFill/>
        </p:spPr>
        <p:txBody>
          <a:bodyPr>
            <a:noAutofit/>
          </a:bodyPr>
          <a:lstStyle/>
          <a:p>
            <a:pPr eaLnBrk="1" hangingPunct="1">
              <a:lnSpc>
                <a:spcPct val="150000"/>
              </a:lnSpc>
            </a:pPr>
            <a:r>
              <a:rPr lang="ja-JP" altLang="en-US" sz="3600" dirty="0">
                <a:latin typeface="ＭＳ Ｐゴシック" panose="020B0600070205080204" pitchFamily="50" charset="-128"/>
                <a:ea typeface="ＭＳ Ｐゴシック" panose="020B0600070205080204" pitchFamily="50" charset="-128"/>
              </a:rPr>
              <a:t>なぜ、</a:t>
            </a:r>
            <a:r>
              <a:rPr lang="en-US" altLang="ja-JP" sz="3600" dirty="0">
                <a:latin typeface="ＭＳ Ｐゴシック" panose="020B0600070205080204" pitchFamily="50" charset="-128"/>
                <a:ea typeface="ＭＳ Ｐゴシック" panose="020B0600070205080204" pitchFamily="50" charset="-128"/>
              </a:rPr>
              <a:t>20</a:t>
            </a:r>
            <a:r>
              <a:rPr lang="ja-JP" altLang="en-US" sz="3600" dirty="0">
                <a:latin typeface="ＭＳ Ｐゴシック" panose="020B0600070205080204" pitchFamily="50" charset="-128"/>
                <a:ea typeface="ＭＳ Ｐゴシック" panose="020B0600070205080204" pitchFamily="50" charset="-128"/>
              </a:rPr>
              <a:t>代の若者の間で</a:t>
            </a:r>
            <a:r>
              <a:rPr lang="en-US" altLang="ja-JP" sz="3600" dirty="0">
                <a:latin typeface="ＭＳ Ｐゴシック" panose="020B0600070205080204" pitchFamily="50" charset="-128"/>
                <a:ea typeface="ＭＳ Ｐゴシック" panose="020B0600070205080204" pitchFamily="50" charset="-128"/>
              </a:rPr>
              <a:t/>
            </a:r>
            <a:br>
              <a:rPr lang="en-US" altLang="ja-JP" sz="3600" dirty="0">
                <a:latin typeface="ＭＳ Ｐゴシック" panose="020B0600070205080204" pitchFamily="50" charset="-128"/>
                <a:ea typeface="ＭＳ Ｐゴシック" panose="020B0600070205080204" pitchFamily="50" charset="-128"/>
              </a:rPr>
            </a:br>
            <a:r>
              <a:rPr lang="ja-JP" altLang="en-US" sz="3600" dirty="0">
                <a:latin typeface="ＭＳ Ｐゴシック" panose="020B0600070205080204" pitchFamily="50" charset="-128"/>
                <a:ea typeface="ＭＳ Ｐゴシック" panose="020B0600070205080204" pitchFamily="50" charset="-128"/>
              </a:rPr>
              <a:t>流行しているのだろうか</a:t>
            </a:r>
          </a:p>
        </p:txBody>
      </p:sp>
    </p:spTree>
    <p:extLst>
      <p:ext uri="{BB962C8B-B14F-4D97-AF65-F5344CB8AC3E}">
        <p14:creationId xmlns:p14="http://schemas.microsoft.com/office/powerpoint/2010/main" val="5967264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デートのイラスト「仲良しカップル」">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5182" y="2186854"/>
            <a:ext cx="2273881" cy="238102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関連画像">
            <a:hlinkClick r:id="rId5"/>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450256" y="2286391"/>
            <a:ext cx="847741" cy="27242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関連画像">
            <a:hlinkClick r:id="rId5"/>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878369" y="2514110"/>
            <a:ext cx="805175" cy="23622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人　シルエット　イラスト」の画像検索結果">
            <a:hlinkClick r:id="rId8"/>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579875" y="2614279"/>
            <a:ext cx="992130" cy="22937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人　シルエット　イラスト」の画像検索結果">
            <a:hlinkClick r:id="rId8"/>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914887" y="2427774"/>
            <a:ext cx="835417" cy="24441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人　シルエット　イラスト」の画像検索結果">
            <a:hlinkClick r:id="rId8"/>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571310" y="2590806"/>
            <a:ext cx="1102669" cy="23576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1548549" y="2978606"/>
            <a:ext cx="815019" cy="827813"/>
            <a:chOff x="24548" y="3152031"/>
            <a:chExt cx="815019" cy="827813"/>
          </a:xfrm>
        </p:grpSpPr>
        <p:sp>
          <p:nvSpPr>
            <p:cNvPr id="4" name="正方形/長方形 3"/>
            <p:cNvSpPr/>
            <p:nvPr/>
          </p:nvSpPr>
          <p:spPr>
            <a:xfrm>
              <a:off x="24548" y="3518179"/>
              <a:ext cx="815019" cy="461665"/>
            </a:xfrm>
            <a:prstGeom prst="rect">
              <a:avLst/>
            </a:prstGeom>
            <a:noFill/>
          </p:spPr>
          <p:txBody>
            <a:bodyPr wrap="square" lIns="91440" tIns="45720" rIns="91440" bIns="45720">
              <a:spAutoFit/>
            </a:bodyPr>
            <a:lstStyle/>
            <a:p>
              <a:pPr algn="ctr"/>
              <a:r>
                <a:rPr lang="en-US" altLang="ja-JP" sz="2400" dirty="0">
                  <a:ln w="0"/>
                  <a:solidFill>
                    <a:srgbClr val="FFFF00"/>
                  </a:solidFill>
                  <a:latin typeface="HGSｺﾞｼｯｸE" panose="020B0900000000000000" pitchFamily="50" charset="-128"/>
                  <a:ea typeface="HGSｺﾞｼｯｸE" panose="020B0900000000000000" pitchFamily="50" charset="-128"/>
                </a:rPr>
                <a:t>STI</a:t>
              </a:r>
              <a:endParaRPr lang="ja-JP" altLang="en-US" sz="2400" dirty="0">
                <a:ln w="0"/>
                <a:solidFill>
                  <a:srgbClr val="FFFF00"/>
                </a:solidFill>
                <a:latin typeface="HGSｺﾞｼｯｸE" panose="020B0900000000000000" pitchFamily="50" charset="-128"/>
                <a:ea typeface="HGSｺﾞｼｯｸE" panose="020B0900000000000000" pitchFamily="50" charset="-128"/>
              </a:endParaRPr>
            </a:p>
          </p:txBody>
        </p:sp>
        <p:sp>
          <p:nvSpPr>
            <p:cNvPr id="102" name="星 7 101"/>
            <p:cNvSpPr/>
            <p:nvPr/>
          </p:nvSpPr>
          <p:spPr>
            <a:xfrm>
              <a:off x="370584" y="3152031"/>
              <a:ext cx="346559" cy="32680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06" name="星 7 105"/>
          <p:cNvSpPr/>
          <p:nvPr/>
        </p:nvSpPr>
        <p:spPr>
          <a:xfrm>
            <a:off x="7660801" y="2941217"/>
            <a:ext cx="346559" cy="35948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2" name="Picture 6" descr="関連画像">
            <a:hlinkClick r:id="rId5"/>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869909" y="2612035"/>
            <a:ext cx="798639" cy="2343036"/>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直線コネクタ 69"/>
          <p:cNvCxnSpPr/>
          <p:nvPr/>
        </p:nvCxnSpPr>
        <p:spPr>
          <a:xfrm>
            <a:off x="4792204" y="3649862"/>
            <a:ext cx="340538" cy="0"/>
          </a:xfrm>
          <a:prstGeom prst="line">
            <a:avLst/>
          </a:prstGeom>
          <a:ln w="635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80" name="Text Box 17"/>
          <p:cNvSpPr txBox="1">
            <a:spLocks noChangeArrowheads="1"/>
          </p:cNvSpPr>
          <p:nvPr/>
        </p:nvSpPr>
        <p:spPr bwMode="auto">
          <a:xfrm>
            <a:off x="2971603" y="1660618"/>
            <a:ext cx="63410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dirty="0">
                <a:solidFill>
                  <a:srgbClr val="FF0000"/>
                </a:solidFill>
                <a:latin typeface="ＭＳ Ｐゴシック" panose="020B0600070205080204" pitchFamily="50" charset="-128"/>
              </a:rPr>
              <a:t>性関係を持ったら誰でも感染する可能性</a:t>
            </a:r>
          </a:p>
        </p:txBody>
      </p:sp>
      <p:sp>
        <p:nvSpPr>
          <p:cNvPr id="108" name="星 7 107"/>
          <p:cNvSpPr/>
          <p:nvPr/>
        </p:nvSpPr>
        <p:spPr>
          <a:xfrm>
            <a:off x="8908249" y="3448875"/>
            <a:ext cx="346559" cy="35948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9" name="星 7 108"/>
          <p:cNvSpPr/>
          <p:nvPr/>
        </p:nvSpPr>
        <p:spPr>
          <a:xfrm>
            <a:off x="10048650" y="3336882"/>
            <a:ext cx="346559" cy="35948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2" name="星 7 111"/>
          <p:cNvSpPr/>
          <p:nvPr/>
        </p:nvSpPr>
        <p:spPr>
          <a:xfrm>
            <a:off x="3058666" y="3087896"/>
            <a:ext cx="395433" cy="4145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星 7 112"/>
          <p:cNvSpPr/>
          <p:nvPr/>
        </p:nvSpPr>
        <p:spPr>
          <a:xfrm>
            <a:off x="4126222" y="3370485"/>
            <a:ext cx="381215" cy="32680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星 7 114"/>
          <p:cNvSpPr/>
          <p:nvPr/>
        </p:nvSpPr>
        <p:spPr>
          <a:xfrm>
            <a:off x="5536836" y="3724704"/>
            <a:ext cx="346559" cy="32680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6" name="星 7 115"/>
          <p:cNvSpPr/>
          <p:nvPr/>
        </p:nvSpPr>
        <p:spPr>
          <a:xfrm>
            <a:off x="6358183" y="3954532"/>
            <a:ext cx="346559" cy="32680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Text Box 17"/>
          <p:cNvSpPr txBox="1">
            <a:spLocks noChangeArrowheads="1"/>
          </p:cNvSpPr>
          <p:nvPr/>
        </p:nvSpPr>
        <p:spPr bwMode="auto">
          <a:xfrm>
            <a:off x="3137915" y="152863"/>
            <a:ext cx="6008413" cy="1438855"/>
          </a:xfrm>
          <a:prstGeom prst="rect">
            <a:avLst/>
          </a:prstGeom>
          <a:noFill/>
          <a:ln>
            <a:noFill/>
          </a:ln>
          <a:effectLs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3500"/>
              </a:lnSpc>
              <a:spcBef>
                <a:spcPct val="0"/>
              </a:spcBef>
              <a:buNone/>
            </a:pPr>
            <a:r>
              <a:rPr lang="ja-JP" altLang="en-US" sz="2800" dirty="0">
                <a:solidFill>
                  <a:srgbClr val="0070C0"/>
                </a:solidFill>
                <a:latin typeface="ＭＳ Ｐゴシック" panose="020B0600070205080204" pitchFamily="50" charset="-128"/>
              </a:rPr>
              <a:t>「</a:t>
            </a:r>
            <a:r>
              <a:rPr lang="en-US" altLang="ja-JP" sz="2800" dirty="0">
                <a:solidFill>
                  <a:srgbClr val="0070C0"/>
                </a:solidFill>
                <a:latin typeface="ＭＳ Ｐゴシック" panose="020B0600070205080204" pitchFamily="50" charset="-128"/>
              </a:rPr>
              <a:t>1</a:t>
            </a:r>
            <a:r>
              <a:rPr lang="ja-JP" altLang="en-US" sz="2800" dirty="0">
                <a:solidFill>
                  <a:srgbClr val="0070C0"/>
                </a:solidFill>
                <a:latin typeface="ＭＳ Ｐゴシック" panose="020B0600070205080204" pitchFamily="50" charset="-128"/>
              </a:rPr>
              <a:t>人の人との性行為」</a:t>
            </a:r>
            <a:endParaRPr lang="en-US" altLang="ja-JP" sz="2800" dirty="0">
              <a:solidFill>
                <a:srgbClr val="0070C0"/>
              </a:solidFill>
              <a:latin typeface="ＭＳ Ｐゴシック" panose="020B0600070205080204" pitchFamily="50" charset="-128"/>
            </a:endParaRPr>
          </a:p>
          <a:p>
            <a:pPr algn="ctr" eaLnBrk="1" hangingPunct="1">
              <a:lnSpc>
                <a:spcPts val="3500"/>
              </a:lnSpc>
              <a:spcBef>
                <a:spcPct val="0"/>
              </a:spcBef>
              <a:buNone/>
            </a:pPr>
            <a:r>
              <a:rPr lang="ja-JP" altLang="en-US" sz="2800" dirty="0">
                <a:latin typeface="ＭＳ Ｐゴシック" panose="020B0600070205080204" pitchFamily="50" charset="-128"/>
              </a:rPr>
              <a:t>直接関わりがない人からのウイルスが</a:t>
            </a:r>
            <a:endParaRPr lang="en-US" altLang="ja-JP" sz="2800" dirty="0">
              <a:latin typeface="ＭＳ Ｐゴシック" panose="020B0600070205080204" pitchFamily="50" charset="-128"/>
            </a:endParaRPr>
          </a:p>
          <a:p>
            <a:pPr algn="ctr" eaLnBrk="1" hangingPunct="1">
              <a:lnSpc>
                <a:spcPts val="3500"/>
              </a:lnSpc>
              <a:spcBef>
                <a:spcPct val="0"/>
              </a:spcBef>
              <a:buNone/>
            </a:pPr>
            <a:r>
              <a:rPr lang="ja-JP" altLang="en-US" sz="2800" dirty="0">
                <a:latin typeface="ＭＳ Ｐゴシック" panose="020B0600070205080204" pitchFamily="50" charset="-128"/>
              </a:rPr>
              <a:t>パートナーからあなたのもとへ</a:t>
            </a:r>
          </a:p>
        </p:txBody>
      </p:sp>
      <p:cxnSp>
        <p:nvCxnSpPr>
          <p:cNvPr id="69" name="直線コネクタ 68"/>
          <p:cNvCxnSpPr/>
          <p:nvPr/>
        </p:nvCxnSpPr>
        <p:spPr>
          <a:xfrm>
            <a:off x="3627436" y="3659384"/>
            <a:ext cx="340538" cy="0"/>
          </a:xfrm>
          <a:prstGeom prst="line">
            <a:avLst/>
          </a:prstGeom>
          <a:ln w="635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2424932" y="3680024"/>
            <a:ext cx="340538" cy="0"/>
          </a:xfrm>
          <a:prstGeom prst="line">
            <a:avLst/>
          </a:prstGeom>
          <a:ln w="635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7102010" y="3659384"/>
            <a:ext cx="340538" cy="0"/>
          </a:xfrm>
          <a:prstGeom prst="line">
            <a:avLst/>
          </a:prstGeom>
          <a:ln w="635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8267283" y="3657036"/>
            <a:ext cx="340538" cy="0"/>
          </a:xfrm>
          <a:prstGeom prst="line">
            <a:avLst/>
          </a:prstGeom>
          <a:ln w="635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9473471" y="3696918"/>
            <a:ext cx="340538" cy="0"/>
          </a:xfrm>
          <a:prstGeom prst="line">
            <a:avLst/>
          </a:prstGeom>
          <a:ln w="635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30" name="Text Box 5"/>
          <p:cNvSpPr txBox="1">
            <a:spLocks noChangeArrowheads="1"/>
          </p:cNvSpPr>
          <p:nvPr/>
        </p:nvSpPr>
        <p:spPr bwMode="auto">
          <a:xfrm>
            <a:off x="2971603" y="4897644"/>
            <a:ext cx="6331769" cy="1938992"/>
          </a:xfrm>
          <a:prstGeom prst="rect">
            <a:avLst/>
          </a:prstGeom>
          <a:solidFill>
            <a:srgbClr val="FFFF99"/>
          </a:solidFill>
          <a:ln>
            <a:noFill/>
          </a:ln>
          <a:extLst/>
        </p:spPr>
        <p:txBody>
          <a:bodyPr wrap="square">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hangingPunct="1">
              <a:lnSpc>
                <a:spcPts val="3600"/>
              </a:lnSpc>
            </a:pPr>
            <a:r>
              <a:rPr lang="ja-JP" altLang="en-US" dirty="0">
                <a:latin typeface="ＭＳ Ｐゴシック" panose="020B0600070205080204" pitchFamily="50" charset="-128"/>
              </a:rPr>
              <a:t>　病気のことを「 </a:t>
            </a:r>
            <a:r>
              <a:rPr lang="ja-JP" altLang="en-US" dirty="0">
                <a:solidFill>
                  <a:srgbClr val="FF0000"/>
                </a:solidFill>
                <a:latin typeface="ＭＳ Ｐゴシック" panose="020B0600070205080204" pitchFamily="50" charset="-128"/>
              </a:rPr>
              <a:t>知らない  </a:t>
            </a:r>
            <a:r>
              <a:rPr lang="ja-JP" altLang="en-US" dirty="0">
                <a:latin typeface="ＭＳ Ｐゴシック" panose="020B0600070205080204" pitchFamily="50" charset="-128"/>
              </a:rPr>
              <a:t>」</a:t>
            </a:r>
            <a:endParaRPr lang="en-US" altLang="ja-JP" dirty="0">
              <a:latin typeface="ＭＳ Ｐゴシック" panose="020B0600070205080204" pitchFamily="50" charset="-128"/>
            </a:endParaRPr>
          </a:p>
          <a:p>
            <a:pPr eaLnBrk="1" hangingPunct="1">
              <a:lnSpc>
                <a:spcPts val="3600"/>
              </a:lnSpc>
            </a:pPr>
            <a:r>
              <a:rPr lang="ja-JP" altLang="en-US" dirty="0">
                <a:latin typeface="ＭＳ Ｐゴシック" panose="020B0600070205080204" pitchFamily="50" charset="-128"/>
              </a:rPr>
              <a:t>　症状も出ないことが多く「 </a:t>
            </a:r>
            <a:r>
              <a:rPr lang="ja-JP" altLang="en-US" dirty="0">
                <a:solidFill>
                  <a:srgbClr val="FF0000"/>
                </a:solidFill>
                <a:latin typeface="ＭＳ Ｐゴシック" panose="020B0600070205080204" pitchFamily="50" charset="-128"/>
              </a:rPr>
              <a:t>気づかない </a:t>
            </a:r>
            <a:r>
              <a:rPr lang="ja-JP" altLang="en-US" dirty="0">
                <a:latin typeface="ＭＳ Ｐゴシック" panose="020B0600070205080204" pitchFamily="50" charset="-128"/>
              </a:rPr>
              <a:t>」</a:t>
            </a:r>
          </a:p>
          <a:p>
            <a:pPr eaLnBrk="1" hangingPunct="1">
              <a:lnSpc>
                <a:spcPts val="3600"/>
              </a:lnSpc>
            </a:pPr>
            <a:r>
              <a:rPr lang="ja-JP" altLang="en-US" dirty="0">
                <a:latin typeface="ＭＳ Ｐゴシック" panose="020B0600070205080204" pitchFamily="50" charset="-128"/>
              </a:rPr>
              <a:t>　気づかないので「  </a:t>
            </a:r>
            <a:r>
              <a:rPr lang="ja-JP" altLang="en-US" dirty="0">
                <a:solidFill>
                  <a:srgbClr val="FF0000"/>
                </a:solidFill>
                <a:latin typeface="ＭＳ Ｐゴシック" panose="020B0600070205080204" pitchFamily="50" charset="-128"/>
              </a:rPr>
              <a:t>治さない </a:t>
            </a:r>
            <a:r>
              <a:rPr lang="ja-JP" altLang="en-US" dirty="0">
                <a:latin typeface="ＭＳ Ｐゴシック" panose="020B0600070205080204" pitchFamily="50" charset="-128"/>
              </a:rPr>
              <a:t>」</a:t>
            </a:r>
          </a:p>
          <a:p>
            <a:pPr eaLnBrk="1" hangingPunct="1">
              <a:lnSpc>
                <a:spcPts val="3600"/>
              </a:lnSpc>
            </a:pPr>
            <a:r>
              <a:rPr lang="ja-JP" altLang="en-US" dirty="0">
                <a:latin typeface="ＭＳ Ｐゴシック" panose="020B0600070205080204" pitchFamily="50" charset="-128"/>
              </a:rPr>
              <a:t>　本人も</a:t>
            </a:r>
            <a:r>
              <a:rPr lang="ja-JP" altLang="en-US" dirty="0">
                <a:solidFill>
                  <a:srgbClr val="FF0000"/>
                </a:solidFill>
                <a:latin typeface="ＭＳ Ｐゴシック" panose="020B0600070205080204" pitchFamily="50" charset="-128"/>
              </a:rPr>
              <a:t>知らないうちに</a:t>
            </a:r>
            <a:r>
              <a:rPr lang="ja-JP" altLang="en-US" dirty="0">
                <a:latin typeface="ＭＳ Ｐゴシック" panose="020B0600070205080204" pitchFamily="50" charset="-128"/>
              </a:rPr>
              <a:t>相手に感染させている</a:t>
            </a:r>
          </a:p>
        </p:txBody>
      </p:sp>
    </p:spTree>
    <p:extLst>
      <p:ext uri="{BB962C8B-B14F-4D97-AF65-F5344CB8AC3E}">
        <p14:creationId xmlns:p14="http://schemas.microsoft.com/office/powerpoint/2010/main" val="2484364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left)">
                                      <p:cBhvr>
                                        <p:cTn id="16" dur="500"/>
                                        <p:tgtEl>
                                          <p:spTgt spid="6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left)">
                                      <p:cBhvr>
                                        <p:cTn id="25" dur="500"/>
                                        <p:tgtEl>
                                          <p:spTgt spid="7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2"/>
                                        </p:tgtEl>
                                        <p:attrNameLst>
                                          <p:attrName>style.visibility</p:attrName>
                                        </p:attrNameLst>
                                      </p:cBhvr>
                                      <p:to>
                                        <p:strVal val="visible"/>
                                      </p:to>
                                    </p:set>
                                    <p:animEffect transition="in" filter="fade">
                                      <p:cBhvr>
                                        <p:cTn id="38" dur="500"/>
                                        <p:tgtEl>
                                          <p:spTgt spid="112"/>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13"/>
                                        </p:tgtEl>
                                        <p:attrNameLst>
                                          <p:attrName>style.visibility</p:attrName>
                                        </p:attrNameLst>
                                      </p:cBhvr>
                                      <p:to>
                                        <p:strVal val="visible"/>
                                      </p:to>
                                    </p:set>
                                    <p:animEffect transition="in" filter="fade">
                                      <p:cBhvr>
                                        <p:cTn id="42" dur="500"/>
                                        <p:tgtEl>
                                          <p:spTgt spid="113"/>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115"/>
                                        </p:tgtEl>
                                        <p:attrNameLst>
                                          <p:attrName>style.visibility</p:attrName>
                                        </p:attrNameLst>
                                      </p:cBhvr>
                                      <p:to>
                                        <p:strVal val="visible"/>
                                      </p:to>
                                    </p:set>
                                    <p:animEffect transition="in" filter="fade">
                                      <p:cBhvr>
                                        <p:cTn id="46" dur="500"/>
                                        <p:tgtEl>
                                          <p:spTgt spid="115"/>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fade">
                                      <p:cBhvr>
                                        <p:cTn id="50" dur="500"/>
                                        <p:tgtEl>
                                          <p:spTgt spid="1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left)">
                                      <p:cBhvr>
                                        <p:cTn id="55" dur="500"/>
                                        <p:tgtEl>
                                          <p:spTgt spid="72"/>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2294"/>
                                        </p:tgtEl>
                                        <p:attrNameLst>
                                          <p:attrName>style.visibility</p:attrName>
                                        </p:attrNameLst>
                                      </p:cBhvr>
                                      <p:to>
                                        <p:strVal val="visible"/>
                                      </p:to>
                                    </p:set>
                                    <p:animEffect transition="in" filter="fade">
                                      <p:cBhvr>
                                        <p:cTn id="59" dur="500"/>
                                        <p:tgtEl>
                                          <p:spTgt spid="12294"/>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wipe(left)">
                                      <p:cBhvr>
                                        <p:cTn id="63" dur="500"/>
                                        <p:tgtEl>
                                          <p:spTgt spid="74"/>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par>
                          <p:cTn id="68" fill="hold">
                            <p:stCondLst>
                              <p:cond delay="2000"/>
                            </p:stCondLst>
                            <p:childTnLst>
                              <p:par>
                                <p:cTn id="69" presetID="22" presetClass="entr" presetSubtype="8" fill="hold" nodeType="after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wipe(left)">
                                      <p:cBhvr>
                                        <p:cTn id="71" dur="500"/>
                                        <p:tgtEl>
                                          <p:spTgt spid="75"/>
                                        </p:tgtEl>
                                      </p:cBhvr>
                                    </p:animEffect>
                                  </p:childTnLst>
                                </p:cTn>
                              </p:par>
                            </p:childTnLst>
                          </p:cTn>
                        </p:par>
                        <p:par>
                          <p:cTn id="72" fill="hold">
                            <p:stCondLst>
                              <p:cond delay="2500"/>
                            </p:stCondLst>
                            <p:childTnLst>
                              <p:par>
                                <p:cTn id="73" presetID="10" presetClass="entr" presetSubtype="0" fill="hold"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500"/>
                                        <p:tgtEl>
                                          <p:spTgt spid="52"/>
                                        </p:tgtEl>
                                      </p:cBhvr>
                                    </p:animEffect>
                                  </p:childTnLst>
                                </p:cTn>
                              </p:par>
                            </p:childTnLst>
                          </p:cTn>
                        </p:par>
                        <p:par>
                          <p:cTn id="76" fill="hold">
                            <p:stCondLst>
                              <p:cond delay="3000"/>
                            </p:stCondLst>
                            <p:childTnLst>
                              <p:par>
                                <p:cTn id="77" presetID="10" presetClass="entr" presetSubtype="0" fill="hold" grpId="0" nodeType="after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fade">
                                      <p:cBhvr>
                                        <p:cTn id="79" dur="500"/>
                                        <p:tgtEl>
                                          <p:spTgt spid="106"/>
                                        </p:tgtEl>
                                      </p:cBhvr>
                                    </p:animEffect>
                                  </p:childTnLst>
                                </p:cTn>
                              </p:par>
                            </p:childTnLst>
                          </p:cTn>
                        </p:par>
                        <p:par>
                          <p:cTn id="80" fill="hold">
                            <p:stCondLst>
                              <p:cond delay="3500"/>
                            </p:stCondLst>
                            <p:childTnLst>
                              <p:par>
                                <p:cTn id="81" presetID="10" presetClass="entr" presetSubtype="0" fill="hold" grpId="0" nodeType="afterEffect">
                                  <p:stCondLst>
                                    <p:cond delay="0"/>
                                  </p:stCondLst>
                                  <p:childTnLst>
                                    <p:set>
                                      <p:cBhvr>
                                        <p:cTn id="82" dur="1" fill="hold">
                                          <p:stCondLst>
                                            <p:cond delay="0"/>
                                          </p:stCondLst>
                                        </p:cTn>
                                        <p:tgtEl>
                                          <p:spTgt spid="108"/>
                                        </p:tgtEl>
                                        <p:attrNameLst>
                                          <p:attrName>style.visibility</p:attrName>
                                        </p:attrNameLst>
                                      </p:cBhvr>
                                      <p:to>
                                        <p:strVal val="visible"/>
                                      </p:to>
                                    </p:set>
                                    <p:animEffect transition="in" filter="fade">
                                      <p:cBhvr>
                                        <p:cTn id="83" dur="500"/>
                                        <p:tgtEl>
                                          <p:spTgt spid="108"/>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fade">
                                      <p:cBhvr>
                                        <p:cTn id="87" dur="500"/>
                                        <p:tgtEl>
                                          <p:spTgt spid="10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0"/>
                                        </p:tgtEl>
                                        <p:attrNameLst>
                                          <p:attrName>style.visibility</p:attrName>
                                        </p:attrNameLst>
                                      </p:cBhvr>
                                      <p:to>
                                        <p:strVal val="visible"/>
                                      </p:to>
                                    </p:set>
                                    <p:animEffect transition="in" filter="fade">
                                      <p:cBhvr>
                                        <p:cTn id="92" dur="500"/>
                                        <p:tgtEl>
                                          <p:spTgt spid="8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80" grpId="0"/>
      <p:bldP spid="108" grpId="0" animBg="1"/>
      <p:bldP spid="109" grpId="0" animBg="1"/>
      <p:bldP spid="112" grpId="0" animBg="1"/>
      <p:bldP spid="113" grpId="0" animBg="1"/>
      <p:bldP spid="115" grpId="0" animBg="1"/>
      <p:bldP spid="116" grpId="0" animBg="1"/>
      <p:bldP spid="3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a:spLocks noChangeArrowheads="1"/>
          </p:cNvSpPr>
          <p:nvPr/>
        </p:nvSpPr>
        <p:spPr bwMode="auto">
          <a:xfrm>
            <a:off x="3350880" y="269023"/>
            <a:ext cx="5339938" cy="102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800" b="0" dirty="0">
                <a:latin typeface="ＭＳ Ｐゴシック" panose="020B0600070205080204" pitchFamily="50" charset="-128"/>
              </a:rPr>
              <a:t>性感染症は</a:t>
            </a:r>
            <a:endParaRPr lang="en-US" altLang="ja-JP" sz="2800" b="0" dirty="0">
              <a:latin typeface="ＭＳ Ｐゴシック" panose="020B0600070205080204" pitchFamily="50" charset="-128"/>
            </a:endParaRPr>
          </a:p>
          <a:p>
            <a:pPr algn="ctr" eaLnBrk="1" hangingPunct="1"/>
            <a:r>
              <a:rPr lang="ja-JP" altLang="en-US" sz="2800" b="0" dirty="0">
                <a:latin typeface="ＭＳ Ｐゴシック" panose="020B0600070205080204" pitchFamily="50" charset="-128"/>
              </a:rPr>
              <a:t>誰もが感染する可能性がある病気</a:t>
            </a:r>
            <a:endParaRPr lang="en-US" altLang="ja-JP" sz="2800" b="0" dirty="0">
              <a:latin typeface="ＭＳ Ｐゴシック" panose="020B0600070205080204" pitchFamily="50" charset="-128"/>
            </a:endParaRPr>
          </a:p>
          <a:p>
            <a:pPr algn="ctr" eaLnBrk="1" hangingPunct="1"/>
            <a:r>
              <a:rPr lang="ja-JP" altLang="en-US" sz="2800" b="0" dirty="0">
                <a:latin typeface="ＭＳ Ｐゴシック" panose="020B0600070205080204" pitchFamily="50" charset="-128"/>
              </a:rPr>
              <a:t>　</a:t>
            </a:r>
          </a:p>
        </p:txBody>
      </p:sp>
      <p:sp>
        <p:nvSpPr>
          <p:cNvPr id="7" name="テキスト ボックス 6"/>
          <p:cNvSpPr txBox="1">
            <a:spLocks noChangeArrowheads="1"/>
          </p:cNvSpPr>
          <p:nvPr/>
        </p:nvSpPr>
        <p:spPr bwMode="auto">
          <a:xfrm>
            <a:off x="3150561" y="2309662"/>
            <a:ext cx="5740599" cy="2394039"/>
          </a:xfrm>
          <a:prstGeom prst="rect">
            <a:avLst/>
          </a:prstGeom>
          <a:solidFill>
            <a:srgbClr val="FFFFCC"/>
          </a:solidFill>
          <a:ln>
            <a:noFill/>
          </a:ln>
          <a:extLst/>
        </p:spPr>
        <p:txBody>
          <a:bodyPr wrap="square" anchor="ctr" anchorCtr="0">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l" eaLnBrk="1" hangingPunct="1">
              <a:lnSpc>
                <a:spcPct val="150000"/>
              </a:lnSpc>
            </a:pPr>
            <a:r>
              <a:rPr lang="ja-JP" altLang="en-US" sz="4051" b="0" dirty="0">
                <a:latin typeface="ＭＳ Ｐゴシック" panose="020B0600070205080204" pitchFamily="50" charset="-128"/>
              </a:rPr>
              <a:t>　○</a:t>
            </a:r>
            <a:r>
              <a:rPr lang="ja-JP" altLang="en-US" sz="4051" b="0" u="sng" dirty="0">
                <a:latin typeface="ＭＳ Ｐゴシック" panose="020B0600070205080204" pitchFamily="50" charset="-128"/>
              </a:rPr>
              <a:t>正しい知識</a:t>
            </a:r>
            <a:endParaRPr lang="en-US" altLang="ja-JP" sz="4051" b="0" u="sng" dirty="0">
              <a:latin typeface="ＭＳ Ｐゴシック" panose="020B0600070205080204" pitchFamily="50" charset="-128"/>
            </a:endParaRPr>
          </a:p>
          <a:p>
            <a:pPr eaLnBrk="1" hangingPunct="1">
              <a:lnSpc>
                <a:spcPct val="150000"/>
              </a:lnSpc>
            </a:pPr>
            <a:r>
              <a:rPr lang="ja-JP" altLang="en-US" sz="4051" b="0" dirty="0">
                <a:latin typeface="ＭＳ Ｐゴシック" panose="020B0600070205080204" pitchFamily="50" charset="-128"/>
              </a:rPr>
              <a:t>　○</a:t>
            </a:r>
            <a:r>
              <a:rPr lang="ja-JP" altLang="en-US" sz="4051" b="0" u="sng" dirty="0">
                <a:latin typeface="ＭＳ Ｐゴシック" panose="020B0600070205080204" pitchFamily="50" charset="-128"/>
              </a:rPr>
              <a:t>ふたりの関係</a:t>
            </a:r>
            <a:r>
              <a:rPr lang="ja-JP" altLang="en-US" sz="4051" b="0" dirty="0">
                <a:latin typeface="ＭＳ Ｐゴシック" panose="020B0600070205080204" pitchFamily="50" charset="-128"/>
              </a:rPr>
              <a:t>が大切</a:t>
            </a:r>
            <a:endParaRPr lang="en-US" altLang="ja-JP" sz="4051" b="0" dirty="0">
              <a:latin typeface="ＭＳ Ｐゴシック" panose="020B0600070205080204" pitchFamily="50" charset="-128"/>
            </a:endParaRPr>
          </a:p>
        </p:txBody>
      </p:sp>
      <p:sp>
        <p:nvSpPr>
          <p:cNvPr id="10" name="テキスト ボックス 9"/>
          <p:cNvSpPr txBox="1">
            <a:spLocks noChangeArrowheads="1"/>
          </p:cNvSpPr>
          <p:nvPr/>
        </p:nvSpPr>
        <p:spPr bwMode="auto">
          <a:xfrm>
            <a:off x="4275701" y="1617431"/>
            <a:ext cx="349031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3300" b="0" dirty="0">
                <a:latin typeface="ＭＳ Ｐゴシック" panose="020B0600070205080204" pitchFamily="50" charset="-128"/>
              </a:rPr>
              <a:t>予防するためには</a:t>
            </a:r>
          </a:p>
        </p:txBody>
      </p:sp>
      <p:sp>
        <p:nvSpPr>
          <p:cNvPr id="2" name="雲形吹き出し 1"/>
          <p:cNvSpPr/>
          <p:nvPr/>
        </p:nvSpPr>
        <p:spPr>
          <a:xfrm>
            <a:off x="4836931" y="4657731"/>
            <a:ext cx="5257645" cy="1774066"/>
          </a:xfrm>
          <a:prstGeom prst="cloudCallout">
            <a:avLst>
              <a:gd name="adj1" fmla="val -33446"/>
              <a:gd name="adj2" fmla="val -69007"/>
            </a:avLst>
          </a:prstGeom>
          <a:solidFill>
            <a:srgbClr val="FFE1E1"/>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lang="ja-JP" altLang="en-US" sz="2400" b="1" dirty="0">
                <a:solidFill>
                  <a:srgbClr val="002060"/>
                </a:solidFill>
              </a:rPr>
              <a:t>話し合える関係</a:t>
            </a:r>
            <a:endParaRPr lang="en-US" altLang="ja-JP" sz="2400" b="1" dirty="0">
              <a:solidFill>
                <a:srgbClr val="002060"/>
              </a:solidFill>
            </a:endParaRPr>
          </a:p>
          <a:p>
            <a:r>
              <a:rPr lang="ja-JP" altLang="en-US" sz="2400" b="1" dirty="0">
                <a:solidFill>
                  <a:srgbClr val="002060"/>
                </a:solidFill>
              </a:rPr>
              <a:t>お互いを思いやれる関係</a:t>
            </a:r>
          </a:p>
        </p:txBody>
      </p:sp>
    </p:spTree>
    <p:extLst>
      <p:ext uri="{BB962C8B-B14F-4D97-AF65-F5344CB8AC3E}">
        <p14:creationId xmlns:p14="http://schemas.microsoft.com/office/powerpoint/2010/main" val="3489200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27223" y="1065735"/>
            <a:ext cx="3086363" cy="724988"/>
          </a:xfrm>
        </p:spPr>
        <p:txBody>
          <a:bodyPr>
            <a:normAutofit/>
          </a:bodyPr>
          <a:lstStyle/>
          <a:p>
            <a:r>
              <a:rPr lang="ja-JP" altLang="en-US" sz="3000" dirty="0">
                <a:latin typeface="ＭＳ Ｐゴシック" panose="020B0600070205080204" pitchFamily="50" charset="-128"/>
                <a:ea typeface="ＭＳ Ｐゴシック" panose="020B0600070205080204" pitchFamily="50" charset="-128"/>
              </a:rPr>
              <a:t>（中学校　３学年）</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4" name="タイトル 1"/>
          <p:cNvSpPr txBox="1">
            <a:spLocks/>
          </p:cNvSpPr>
          <p:nvPr/>
        </p:nvSpPr>
        <p:spPr>
          <a:xfrm>
            <a:off x="3442613" y="2408082"/>
            <a:ext cx="5348886" cy="1025649"/>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766">
              <a:lnSpc>
                <a:spcPct val="150000"/>
              </a:lnSpc>
              <a:defRPr/>
            </a:pPr>
            <a:r>
              <a:rPr lang="ja-JP" altLang="en-US" sz="3300" dirty="0">
                <a:solidFill>
                  <a:prstClr val="black"/>
                </a:solidFill>
                <a:latin typeface="ＭＳ Ｐゴシック" panose="020B0600070205080204" pitchFamily="50" charset="-128"/>
                <a:ea typeface="ＭＳ Ｐゴシック" panose="020B0600070205080204" pitchFamily="50" charset="-128"/>
              </a:rPr>
              <a:t>パートナーとのよりよい関係</a:t>
            </a:r>
          </a:p>
        </p:txBody>
      </p:sp>
      <p:sp>
        <p:nvSpPr>
          <p:cNvPr id="7" name="タイトル 1"/>
          <p:cNvSpPr txBox="1">
            <a:spLocks/>
          </p:cNvSpPr>
          <p:nvPr/>
        </p:nvSpPr>
        <p:spPr>
          <a:xfrm>
            <a:off x="3849536" y="5867234"/>
            <a:ext cx="6818464" cy="82867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400" dirty="0">
                <a:solidFill>
                  <a:prstClr val="black"/>
                </a:solidFill>
                <a:latin typeface="游ゴシック Light" panose="020F0302020204030204"/>
                <a:ea typeface="游ゴシック Light" panose="020B0300000000000000" pitchFamily="50" charset="-128"/>
              </a:rPr>
              <a:t>参考資料：</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人と人とのよりよい関係をつくるために</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　内閣府共同参画局</a:t>
            </a:r>
            <a:endParaRPr lang="en-US" altLang="ja-JP" sz="1400" dirty="0">
              <a:solidFill>
                <a:prstClr val="black"/>
              </a:solidFill>
              <a:latin typeface="游ゴシック Light" panose="020F0302020204030204"/>
              <a:ea typeface="游ゴシック Light" panose="020B0300000000000000" pitchFamily="50" charset="-128"/>
            </a:endParaRPr>
          </a:p>
          <a:p>
            <a:pPr defTabSz="685766">
              <a:lnSpc>
                <a:spcPct val="150000"/>
              </a:lnSpc>
              <a:defRPr/>
            </a:pPr>
            <a:r>
              <a:rPr lang="ja-JP" altLang="en-US" sz="1400" dirty="0">
                <a:solidFill>
                  <a:prstClr val="black"/>
                </a:solidFill>
                <a:latin typeface="游ゴシック Light" panose="020F0302020204030204"/>
                <a:ea typeface="游ゴシック Light" panose="020B0300000000000000" pitchFamily="50" charset="-128"/>
              </a:rPr>
              <a:t>　　　　　</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それってラブラブ？</a:t>
            </a:r>
            <a:r>
              <a:rPr lang="en-US" altLang="ja-JP" sz="1400" dirty="0">
                <a:solidFill>
                  <a:prstClr val="black"/>
                </a:solidFill>
                <a:latin typeface="游ゴシック Light" panose="020F0302020204030204"/>
                <a:ea typeface="游ゴシック Light" panose="020B0300000000000000" pitchFamily="50" charset="-128"/>
              </a:rPr>
              <a:t>』</a:t>
            </a:r>
            <a:r>
              <a:rPr lang="ja-JP" altLang="en-US" sz="1400" dirty="0">
                <a:solidFill>
                  <a:prstClr val="black"/>
                </a:solidFill>
                <a:latin typeface="游ゴシック Light" panose="020F0302020204030204"/>
                <a:ea typeface="游ゴシック Light" panose="020B0300000000000000" pitchFamily="50" charset="-128"/>
              </a:rPr>
              <a:t>こうち男女共同参画センター　ソーレ　</a:t>
            </a:r>
            <a:endParaRPr lang="en-US" altLang="ja-JP" sz="1400" dirty="0">
              <a:solidFill>
                <a:prstClr val="black"/>
              </a:solidFill>
              <a:latin typeface="游ゴシック Light" panose="020F0302020204030204"/>
              <a:ea typeface="游ゴシック Light" panose="020B0300000000000000" pitchFamily="50" charset="-128"/>
            </a:endParaRPr>
          </a:p>
        </p:txBody>
      </p:sp>
      <p:sp>
        <p:nvSpPr>
          <p:cNvPr id="6" name="タイトル 1"/>
          <p:cNvSpPr txBox="1">
            <a:spLocks/>
          </p:cNvSpPr>
          <p:nvPr/>
        </p:nvSpPr>
        <p:spPr>
          <a:xfrm>
            <a:off x="2044262" y="316463"/>
            <a:ext cx="2617074"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latin typeface="ＭＳ Ｐゴシック" panose="020B0600070205080204" pitchFamily="50" charset="-128"/>
                <a:ea typeface="ＭＳ Ｐゴシック" panose="020B0600070205080204" pitchFamily="50" charset="-128"/>
              </a:rPr>
              <a:t>（中）資料６</a:t>
            </a:r>
          </a:p>
        </p:txBody>
      </p:sp>
      <p:sp>
        <p:nvSpPr>
          <p:cNvPr id="8" name="タイトル 1"/>
          <p:cNvSpPr txBox="1">
            <a:spLocks/>
          </p:cNvSpPr>
          <p:nvPr/>
        </p:nvSpPr>
        <p:spPr>
          <a:xfrm>
            <a:off x="2327727" y="3890965"/>
            <a:ext cx="7578658"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solidFill>
                  <a:prstClr val="black"/>
                </a:solidFill>
                <a:latin typeface="Calibri Light" panose="020F0302020204030204"/>
                <a:ea typeface="ＭＳ Ｐゴシック" panose="020B0600070205080204" pitchFamily="50" charset="-128"/>
              </a:rPr>
              <a:t>【 </a:t>
            </a:r>
            <a:r>
              <a:rPr lang="ja-JP" altLang="en-US" sz="1800" dirty="0">
                <a:solidFill>
                  <a:prstClr val="black"/>
                </a:solidFill>
                <a:latin typeface="Calibri Light" panose="020F0302020204030204"/>
                <a:ea typeface="ＭＳ Ｐゴシック" panose="020B0600070205080204" pitchFamily="50" charset="-128"/>
              </a:rPr>
              <a:t>ねらい </a:t>
            </a:r>
            <a:r>
              <a:rPr lang="en-US" altLang="ja-JP" sz="1800" dirty="0">
                <a:solidFill>
                  <a:prstClr val="black"/>
                </a:solidFill>
                <a:latin typeface="Calibri Light" panose="020F0302020204030204"/>
                <a:ea typeface="ＭＳ Ｐゴシック" panose="020B0600070205080204" pitchFamily="50" charset="-128"/>
              </a:rPr>
              <a:t>】</a:t>
            </a:r>
            <a:r>
              <a:rPr lang="ja-JP" altLang="ja-JP" sz="1800" dirty="0">
                <a:solidFill>
                  <a:prstClr val="black"/>
                </a:solidFill>
                <a:latin typeface="Calibri Light" panose="020F0302020204030204"/>
                <a:ea typeface="ＭＳ Ｐゴシック" panose="020B0600070205080204" pitchFamily="50" charset="-128"/>
              </a:rPr>
              <a:t>　　</a:t>
            </a:r>
            <a:endParaRPr lang="en-US" altLang="ja-JP" sz="1800" dirty="0">
              <a:solidFill>
                <a:prstClr val="black"/>
              </a:solidFill>
              <a:latin typeface="Calibri Light" panose="020F0302020204030204"/>
              <a:ea typeface="ＭＳ Ｐゴシック" panose="020B0600070205080204" pitchFamily="50" charset="-128"/>
            </a:endParaRPr>
          </a:p>
          <a:p>
            <a:pPr>
              <a:lnSpc>
                <a:spcPts val="2800"/>
              </a:lnSpc>
            </a:pPr>
            <a:r>
              <a:rPr lang="ja-JP" altLang="en-US" sz="1800" dirty="0">
                <a:solidFill>
                  <a:prstClr val="black"/>
                </a:solidFill>
                <a:latin typeface="Calibri Light" panose="020F0302020204030204"/>
                <a:ea typeface="ＭＳ Ｐゴシック" panose="020B0600070205080204" pitchFamily="50" charset="-128"/>
              </a:rPr>
              <a:t>　</a:t>
            </a:r>
            <a:r>
              <a:rPr lang="ja-JP" altLang="en-US" sz="1800" dirty="0">
                <a:solidFill>
                  <a:prstClr val="black"/>
                </a:solidFill>
                <a:latin typeface="ＭＳ ゴシック" panose="020B0609070205080204" pitchFamily="49" charset="-128"/>
                <a:ea typeface="ＭＳ ゴシック" panose="020B0609070205080204" pitchFamily="49" charset="-128"/>
              </a:rPr>
              <a:t>　</a:t>
            </a:r>
            <a:r>
              <a:rPr lang="ja-JP" altLang="ja-JP" sz="1800" dirty="0">
                <a:latin typeface="ＭＳ ゴシック" panose="020B0609070205080204" pitchFamily="49" charset="-128"/>
                <a:ea typeface="ＭＳ ゴシック" panose="020B0609070205080204" pitchFamily="49" charset="-128"/>
              </a:rPr>
              <a:t>いわゆるデートＤＶについて知り、パートナーとよりよい関係を</a:t>
            </a:r>
            <a:endParaRPr lang="en-US" altLang="ja-JP" sz="1800" dirty="0">
              <a:latin typeface="ＭＳ ゴシック" panose="020B0609070205080204" pitchFamily="49" charset="-128"/>
              <a:ea typeface="ＭＳ ゴシック" panose="020B0609070205080204" pitchFamily="49" charset="-128"/>
            </a:endParaRPr>
          </a:p>
          <a:p>
            <a:pPr>
              <a:lnSpc>
                <a:spcPts val="2800"/>
              </a:lnSpc>
            </a:pPr>
            <a:r>
              <a:rPr lang="en-US" altLang="ja-JP" sz="1800" dirty="0">
                <a:latin typeface="ＭＳ ゴシック" panose="020B0609070205080204" pitchFamily="49" charset="-128"/>
                <a:ea typeface="ＭＳ ゴシック" panose="020B0609070205080204" pitchFamily="49" charset="-128"/>
              </a:rPr>
              <a:t> </a:t>
            </a:r>
            <a:r>
              <a:rPr lang="ja-JP" altLang="ja-JP" sz="1800" dirty="0">
                <a:latin typeface="ＭＳ ゴシック" panose="020B0609070205080204" pitchFamily="49" charset="-128"/>
                <a:ea typeface="ＭＳ ゴシック" panose="020B0609070205080204" pitchFamily="49" charset="-128"/>
              </a:rPr>
              <a:t>作っていくために大切なことは何か、考えることができるようにする。</a:t>
            </a:r>
          </a:p>
        </p:txBody>
      </p:sp>
    </p:spTree>
    <p:extLst>
      <p:ext uri="{BB962C8B-B14F-4D97-AF65-F5344CB8AC3E}">
        <p14:creationId xmlns:p14="http://schemas.microsoft.com/office/powerpoint/2010/main" val="31821609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0674" y="0"/>
            <a:ext cx="7532857" cy="6858000"/>
          </a:xfrm>
          <a:prstGeom prst="rect">
            <a:avLst/>
          </a:prstGeom>
        </p:spPr>
      </p:pic>
      <p:sp>
        <p:nvSpPr>
          <p:cNvPr id="3" name="タイトル 1"/>
          <p:cNvSpPr txBox="1">
            <a:spLocks/>
          </p:cNvSpPr>
          <p:nvPr/>
        </p:nvSpPr>
        <p:spPr>
          <a:xfrm>
            <a:off x="9375228" y="5549462"/>
            <a:ext cx="1292772" cy="130853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100" dirty="0">
                <a:solidFill>
                  <a:prstClr val="black"/>
                </a:solidFill>
                <a:latin typeface="游ゴシック Light" panose="020F0302020204030204"/>
                <a:ea typeface="游ゴシック Light" panose="020B0300000000000000" pitchFamily="50" charset="-128"/>
              </a:rPr>
              <a:t>（出典）</a:t>
            </a:r>
            <a:endParaRPr lang="en-US" altLang="ja-JP" sz="1100" dirty="0">
              <a:solidFill>
                <a:prstClr val="black"/>
              </a:solidFill>
              <a:latin typeface="游ゴシック Light" panose="020F0302020204030204"/>
              <a:ea typeface="游ゴシック Light" panose="020B0300000000000000" pitchFamily="50" charset="-128"/>
            </a:endParaRPr>
          </a:p>
          <a:p>
            <a:pPr defTabSz="685766">
              <a:lnSpc>
                <a:spcPct val="150000"/>
              </a:lnSpc>
              <a:defRPr/>
            </a:pPr>
            <a:r>
              <a:rPr lang="en-US" altLang="ja-JP" sz="1100" dirty="0">
                <a:solidFill>
                  <a:prstClr val="black"/>
                </a:solidFill>
                <a:latin typeface="游ゴシック Light" panose="020F0302020204030204"/>
                <a:ea typeface="游ゴシック Light" panose="020B0300000000000000" pitchFamily="50" charset="-128"/>
              </a:rPr>
              <a:t>『</a:t>
            </a:r>
            <a:r>
              <a:rPr lang="ja-JP" altLang="en-US" sz="1100" dirty="0">
                <a:solidFill>
                  <a:prstClr val="black"/>
                </a:solidFill>
                <a:latin typeface="游ゴシック Light" panose="020F0302020204030204"/>
                <a:ea typeface="游ゴシック Light" panose="020B0300000000000000" pitchFamily="50" charset="-128"/>
              </a:rPr>
              <a:t>人と人とのよりよい関係をつくるために</a:t>
            </a:r>
            <a:r>
              <a:rPr lang="en-US" altLang="ja-JP" sz="1100" dirty="0">
                <a:solidFill>
                  <a:prstClr val="black"/>
                </a:solidFill>
                <a:latin typeface="游ゴシック Light" panose="020F0302020204030204"/>
                <a:ea typeface="游ゴシック Light" panose="020B0300000000000000" pitchFamily="50" charset="-128"/>
              </a:rPr>
              <a:t>』</a:t>
            </a:r>
            <a:r>
              <a:rPr lang="ja-JP" altLang="en-US" sz="1100" dirty="0">
                <a:solidFill>
                  <a:prstClr val="black"/>
                </a:solidFill>
                <a:latin typeface="游ゴシック Light" panose="020F0302020204030204"/>
                <a:ea typeface="游ゴシック Light" panose="020B0300000000000000" pitchFamily="50" charset="-128"/>
              </a:rPr>
              <a:t>　</a:t>
            </a:r>
            <a:endParaRPr lang="en-US" altLang="ja-JP" sz="1100" dirty="0">
              <a:solidFill>
                <a:prstClr val="black"/>
              </a:solidFill>
              <a:latin typeface="游ゴシック Light" panose="020F0302020204030204"/>
              <a:ea typeface="游ゴシック Light" panose="020B0300000000000000" pitchFamily="50" charset="-128"/>
            </a:endParaRPr>
          </a:p>
          <a:p>
            <a:pPr defTabSz="685766">
              <a:lnSpc>
                <a:spcPct val="150000"/>
              </a:lnSpc>
              <a:defRPr/>
            </a:pPr>
            <a:r>
              <a:rPr lang="ja-JP" altLang="en-US" sz="1100" dirty="0">
                <a:solidFill>
                  <a:prstClr val="black"/>
                </a:solidFill>
                <a:latin typeface="游ゴシック Light" panose="020F0302020204030204"/>
                <a:ea typeface="游ゴシック Light" panose="020B0300000000000000" pitchFamily="50" charset="-128"/>
              </a:rPr>
              <a:t>内閣府共同参画局</a:t>
            </a:r>
            <a:endParaRPr lang="en-US" altLang="ja-JP" sz="1100" dirty="0">
              <a:solidFill>
                <a:prstClr val="black"/>
              </a:solidFill>
              <a:latin typeface="游ゴシック Light" panose="020F0302020204030204"/>
              <a:ea typeface="游ゴシック Light" panose="020B0300000000000000" pitchFamily="50" charset="-128"/>
            </a:endParaRPr>
          </a:p>
        </p:txBody>
      </p:sp>
    </p:spTree>
    <p:extLst>
      <p:ext uri="{BB962C8B-B14F-4D97-AF65-F5344CB8AC3E}">
        <p14:creationId xmlns:p14="http://schemas.microsoft.com/office/powerpoint/2010/main" val="12355730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650929"/>
            <a:ext cx="9144000" cy="5349822"/>
          </a:xfrm>
          <a:prstGeom prst="rect">
            <a:avLst/>
          </a:prstGeom>
        </p:spPr>
      </p:pic>
      <p:sp>
        <p:nvSpPr>
          <p:cNvPr id="3" name="タイトル 1"/>
          <p:cNvSpPr txBox="1">
            <a:spLocks/>
          </p:cNvSpPr>
          <p:nvPr/>
        </p:nvSpPr>
        <p:spPr>
          <a:xfrm>
            <a:off x="5528441" y="6463862"/>
            <a:ext cx="5139559" cy="39413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200" dirty="0">
                <a:solidFill>
                  <a:prstClr val="black"/>
                </a:solidFill>
                <a:latin typeface="游ゴシック Light" panose="020F0302020204030204"/>
                <a:ea typeface="游ゴシック Light" panose="020B0300000000000000" pitchFamily="50" charset="-128"/>
              </a:rPr>
              <a:t>（出典）</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人と人とのよりよい関係をつくるために</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内閣府共同参画局</a:t>
            </a:r>
            <a:endParaRPr lang="en-US" altLang="ja-JP" sz="1200" dirty="0">
              <a:solidFill>
                <a:prstClr val="black"/>
              </a:solidFill>
              <a:latin typeface="游ゴシック Light" panose="020F0302020204030204"/>
              <a:ea typeface="游ゴシック Light" panose="020B0300000000000000" pitchFamily="50" charset="-128"/>
            </a:endParaRPr>
          </a:p>
        </p:txBody>
      </p:sp>
    </p:spTree>
    <p:extLst>
      <p:ext uri="{BB962C8B-B14F-4D97-AF65-F5344CB8AC3E}">
        <p14:creationId xmlns:p14="http://schemas.microsoft.com/office/powerpoint/2010/main" val="16356428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rotWithShape="1">
          <a:blip r:embed="rId2" cstate="print">
            <a:extLst>
              <a:ext uri="{28A0092B-C50C-407E-A947-70E740481C1C}">
                <a14:useLocalDpi xmlns:a14="http://schemas.microsoft.com/office/drawing/2010/main" val="0"/>
              </a:ext>
            </a:extLst>
          </a:blip>
          <a:srcRect l="1884" t="2118"/>
          <a:stretch/>
        </p:blipFill>
        <p:spPr>
          <a:xfrm>
            <a:off x="1709980" y="330309"/>
            <a:ext cx="8779104" cy="6209976"/>
          </a:xfrm>
          <a:prstGeom prst="rect">
            <a:avLst/>
          </a:prstGeom>
        </p:spPr>
      </p:pic>
      <p:sp>
        <p:nvSpPr>
          <p:cNvPr id="3" name="タイトル 1"/>
          <p:cNvSpPr txBox="1">
            <a:spLocks/>
          </p:cNvSpPr>
          <p:nvPr/>
        </p:nvSpPr>
        <p:spPr>
          <a:xfrm>
            <a:off x="5528441" y="6463862"/>
            <a:ext cx="5139559" cy="39413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200" dirty="0">
                <a:solidFill>
                  <a:prstClr val="black"/>
                </a:solidFill>
                <a:latin typeface="游ゴシック Light" panose="020F0302020204030204"/>
                <a:ea typeface="游ゴシック Light" panose="020B0300000000000000" pitchFamily="50" charset="-128"/>
              </a:rPr>
              <a:t>（出典）</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人と人とのよりよい関係をつくるために</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内閣府共同参画局</a:t>
            </a:r>
            <a:endParaRPr lang="en-US" altLang="ja-JP" sz="1200" dirty="0">
              <a:solidFill>
                <a:prstClr val="black"/>
              </a:solidFill>
              <a:latin typeface="游ゴシック Light" panose="020F0302020204030204"/>
              <a:ea typeface="游ゴシック Light" panose="020B0300000000000000" pitchFamily="50" charset="-128"/>
            </a:endParaRPr>
          </a:p>
        </p:txBody>
      </p:sp>
    </p:spTree>
    <p:extLst>
      <p:ext uri="{BB962C8B-B14F-4D97-AF65-F5344CB8AC3E}">
        <p14:creationId xmlns:p14="http://schemas.microsoft.com/office/powerpoint/2010/main" val="14274122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43933"/>
            <a:ext cx="9144000" cy="5411815"/>
          </a:xfrm>
          <a:prstGeom prst="rect">
            <a:avLst/>
          </a:prstGeom>
        </p:spPr>
      </p:pic>
      <p:sp>
        <p:nvSpPr>
          <p:cNvPr id="3" name="タイトル 1"/>
          <p:cNvSpPr txBox="1">
            <a:spLocks/>
          </p:cNvSpPr>
          <p:nvPr/>
        </p:nvSpPr>
        <p:spPr>
          <a:xfrm>
            <a:off x="5528441" y="6463862"/>
            <a:ext cx="5139559" cy="39413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200" dirty="0">
                <a:solidFill>
                  <a:prstClr val="black"/>
                </a:solidFill>
                <a:latin typeface="游ゴシック Light" panose="020F0302020204030204"/>
                <a:ea typeface="游ゴシック Light" panose="020B0300000000000000" pitchFamily="50" charset="-128"/>
              </a:rPr>
              <a:t>（出典）</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人と人とのよりよい関係をつくるために</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内閣府共同参画局</a:t>
            </a:r>
            <a:endParaRPr lang="en-US" altLang="ja-JP" sz="1200" dirty="0">
              <a:solidFill>
                <a:prstClr val="black"/>
              </a:solidFill>
              <a:latin typeface="游ゴシック Light" panose="020F0302020204030204"/>
              <a:ea typeface="游ゴシック Light" panose="020B0300000000000000" pitchFamily="50" charset="-128"/>
            </a:endParaRPr>
          </a:p>
        </p:txBody>
      </p:sp>
    </p:spTree>
    <p:extLst>
      <p:ext uri="{BB962C8B-B14F-4D97-AF65-F5344CB8AC3E}">
        <p14:creationId xmlns:p14="http://schemas.microsoft.com/office/powerpoint/2010/main" val="3189968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4" name="Rectangle 4"/>
          <p:cNvSpPr>
            <a:spLocks noGrp="1" noChangeArrowheads="1"/>
          </p:cNvSpPr>
          <p:nvPr>
            <p:ph type="title"/>
          </p:nvPr>
        </p:nvSpPr>
        <p:spPr>
          <a:xfrm>
            <a:off x="3354710" y="190778"/>
            <a:ext cx="5884548" cy="848835"/>
          </a:xfrm>
          <a:solidFill>
            <a:srgbClr val="D5FFFF"/>
          </a:solidFill>
        </p:spPr>
        <p:txBody>
          <a:bodyPr>
            <a:normAutofit/>
          </a:bodyPr>
          <a:lstStyle/>
          <a:p>
            <a:r>
              <a:rPr lang="ja-JP" altLang="en-US" sz="3400" dirty="0">
                <a:latin typeface="+mn-ea"/>
                <a:ea typeface="+mn-ea"/>
              </a:rPr>
              <a:t>なぜ　声変わりするのだろうか</a:t>
            </a:r>
          </a:p>
        </p:txBody>
      </p:sp>
      <p:sp>
        <p:nvSpPr>
          <p:cNvPr id="271366" name="Rectangle 6"/>
          <p:cNvSpPr>
            <a:spLocks noChangeArrowheads="1"/>
          </p:cNvSpPr>
          <p:nvPr/>
        </p:nvSpPr>
        <p:spPr bwMode="auto">
          <a:xfrm>
            <a:off x="1997997" y="1334548"/>
            <a:ext cx="3057247" cy="523220"/>
          </a:xfrm>
          <a:prstGeom prst="rect">
            <a:avLst/>
          </a:prstGeom>
          <a:noFill/>
          <a:ln w="9525" algn="ctr">
            <a:noFill/>
            <a:miter lim="800000"/>
            <a:headEnd/>
            <a:tailEnd/>
          </a:ln>
          <a:effectLst/>
        </p:spPr>
        <p:txBody>
          <a:bodyPr wrap="none" anchor="ctr">
            <a:spAutoFit/>
          </a:bodyPr>
          <a:lstStyle/>
          <a:p>
            <a:pPr algn="ctr"/>
            <a:r>
              <a:rPr lang="ja-JP" altLang="en-US" sz="2800" dirty="0">
                <a:latin typeface="+mn-ea"/>
              </a:rPr>
              <a:t>のど仏が発達する</a:t>
            </a:r>
          </a:p>
        </p:txBody>
      </p:sp>
      <p:sp>
        <p:nvSpPr>
          <p:cNvPr id="271369" name="Rectangle 9"/>
          <p:cNvSpPr>
            <a:spLocks noChangeArrowheads="1"/>
          </p:cNvSpPr>
          <p:nvPr/>
        </p:nvSpPr>
        <p:spPr bwMode="auto">
          <a:xfrm>
            <a:off x="1834709" y="2720250"/>
            <a:ext cx="3408304" cy="954107"/>
          </a:xfrm>
          <a:prstGeom prst="rect">
            <a:avLst/>
          </a:prstGeom>
          <a:noFill/>
          <a:ln w="9525" algn="ctr">
            <a:noFill/>
            <a:miter lim="800000"/>
            <a:headEnd/>
            <a:tailEnd/>
          </a:ln>
          <a:effectLst/>
        </p:spPr>
        <p:txBody>
          <a:bodyPr wrap="none" anchor="ctr">
            <a:spAutoFit/>
          </a:bodyPr>
          <a:lstStyle/>
          <a:p>
            <a:pPr algn="ctr"/>
            <a:r>
              <a:rPr lang="ja-JP" altLang="en-US" sz="2800" dirty="0">
                <a:latin typeface="+mn-ea"/>
              </a:rPr>
              <a:t>声帯がのびる</a:t>
            </a:r>
            <a:endParaRPr lang="en-US" altLang="ja-JP" sz="2800" dirty="0">
              <a:latin typeface="+mn-ea"/>
            </a:endParaRPr>
          </a:p>
          <a:p>
            <a:pPr algn="ctr"/>
            <a:r>
              <a:rPr lang="ja-JP" altLang="en-US" sz="2800" dirty="0">
                <a:latin typeface="+mn-ea"/>
              </a:rPr>
              <a:t>（</a:t>
            </a:r>
            <a:r>
              <a:rPr lang="ja-JP" altLang="en-US" sz="2800" dirty="0">
                <a:solidFill>
                  <a:srgbClr val="FF0000"/>
                </a:solidFill>
                <a:latin typeface="+mn-ea"/>
              </a:rPr>
              <a:t>１年で２倍の長さに</a:t>
            </a:r>
            <a:r>
              <a:rPr lang="ja-JP" altLang="en-US" sz="2800" dirty="0">
                <a:latin typeface="+mn-ea"/>
              </a:rPr>
              <a:t>）</a:t>
            </a:r>
          </a:p>
        </p:txBody>
      </p:sp>
      <p:sp>
        <p:nvSpPr>
          <p:cNvPr id="271370" name="Rectangle 10"/>
          <p:cNvSpPr>
            <a:spLocks noChangeArrowheads="1"/>
          </p:cNvSpPr>
          <p:nvPr/>
        </p:nvSpPr>
        <p:spPr bwMode="auto">
          <a:xfrm>
            <a:off x="1733792" y="4543881"/>
            <a:ext cx="3679212" cy="954107"/>
          </a:xfrm>
          <a:prstGeom prst="rect">
            <a:avLst/>
          </a:prstGeom>
          <a:noFill/>
          <a:ln w="9525" algn="ctr">
            <a:noFill/>
            <a:miter lim="800000"/>
            <a:headEnd/>
            <a:tailEnd/>
          </a:ln>
          <a:effectLst/>
        </p:spPr>
        <p:txBody>
          <a:bodyPr wrap="none" anchor="ctr">
            <a:spAutoFit/>
          </a:bodyPr>
          <a:lstStyle/>
          <a:p>
            <a:pPr algn="ctr"/>
            <a:r>
              <a:rPr lang="ja-JP" altLang="en-US" sz="2800" dirty="0">
                <a:latin typeface="+mn-ea"/>
              </a:rPr>
              <a:t>声が低くなる</a:t>
            </a:r>
            <a:endParaRPr lang="en-US" altLang="ja-JP" sz="2800" dirty="0">
              <a:latin typeface="+mn-ea"/>
            </a:endParaRPr>
          </a:p>
          <a:p>
            <a:pPr algn="ctr"/>
            <a:r>
              <a:rPr lang="ja-JP" altLang="en-US" sz="2800" dirty="0">
                <a:latin typeface="+mn-ea"/>
              </a:rPr>
              <a:t>（落ち着いた大人の声）</a:t>
            </a:r>
          </a:p>
        </p:txBody>
      </p:sp>
      <p:sp>
        <p:nvSpPr>
          <p:cNvPr id="271374" name="AutoShape 14"/>
          <p:cNvSpPr>
            <a:spLocks noChangeArrowheads="1"/>
          </p:cNvSpPr>
          <p:nvPr/>
        </p:nvSpPr>
        <p:spPr bwMode="auto">
          <a:xfrm>
            <a:off x="3305694" y="2048525"/>
            <a:ext cx="466322" cy="508956"/>
          </a:xfrm>
          <a:prstGeom prst="downArrow">
            <a:avLst>
              <a:gd name="adj1" fmla="val 49454"/>
              <a:gd name="adj2" fmla="val 56341"/>
            </a:avLst>
          </a:prstGeom>
          <a:solidFill>
            <a:schemeClr val="accent5"/>
          </a:solidFill>
          <a:ln w="9525">
            <a:noFill/>
            <a:miter lim="800000"/>
            <a:headEnd/>
            <a:tailEnd/>
          </a:ln>
          <a:effectLst/>
        </p:spPr>
        <p:txBody>
          <a:bodyPr vert="eaVert" wrap="none" anchor="ctr"/>
          <a:lstStyle/>
          <a:p>
            <a:endParaRPr lang="ja-JP" altLang="en-US" sz="1351"/>
          </a:p>
        </p:txBody>
      </p:sp>
      <p:sp>
        <p:nvSpPr>
          <p:cNvPr id="271375" name="AutoShape 15"/>
          <p:cNvSpPr>
            <a:spLocks noChangeArrowheads="1"/>
          </p:cNvSpPr>
          <p:nvPr/>
        </p:nvSpPr>
        <p:spPr bwMode="auto">
          <a:xfrm>
            <a:off x="3281214" y="3837113"/>
            <a:ext cx="490815" cy="516011"/>
          </a:xfrm>
          <a:prstGeom prst="downArrow">
            <a:avLst>
              <a:gd name="adj1" fmla="val 49454"/>
              <a:gd name="adj2" fmla="val 56341"/>
            </a:avLst>
          </a:prstGeom>
          <a:solidFill>
            <a:schemeClr val="accent5"/>
          </a:solidFill>
          <a:ln w="9525">
            <a:noFill/>
            <a:miter lim="800000"/>
            <a:headEnd/>
            <a:tailEnd/>
          </a:ln>
          <a:effectLst/>
        </p:spPr>
        <p:txBody>
          <a:bodyPr vert="eaVert" wrap="none" anchor="ctr"/>
          <a:lstStyle/>
          <a:p>
            <a:endParaRPr lang="ja-JP" altLang="en-US" sz="1351"/>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1702" y="1314459"/>
            <a:ext cx="4560174" cy="5143500"/>
          </a:xfrm>
          <a:prstGeom prst="rect">
            <a:avLst/>
          </a:prstGeom>
        </p:spPr>
      </p:pic>
      <p:sp>
        <p:nvSpPr>
          <p:cNvPr id="17" name="Oval 20"/>
          <p:cNvSpPr>
            <a:spLocks noChangeArrowheads="1"/>
          </p:cNvSpPr>
          <p:nvPr/>
        </p:nvSpPr>
        <p:spPr bwMode="auto">
          <a:xfrm>
            <a:off x="8228000" y="4355182"/>
            <a:ext cx="1011271" cy="422153"/>
          </a:xfrm>
          <a:prstGeom prst="ellipse">
            <a:avLst/>
          </a:prstGeom>
          <a:noFill/>
          <a:ln w="44450" algn="ctr">
            <a:solidFill>
              <a:srgbClr val="FF0000"/>
            </a:solidFill>
            <a:round/>
            <a:headEnd/>
            <a:tailEnd/>
          </a:ln>
          <a:effectLst/>
        </p:spPr>
        <p:txBody>
          <a:bodyPr wrap="square" anchor="ctr">
            <a:spAutoFit/>
          </a:bodyPr>
          <a:lstStyle/>
          <a:p>
            <a:endParaRPr lang="ja-JP" altLang="en-US" sz="1351"/>
          </a:p>
        </p:txBody>
      </p:sp>
      <p:sp>
        <p:nvSpPr>
          <p:cNvPr id="18" name="Oval 20"/>
          <p:cNvSpPr>
            <a:spLocks noChangeArrowheads="1"/>
          </p:cNvSpPr>
          <p:nvPr/>
        </p:nvSpPr>
        <p:spPr bwMode="auto">
          <a:xfrm>
            <a:off x="6298519" y="4761321"/>
            <a:ext cx="1011271" cy="422153"/>
          </a:xfrm>
          <a:prstGeom prst="ellipse">
            <a:avLst/>
          </a:prstGeom>
          <a:noFill/>
          <a:ln w="44450" algn="ctr">
            <a:solidFill>
              <a:srgbClr val="FF0000"/>
            </a:solidFill>
            <a:round/>
            <a:headEnd/>
            <a:tailEnd/>
          </a:ln>
          <a:effectLst/>
        </p:spPr>
        <p:txBody>
          <a:bodyPr wrap="square" anchor="ctr">
            <a:spAutoFit/>
          </a:bodyPr>
          <a:lstStyle/>
          <a:p>
            <a:endParaRPr lang="ja-JP" altLang="en-US" sz="1351"/>
          </a:p>
        </p:txBody>
      </p:sp>
      <p:sp>
        <p:nvSpPr>
          <p:cNvPr id="11" name="Rectangle 10"/>
          <p:cNvSpPr>
            <a:spLocks noChangeArrowheads="1"/>
          </p:cNvSpPr>
          <p:nvPr/>
        </p:nvSpPr>
        <p:spPr bwMode="auto">
          <a:xfrm>
            <a:off x="1877269" y="5946732"/>
            <a:ext cx="3648755" cy="369332"/>
          </a:xfrm>
          <a:prstGeom prst="rect">
            <a:avLst/>
          </a:prstGeom>
          <a:noFill/>
          <a:ln w="9525" algn="ctr">
            <a:noFill/>
            <a:miter lim="800000"/>
            <a:headEnd/>
            <a:tailEnd/>
          </a:ln>
          <a:effectLst/>
        </p:spPr>
        <p:txBody>
          <a:bodyPr wrap="none" anchor="ctr">
            <a:spAutoFit/>
          </a:bodyPr>
          <a:lstStyle/>
          <a:p>
            <a:pPr algn="ctr"/>
            <a:r>
              <a:rPr lang="ja-JP" altLang="en-US" dirty="0">
                <a:latin typeface="+mn-ea"/>
              </a:rPr>
              <a:t>＊女子もゆるやかに声変わりをする</a:t>
            </a:r>
          </a:p>
        </p:txBody>
      </p:sp>
    </p:spTree>
    <p:extLst>
      <p:ext uri="{BB962C8B-B14F-4D97-AF65-F5344CB8AC3E}">
        <p14:creationId xmlns:p14="http://schemas.microsoft.com/office/powerpoint/2010/main" val="20078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1366"/>
                                        </p:tgtEl>
                                        <p:attrNameLst>
                                          <p:attrName>style.visibility</p:attrName>
                                        </p:attrNameLst>
                                      </p:cBhvr>
                                      <p:to>
                                        <p:strVal val="visible"/>
                                      </p:to>
                                    </p:set>
                                    <p:animEffect transition="in" filter="fade">
                                      <p:cBhvr>
                                        <p:cTn id="7" dur="500"/>
                                        <p:tgtEl>
                                          <p:spTgt spid="271366"/>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71374"/>
                                        </p:tgtEl>
                                        <p:attrNameLst>
                                          <p:attrName>style.visibility</p:attrName>
                                        </p:attrNameLst>
                                      </p:cBhvr>
                                      <p:to>
                                        <p:strVal val="visible"/>
                                      </p:to>
                                    </p:set>
                                    <p:animEffect transition="in" filter="wipe(up)">
                                      <p:cBhvr>
                                        <p:cTn id="24" dur="500"/>
                                        <p:tgtEl>
                                          <p:spTgt spid="27137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1369"/>
                                        </p:tgtEl>
                                        <p:attrNameLst>
                                          <p:attrName>style.visibility</p:attrName>
                                        </p:attrNameLst>
                                      </p:cBhvr>
                                      <p:to>
                                        <p:strVal val="visible"/>
                                      </p:to>
                                    </p:set>
                                    <p:animEffect transition="in" filter="fade">
                                      <p:cBhvr>
                                        <p:cTn id="28" dur="500"/>
                                        <p:tgtEl>
                                          <p:spTgt spid="271369"/>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271375"/>
                                        </p:tgtEl>
                                        <p:attrNameLst>
                                          <p:attrName>style.visibility</p:attrName>
                                        </p:attrNameLst>
                                      </p:cBhvr>
                                      <p:to>
                                        <p:strVal val="visible"/>
                                      </p:to>
                                    </p:set>
                                    <p:animEffect transition="in" filter="wipe(up)">
                                      <p:cBhvr>
                                        <p:cTn id="32" dur="500"/>
                                        <p:tgtEl>
                                          <p:spTgt spid="271375"/>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71370"/>
                                        </p:tgtEl>
                                        <p:attrNameLst>
                                          <p:attrName>style.visibility</p:attrName>
                                        </p:attrNameLst>
                                      </p:cBhvr>
                                      <p:to>
                                        <p:strVal val="visible"/>
                                      </p:to>
                                    </p:set>
                                    <p:animEffect transition="in" filter="fade">
                                      <p:cBhvr>
                                        <p:cTn id="36" dur="500"/>
                                        <p:tgtEl>
                                          <p:spTgt spid="271370"/>
                                        </p:tgtEl>
                                      </p:cBhvr>
                                    </p:animEffect>
                                  </p:childTnLst>
                                </p:cTn>
                              </p:par>
                            </p:childTnLst>
                          </p:cTn>
                        </p:par>
                        <p:par>
                          <p:cTn id="37" fill="hold">
                            <p:stCondLst>
                              <p:cond delay="2000"/>
                            </p:stCondLst>
                            <p:childTnLst>
                              <p:par>
                                <p:cTn id="38" presetID="10" presetClass="entr" presetSubtype="0" fill="hold" grpId="0" nodeType="afterEffect">
                                  <p:stCondLst>
                                    <p:cond delay="5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6" grpId="0"/>
      <p:bldP spid="271369" grpId="0"/>
      <p:bldP spid="271370" grpId="0"/>
      <p:bldP spid="271374" grpId="0" animBg="1"/>
      <p:bldP spid="271375" grpId="0" animBg="1"/>
      <p:bldP spid="17" grpId="0" animBg="1"/>
      <p:bldP spid="18" grpId="0" animBg="1"/>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481" y="361305"/>
            <a:ext cx="8770754" cy="6008498"/>
          </a:xfrm>
          <a:prstGeom prst="rect">
            <a:avLst/>
          </a:prstGeom>
        </p:spPr>
      </p:pic>
      <p:sp>
        <p:nvSpPr>
          <p:cNvPr id="4" name="タイトル 1"/>
          <p:cNvSpPr txBox="1">
            <a:spLocks/>
          </p:cNvSpPr>
          <p:nvPr/>
        </p:nvSpPr>
        <p:spPr>
          <a:xfrm>
            <a:off x="5528441" y="6463862"/>
            <a:ext cx="5139559" cy="39413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200" dirty="0">
                <a:solidFill>
                  <a:prstClr val="black"/>
                </a:solidFill>
                <a:latin typeface="游ゴシック Light" panose="020F0302020204030204"/>
                <a:ea typeface="游ゴシック Light" panose="020B0300000000000000" pitchFamily="50" charset="-128"/>
              </a:rPr>
              <a:t>（出典）</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人と人とのよりよい関係をつくるために</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内閣府共同参画局</a:t>
            </a:r>
            <a:endParaRPr lang="en-US" altLang="ja-JP" sz="1200" dirty="0">
              <a:solidFill>
                <a:prstClr val="black"/>
              </a:solidFill>
              <a:latin typeface="游ゴシック Light" panose="020F0302020204030204"/>
              <a:ea typeface="游ゴシック Light" panose="020B0300000000000000" pitchFamily="50" charset="-128"/>
            </a:endParaRPr>
          </a:p>
        </p:txBody>
      </p:sp>
    </p:spTree>
    <p:extLst>
      <p:ext uri="{BB962C8B-B14F-4D97-AF65-F5344CB8AC3E}">
        <p14:creationId xmlns:p14="http://schemas.microsoft.com/office/powerpoint/2010/main" val="40433110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83" y="635431"/>
            <a:ext cx="8772525" cy="5535802"/>
          </a:xfrm>
          <a:prstGeom prst="rect">
            <a:avLst/>
          </a:prstGeom>
        </p:spPr>
      </p:pic>
      <p:sp>
        <p:nvSpPr>
          <p:cNvPr id="3" name="タイトル 1"/>
          <p:cNvSpPr txBox="1">
            <a:spLocks/>
          </p:cNvSpPr>
          <p:nvPr/>
        </p:nvSpPr>
        <p:spPr>
          <a:xfrm>
            <a:off x="5528441" y="6463862"/>
            <a:ext cx="5139559" cy="39413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766">
              <a:lnSpc>
                <a:spcPct val="150000"/>
              </a:lnSpc>
              <a:defRPr/>
            </a:pPr>
            <a:r>
              <a:rPr lang="ja-JP" altLang="en-US" sz="1200" dirty="0">
                <a:solidFill>
                  <a:prstClr val="black"/>
                </a:solidFill>
                <a:latin typeface="游ゴシック Light" panose="020F0302020204030204"/>
                <a:ea typeface="游ゴシック Light" panose="020B0300000000000000" pitchFamily="50" charset="-128"/>
              </a:rPr>
              <a:t>（出典）</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人と人とのよりよい関係をつくるために</a:t>
            </a:r>
            <a:r>
              <a:rPr lang="en-US" altLang="ja-JP" sz="1200" dirty="0">
                <a:solidFill>
                  <a:prstClr val="black"/>
                </a:solidFill>
                <a:latin typeface="游ゴシック Light" panose="020F0302020204030204"/>
                <a:ea typeface="游ゴシック Light" panose="020B0300000000000000" pitchFamily="50" charset="-128"/>
              </a:rPr>
              <a:t>』</a:t>
            </a:r>
            <a:r>
              <a:rPr lang="ja-JP" altLang="en-US" sz="1200" dirty="0">
                <a:solidFill>
                  <a:prstClr val="black"/>
                </a:solidFill>
                <a:latin typeface="游ゴシック Light" panose="020F0302020204030204"/>
                <a:ea typeface="游ゴシック Light" panose="020B0300000000000000" pitchFamily="50" charset="-128"/>
              </a:rPr>
              <a:t>内閣府共同参画局</a:t>
            </a:r>
            <a:endParaRPr lang="en-US" altLang="ja-JP" sz="1200" dirty="0">
              <a:solidFill>
                <a:prstClr val="black"/>
              </a:solidFill>
              <a:latin typeface="游ゴシック Light" panose="020F0302020204030204"/>
              <a:ea typeface="游ゴシック Light" panose="020B0300000000000000" pitchFamily="50" charset="-128"/>
            </a:endParaRPr>
          </a:p>
        </p:txBody>
      </p:sp>
    </p:spTree>
    <p:extLst>
      <p:ext uri="{BB962C8B-B14F-4D97-AF65-F5344CB8AC3E}">
        <p14:creationId xmlns:p14="http://schemas.microsoft.com/office/powerpoint/2010/main" val="23086239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93"/>
          <p:cNvSpPr/>
          <p:nvPr/>
        </p:nvSpPr>
        <p:spPr>
          <a:xfrm>
            <a:off x="1684617" y="1005106"/>
            <a:ext cx="8922785" cy="5490278"/>
          </a:xfrm>
          <a:prstGeom prst="rect">
            <a:avLst/>
          </a:prstGeom>
        </p:spPr>
        <p:txBody>
          <a:bodyPr>
            <a:noAutofit/>
          </a:bodyP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200000"/>
              </a:lnSpc>
            </a:pPr>
            <a:r>
              <a:rPr lang="ja-JP" altLang="en-US" sz="2700" dirty="0">
                <a:latin typeface="HGSｺﾞｼｯｸE" panose="020B0900000000000000" pitchFamily="50" charset="-128"/>
                <a:ea typeface="HGSｺﾞｼｯｸE" panose="020B0900000000000000" pitchFamily="50" charset="-128"/>
              </a:rPr>
              <a:t>○どちらの気持ちが</a:t>
            </a:r>
            <a:r>
              <a:rPr lang="ja-JP" altLang="en-US" sz="2800" dirty="0">
                <a:latin typeface="HGSｺﾞｼｯｸE" panose="020B0900000000000000" pitchFamily="50" charset="-128"/>
                <a:ea typeface="HGSｺﾞｼｯｸE" panose="020B0900000000000000" pitchFamily="50" charset="-128"/>
              </a:rPr>
              <a:t>優先</a:t>
            </a:r>
            <a:r>
              <a:rPr lang="ja-JP" altLang="en-US" sz="2700" dirty="0">
                <a:latin typeface="HGSｺﾞｼｯｸE" panose="020B0900000000000000" pitchFamily="50" charset="-128"/>
                <a:ea typeface="HGSｺﾞｼｯｸE" panose="020B0900000000000000" pitchFamily="50" charset="-128"/>
              </a:rPr>
              <a:t>されている？</a:t>
            </a:r>
            <a:endParaRPr lang="en-US" altLang="ja-JP" sz="2700" dirty="0">
              <a:latin typeface="HGSｺﾞｼｯｸE" panose="020B0900000000000000" pitchFamily="50" charset="-128"/>
              <a:ea typeface="HGSｺﾞｼｯｸE" panose="020B0900000000000000" pitchFamily="50" charset="-128"/>
            </a:endParaRPr>
          </a:p>
          <a:p>
            <a:pPr algn="l">
              <a:lnSpc>
                <a:spcPct val="200000"/>
              </a:lnSpc>
            </a:pPr>
            <a:r>
              <a:rPr lang="ja-JP" altLang="en-US" sz="2700" dirty="0">
                <a:latin typeface="HGSｺﾞｼｯｸE" panose="020B0900000000000000" pitchFamily="50" charset="-128"/>
                <a:ea typeface="HGSｺﾞｼｯｸE" panose="020B0900000000000000" pitchFamily="50" charset="-128"/>
              </a:rPr>
              <a:t>○どちらの意見・考えによって、物事が決まっている？</a:t>
            </a:r>
            <a:endParaRPr lang="en-US" altLang="ja-JP" sz="2700" dirty="0">
              <a:latin typeface="HGSｺﾞｼｯｸE" panose="020B0900000000000000" pitchFamily="50" charset="-128"/>
              <a:ea typeface="HGSｺﾞｼｯｸE" panose="020B0900000000000000" pitchFamily="50" charset="-128"/>
            </a:endParaRPr>
          </a:p>
          <a:p>
            <a:pPr algn="l">
              <a:lnSpc>
                <a:spcPct val="200000"/>
              </a:lnSpc>
            </a:pPr>
            <a:r>
              <a:rPr lang="ja-JP" altLang="en-US" sz="2700" dirty="0">
                <a:latin typeface="HGSｺﾞｼｯｸE" panose="020B0900000000000000" pitchFamily="50" charset="-128"/>
                <a:ea typeface="HGSｺﾞｼｯｸE" panose="020B0900000000000000" pitchFamily="50" charset="-128"/>
              </a:rPr>
              <a:t>○どちらが相手の顔色をうかがってびくびくしている？</a:t>
            </a:r>
            <a:endParaRPr lang="en-US" altLang="ja-JP" sz="2700" dirty="0">
              <a:latin typeface="HGSｺﾞｼｯｸE" panose="020B0900000000000000" pitchFamily="50" charset="-128"/>
              <a:ea typeface="HGSｺﾞｼｯｸE" panose="020B0900000000000000" pitchFamily="50" charset="-128"/>
            </a:endParaRPr>
          </a:p>
          <a:p>
            <a:pPr algn="l">
              <a:lnSpc>
                <a:spcPct val="200000"/>
              </a:lnSpc>
            </a:pPr>
            <a:r>
              <a:rPr lang="ja-JP" altLang="en-US" sz="2700" dirty="0">
                <a:latin typeface="HGSｺﾞｼｯｸE" panose="020B0900000000000000" pitchFamily="50" charset="-128"/>
                <a:ea typeface="HGSｺﾞｼｯｸE" panose="020B0900000000000000" pitchFamily="50" charset="-128"/>
              </a:rPr>
              <a:t>○２人の関係は「上</a:t>
            </a:r>
            <a:r>
              <a:rPr lang="ja-JP" altLang="en-US" sz="2700" dirty="0" err="1">
                <a:latin typeface="HGSｺﾞｼｯｸE" panose="020B0900000000000000" pitchFamily="50" charset="-128"/>
                <a:ea typeface="HGSｺﾞｼｯｸE" panose="020B0900000000000000" pitchFamily="50" charset="-128"/>
              </a:rPr>
              <a:t>ｰ</a:t>
            </a:r>
            <a:r>
              <a:rPr lang="ja-JP" altLang="en-US" sz="2700" dirty="0">
                <a:latin typeface="HGSｺﾞｼｯｸE" panose="020B0900000000000000" pitchFamily="50" charset="-128"/>
                <a:ea typeface="HGSｺﾞｼｯｸE" panose="020B0900000000000000" pitchFamily="50" charset="-128"/>
              </a:rPr>
              <a:t>下」「主</a:t>
            </a:r>
            <a:r>
              <a:rPr lang="ja-JP" altLang="en-US" sz="2700" dirty="0" err="1">
                <a:latin typeface="HGSｺﾞｼｯｸE" panose="020B0900000000000000" pitchFamily="50" charset="-128"/>
                <a:ea typeface="HGSｺﾞｼｯｸE" panose="020B0900000000000000" pitchFamily="50" charset="-128"/>
              </a:rPr>
              <a:t>ｰ</a:t>
            </a:r>
            <a:r>
              <a:rPr lang="ja-JP" altLang="en-US" sz="2700" dirty="0">
                <a:latin typeface="HGSｺﾞｼｯｸE" panose="020B0900000000000000" pitchFamily="50" charset="-128"/>
                <a:ea typeface="HGSｺﾞｼｯｸE" panose="020B0900000000000000" pitchFamily="50" charset="-128"/>
              </a:rPr>
              <a:t>従」になっていない？</a:t>
            </a:r>
            <a:endParaRPr lang="en-US" altLang="ja-JP" sz="2700" dirty="0">
              <a:latin typeface="HGSｺﾞｼｯｸE" panose="020B0900000000000000" pitchFamily="50" charset="-128"/>
              <a:ea typeface="HGSｺﾞｼｯｸE" panose="020B0900000000000000" pitchFamily="50" charset="-128"/>
            </a:endParaRPr>
          </a:p>
          <a:p>
            <a:pPr algn="l">
              <a:lnSpc>
                <a:spcPct val="200000"/>
              </a:lnSpc>
            </a:pPr>
            <a:r>
              <a:rPr lang="ja-JP" altLang="en-US" sz="2700" dirty="0">
                <a:latin typeface="HGSｺﾞｼｯｸE" panose="020B0900000000000000" pitchFamily="50" charset="-128"/>
                <a:ea typeface="HGSｺﾞｼｯｸE" panose="020B0900000000000000" pitchFamily="50" charset="-128"/>
              </a:rPr>
              <a:t>○どちらかが大きな「力」を持って、相手を思い通りに</a:t>
            </a:r>
            <a:endParaRPr lang="en-US" altLang="ja-JP" sz="2700" dirty="0">
              <a:latin typeface="HGSｺﾞｼｯｸE" panose="020B0900000000000000" pitchFamily="50" charset="-128"/>
              <a:ea typeface="HGSｺﾞｼｯｸE" panose="020B0900000000000000" pitchFamily="50" charset="-128"/>
            </a:endParaRPr>
          </a:p>
          <a:p>
            <a:pPr algn="l">
              <a:lnSpc>
                <a:spcPct val="150000"/>
              </a:lnSpc>
            </a:pPr>
            <a:r>
              <a:rPr lang="ja-JP" altLang="en-US" sz="2700" dirty="0">
                <a:latin typeface="HGSｺﾞｼｯｸE" panose="020B0900000000000000" pitchFamily="50" charset="-128"/>
                <a:ea typeface="HGSｺﾞｼｯｸE" panose="020B0900000000000000" pitchFamily="50" charset="-128"/>
              </a:rPr>
              <a:t>　していない？</a:t>
            </a:r>
            <a:endParaRPr lang="en-US" altLang="ja-JP" sz="2700" dirty="0">
              <a:latin typeface="HGSｺﾞｼｯｸE" panose="020B0900000000000000" pitchFamily="50" charset="-128"/>
              <a:ea typeface="HGSｺﾞｼｯｸE" panose="020B0900000000000000" pitchFamily="50" charset="-128"/>
            </a:endParaRPr>
          </a:p>
          <a:p>
            <a:pPr algn="l">
              <a:lnSpc>
                <a:spcPct val="200000"/>
              </a:lnSpc>
            </a:pPr>
            <a:r>
              <a:rPr lang="ja-JP" altLang="en-US" sz="2700" dirty="0">
                <a:latin typeface="HGSｺﾞｼｯｸE" panose="020B0900000000000000" pitchFamily="50" charset="-128"/>
                <a:ea typeface="HGSｺﾞｼｯｸE" panose="020B0900000000000000" pitchFamily="50" charset="-128"/>
              </a:rPr>
              <a:t>○２人の関係は、対等？</a:t>
            </a:r>
            <a:endParaRPr lang="en-US" altLang="ja-JP" sz="2700" dirty="0">
              <a:latin typeface="HGSｺﾞｼｯｸE" panose="020B0900000000000000" pitchFamily="50" charset="-128"/>
              <a:ea typeface="HGSｺﾞｼｯｸE" panose="020B0900000000000000" pitchFamily="50" charset="-128"/>
            </a:endParaRPr>
          </a:p>
        </p:txBody>
      </p:sp>
      <p:sp>
        <p:nvSpPr>
          <p:cNvPr id="11" name="正方形/長方形 10"/>
          <p:cNvSpPr/>
          <p:nvPr/>
        </p:nvSpPr>
        <p:spPr>
          <a:xfrm>
            <a:off x="3546419" y="253852"/>
            <a:ext cx="5199180" cy="623250"/>
          </a:xfrm>
          <a:prstGeom prst="rect">
            <a:avLst/>
          </a:prstGeom>
          <a:solidFill>
            <a:schemeClr val="bg1"/>
          </a:solidFill>
        </p:spPr>
        <p:txBody>
          <a:bodyPr wrap="none" lIns="68580" tIns="34291" rIns="68580" bIns="34291">
            <a:spAutoFit/>
          </a:bodyPr>
          <a:lstStyle/>
          <a:p>
            <a:pPr algn="ctr"/>
            <a:r>
              <a:rPr lang="ja-JP" altLang="en-US" sz="3600" dirty="0">
                <a:ln w="22225">
                  <a:solidFill>
                    <a:schemeClr val="accent2"/>
                  </a:solidFill>
                  <a:prstDash val="solid"/>
                </a:ln>
                <a:solidFill>
                  <a:schemeClr val="accent2"/>
                </a:solidFill>
                <a:latin typeface="ＭＳ Ｐゴシック" panose="020B0600070205080204" pitchFamily="50" charset="-128"/>
                <a:ea typeface="ＭＳ Ｐゴシック" panose="020B0600070205080204" pitchFamily="50" charset="-128"/>
              </a:rPr>
              <a:t>２人の関係を考えてみよう</a:t>
            </a:r>
          </a:p>
        </p:txBody>
      </p:sp>
    </p:spTree>
    <p:extLst>
      <p:ext uri="{BB962C8B-B14F-4D97-AF65-F5344CB8AC3E}">
        <p14:creationId xmlns:p14="http://schemas.microsoft.com/office/powerpoint/2010/main" val="24553401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50959" y="40584"/>
            <a:ext cx="4504768" cy="669004"/>
          </a:xfrm>
        </p:spPr>
        <p:txBody>
          <a:bodyPr>
            <a:noAutofit/>
          </a:bodyPr>
          <a:lstStyle/>
          <a:p>
            <a:r>
              <a:rPr lang="ja-JP" altLang="en-US" sz="3000" dirty="0">
                <a:latin typeface="ＭＳ Ｐゴシック" panose="020B0600070205080204" pitchFamily="50" charset="-128"/>
                <a:ea typeface="ＭＳ Ｐゴシック" panose="020B0600070205080204" pitchFamily="50" charset="-128"/>
              </a:rPr>
              <a:t>交際中に起こる困ったこと</a:t>
            </a:r>
          </a:p>
        </p:txBody>
      </p:sp>
      <p:sp>
        <p:nvSpPr>
          <p:cNvPr id="5" name="タイトル 1"/>
          <p:cNvSpPr txBox="1">
            <a:spLocks/>
          </p:cNvSpPr>
          <p:nvPr/>
        </p:nvSpPr>
        <p:spPr>
          <a:xfrm>
            <a:off x="2637314" y="5567727"/>
            <a:ext cx="6732083" cy="785854"/>
          </a:xfrm>
          <a:prstGeom prst="rect">
            <a:avLst/>
          </a:prstGeom>
          <a:solidFill>
            <a:srgbClr val="FFFF99"/>
          </a:solidFill>
        </p:spPr>
        <p:txBody>
          <a:bodyPr vert="horz" lIns="68580" tIns="34291" rIns="68580" bIns="34291" rtlCol="0" anchor="ctr">
            <a:noAutofit/>
          </a:bodyPr>
          <a:lstStyle>
            <a:lvl1pPr algn="ctr" defTabSz="1219170" rtl="0" eaLnBrk="1" latinLnBrk="0" hangingPunct="1">
              <a:spcBef>
                <a:spcPct val="0"/>
              </a:spcBef>
              <a:buNone/>
              <a:defRPr kumimoji="1" sz="5867"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000" b="1" dirty="0">
                <a:latin typeface="ＭＳ Ｐゴシック" panose="020B0600070205080204" pitchFamily="50" charset="-128"/>
                <a:ea typeface="ＭＳ Ｐゴシック" panose="020B0600070205080204" pitchFamily="50" charset="-128"/>
              </a:rPr>
              <a:t>これらの行為は、すべてデート</a:t>
            </a:r>
            <a:r>
              <a:rPr lang="en-US" altLang="ja-JP" sz="3000" b="1" dirty="0">
                <a:latin typeface="ＭＳ Ｐゴシック" panose="020B0600070205080204" pitchFamily="50" charset="-128"/>
                <a:ea typeface="ＭＳ Ｐゴシック" panose="020B0600070205080204" pitchFamily="50" charset="-128"/>
              </a:rPr>
              <a:t>DV</a:t>
            </a:r>
            <a:r>
              <a:rPr lang="ja-JP" altLang="en-US" sz="3000" b="1" dirty="0">
                <a:latin typeface="ＭＳ Ｐゴシック" panose="020B0600070205080204" pitchFamily="50" charset="-128"/>
                <a:ea typeface="ＭＳ Ｐゴシック" panose="020B0600070205080204" pitchFamily="50" charset="-128"/>
              </a:rPr>
              <a:t>です</a:t>
            </a:r>
          </a:p>
        </p:txBody>
      </p:sp>
      <p:pic>
        <p:nvPicPr>
          <p:cNvPr id="6" name="図 5" descr="６.png"/>
          <p:cNvPicPr>
            <a:picLocks noChangeAspect="1"/>
          </p:cNvPicPr>
          <p:nvPr/>
        </p:nvPicPr>
        <p:blipFill>
          <a:blip r:embed="rId3" cstate="print"/>
          <a:stretch>
            <a:fillRect/>
          </a:stretch>
        </p:blipFill>
        <p:spPr>
          <a:xfrm>
            <a:off x="4553984" y="1575855"/>
            <a:ext cx="2898745" cy="2956176"/>
          </a:xfrm>
          <a:prstGeom prst="rect">
            <a:avLst/>
          </a:prstGeom>
        </p:spPr>
      </p:pic>
      <p:sp>
        <p:nvSpPr>
          <p:cNvPr id="7" name="四角形吹き出し 6"/>
          <p:cNvSpPr/>
          <p:nvPr/>
        </p:nvSpPr>
        <p:spPr>
          <a:xfrm>
            <a:off x="1847784" y="1007238"/>
            <a:ext cx="2676267" cy="912363"/>
          </a:xfrm>
          <a:prstGeom prst="wedgeRectCallout">
            <a:avLst>
              <a:gd name="adj1" fmla="val 59330"/>
              <a:gd name="adj2" fmla="val 46376"/>
            </a:avLst>
          </a:prstGeom>
          <a:solidFill>
            <a:srgbClr val="D5FF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100" dirty="0">
                <a:solidFill>
                  <a:schemeClr val="tx1"/>
                </a:solidFill>
                <a:latin typeface="ＭＳ Ｐゴシック" panose="020B0600070205080204" pitchFamily="50" charset="-128"/>
                <a:ea typeface="ＭＳ Ｐゴシック" panose="020B0600070205080204" pitchFamily="50" charset="-128"/>
              </a:rPr>
              <a:t>自分のことを</a:t>
            </a:r>
            <a:endParaRPr lang="en-US" altLang="ja-JP" sz="2100" dirty="0">
              <a:solidFill>
                <a:schemeClr val="tx1"/>
              </a:solidFill>
              <a:latin typeface="ＭＳ Ｐゴシック" panose="020B0600070205080204" pitchFamily="50" charset="-128"/>
              <a:ea typeface="ＭＳ Ｐゴシック" panose="020B0600070205080204" pitchFamily="50" charset="-128"/>
            </a:endParaRPr>
          </a:p>
          <a:p>
            <a:r>
              <a:rPr lang="ja-JP" altLang="en-US" sz="2100" dirty="0">
                <a:solidFill>
                  <a:schemeClr val="tx1"/>
                </a:solidFill>
                <a:latin typeface="ＭＳ Ｐゴシック" panose="020B0600070205080204" pitchFamily="50" charset="-128"/>
                <a:ea typeface="ＭＳ Ｐゴシック" panose="020B0600070205080204" pitchFamily="50" charset="-128"/>
              </a:rPr>
              <a:t>最優先にしないと怒る</a:t>
            </a:r>
          </a:p>
        </p:txBody>
      </p:sp>
      <p:sp>
        <p:nvSpPr>
          <p:cNvPr id="8" name="四角形吹き出し 7"/>
          <p:cNvSpPr/>
          <p:nvPr/>
        </p:nvSpPr>
        <p:spPr>
          <a:xfrm>
            <a:off x="1847771" y="2351281"/>
            <a:ext cx="2706200" cy="1175598"/>
          </a:xfrm>
          <a:prstGeom prst="wedgeRectCallout">
            <a:avLst>
              <a:gd name="adj1" fmla="val 60004"/>
              <a:gd name="adj2" fmla="val -12967"/>
            </a:avLst>
          </a:prstGeom>
          <a:solidFill>
            <a:srgbClr val="FFEFEF"/>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ja-JP" altLang="en-US" sz="2100" dirty="0">
                <a:solidFill>
                  <a:schemeClr val="tx1"/>
                </a:solidFill>
                <a:latin typeface="ＭＳ Ｐゴシック" panose="020B0600070205080204" pitchFamily="50" charset="-128"/>
                <a:ea typeface="ＭＳ Ｐゴシック" panose="020B0600070205080204" pitchFamily="50" charset="-128"/>
              </a:rPr>
              <a:t>勝手にスマホをチェックして、</a:t>
            </a:r>
            <a:r>
              <a:rPr lang="en-US" altLang="ja-JP" sz="2100" dirty="0">
                <a:solidFill>
                  <a:schemeClr val="tx1"/>
                </a:solidFill>
                <a:latin typeface="ＭＳ Ｐゴシック" panose="020B0600070205080204" pitchFamily="50" charset="-128"/>
                <a:ea typeface="ＭＳ Ｐゴシック" panose="020B0600070205080204" pitchFamily="50" charset="-128"/>
              </a:rPr>
              <a:t>SNS</a:t>
            </a:r>
            <a:r>
              <a:rPr lang="ja-JP" altLang="en-US" sz="2100" dirty="0">
                <a:solidFill>
                  <a:schemeClr val="tx1"/>
                </a:solidFill>
                <a:latin typeface="ＭＳ Ｐゴシック" panose="020B0600070205080204" pitchFamily="50" charset="-128"/>
                <a:ea typeface="ＭＳ Ｐゴシック" panose="020B0600070205080204" pitchFamily="50" charset="-128"/>
              </a:rPr>
              <a:t>の履歴を見たりアドレスを消す</a:t>
            </a:r>
          </a:p>
        </p:txBody>
      </p:sp>
      <p:sp>
        <p:nvSpPr>
          <p:cNvPr id="9" name="四角形吹き出し 8"/>
          <p:cNvSpPr/>
          <p:nvPr/>
        </p:nvSpPr>
        <p:spPr>
          <a:xfrm>
            <a:off x="7422799" y="4065625"/>
            <a:ext cx="2732198" cy="1144036"/>
          </a:xfrm>
          <a:prstGeom prst="wedgeRectCallout">
            <a:avLst>
              <a:gd name="adj1" fmla="val -60281"/>
              <a:gd name="adj2" fmla="val -52185"/>
            </a:avLst>
          </a:prstGeom>
          <a:solidFill>
            <a:srgbClr val="FFEFEF"/>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100" dirty="0">
                <a:solidFill>
                  <a:schemeClr val="tx1"/>
                </a:solidFill>
                <a:latin typeface="ＭＳ Ｐゴシック" panose="020B0600070205080204" pitchFamily="50" charset="-128"/>
                <a:ea typeface="ＭＳ Ｐゴシック" panose="020B0600070205080204" pitchFamily="50" charset="-128"/>
              </a:rPr>
              <a:t>一日中メールが来る、すぐに返事をしないと怒る</a:t>
            </a:r>
          </a:p>
        </p:txBody>
      </p:sp>
      <p:sp>
        <p:nvSpPr>
          <p:cNvPr id="11" name="四角形吹き出し 10"/>
          <p:cNvSpPr/>
          <p:nvPr/>
        </p:nvSpPr>
        <p:spPr>
          <a:xfrm>
            <a:off x="7452717" y="894566"/>
            <a:ext cx="2843324" cy="1137682"/>
          </a:xfrm>
          <a:prstGeom prst="wedgeRectCallout">
            <a:avLst>
              <a:gd name="adj1" fmla="val -60970"/>
              <a:gd name="adj2" fmla="val 20417"/>
            </a:avLst>
          </a:prstGeom>
          <a:solidFill>
            <a:srgbClr val="FFEFEF"/>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ja-JP" altLang="en-US" sz="2100" dirty="0">
                <a:solidFill>
                  <a:schemeClr val="tx1"/>
                </a:solidFill>
                <a:latin typeface="ＭＳ Ｐゴシック" panose="020B0600070205080204" pitchFamily="50" charset="-128"/>
                <a:ea typeface="ＭＳ Ｐゴシック" panose="020B0600070205080204" pitchFamily="50" charset="-128"/>
              </a:rPr>
              <a:t>その人らしさがなくなるような服装チェックや</a:t>
            </a:r>
            <a:endParaRPr lang="en-US" altLang="ja-JP" sz="2100" dirty="0">
              <a:solidFill>
                <a:schemeClr val="tx1"/>
              </a:solidFill>
              <a:latin typeface="ＭＳ Ｐゴシック" panose="020B0600070205080204" pitchFamily="50" charset="-128"/>
              <a:ea typeface="ＭＳ Ｐゴシック" panose="020B0600070205080204" pitchFamily="50" charset="-128"/>
            </a:endParaRPr>
          </a:p>
          <a:p>
            <a:r>
              <a:rPr lang="ja-JP" altLang="en-US" sz="2100" dirty="0">
                <a:solidFill>
                  <a:schemeClr val="tx1"/>
                </a:solidFill>
                <a:latin typeface="ＭＳ Ｐゴシック" panose="020B0600070205080204" pitchFamily="50" charset="-128"/>
                <a:ea typeface="ＭＳ Ｐゴシック" panose="020B0600070205080204" pitchFamily="50" charset="-128"/>
              </a:rPr>
              <a:t>髪型への注文</a:t>
            </a:r>
          </a:p>
        </p:txBody>
      </p:sp>
      <p:sp>
        <p:nvSpPr>
          <p:cNvPr id="12" name="四角形吹き出し 11"/>
          <p:cNvSpPr/>
          <p:nvPr/>
        </p:nvSpPr>
        <p:spPr>
          <a:xfrm>
            <a:off x="1851690" y="3959343"/>
            <a:ext cx="2747094" cy="930152"/>
          </a:xfrm>
          <a:prstGeom prst="wedgeRectCallout">
            <a:avLst>
              <a:gd name="adj1" fmla="val 60855"/>
              <a:gd name="adj2" fmla="val -39981"/>
            </a:avLst>
          </a:prstGeom>
          <a:solidFill>
            <a:srgbClr val="D5FF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100" dirty="0">
                <a:solidFill>
                  <a:schemeClr val="tx1"/>
                </a:solidFill>
                <a:latin typeface="ＭＳ Ｐゴシック" panose="020B0600070205080204" pitchFamily="50" charset="-128"/>
                <a:ea typeface="ＭＳ Ｐゴシック" panose="020B0600070205080204" pitchFamily="50" charset="-128"/>
              </a:rPr>
              <a:t>他の子と話していたら叩かれる</a:t>
            </a:r>
          </a:p>
        </p:txBody>
      </p:sp>
      <p:sp>
        <p:nvSpPr>
          <p:cNvPr id="13" name="四角形吹き出し 12"/>
          <p:cNvSpPr/>
          <p:nvPr/>
        </p:nvSpPr>
        <p:spPr>
          <a:xfrm>
            <a:off x="7422799" y="2370717"/>
            <a:ext cx="2873242" cy="1356465"/>
          </a:xfrm>
          <a:prstGeom prst="wedgeRectCallout">
            <a:avLst>
              <a:gd name="adj1" fmla="val -56716"/>
              <a:gd name="adj2" fmla="val 2276"/>
            </a:avLst>
          </a:prstGeom>
          <a:solidFill>
            <a:srgbClr val="D5FF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100" dirty="0">
                <a:solidFill>
                  <a:schemeClr val="tx1"/>
                </a:solidFill>
                <a:latin typeface="ＭＳ Ｐゴシック" panose="020B0600070205080204" pitchFamily="50" charset="-128"/>
                <a:ea typeface="ＭＳ Ｐゴシック" panose="020B0600070205080204" pitchFamily="50" charset="-128"/>
              </a:rPr>
              <a:t>性感染症の予防や妊娠の可能性など性のことをちゃんと話し合えない</a:t>
            </a:r>
          </a:p>
        </p:txBody>
      </p:sp>
    </p:spTree>
    <p:extLst>
      <p:ext uri="{BB962C8B-B14F-4D97-AF65-F5344CB8AC3E}">
        <p14:creationId xmlns:p14="http://schemas.microsoft.com/office/powerpoint/2010/main" val="382940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93"/>
          <p:cNvSpPr/>
          <p:nvPr/>
        </p:nvSpPr>
        <p:spPr>
          <a:xfrm>
            <a:off x="1750305" y="937874"/>
            <a:ext cx="8880542" cy="542448"/>
          </a:xfrm>
          <a:prstGeom prst="rect">
            <a:avLst/>
          </a:prstGeom>
        </p:spPr>
        <p:txBody>
          <a:bodyPr rIns="0" anchor="ctr">
            <a:noAutofit/>
          </a:bodyP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000"/>
              </a:lnSpc>
            </a:pP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DV</a:t>
            </a:r>
            <a:r>
              <a:rPr lang="ja-JP" altLang="en-US" sz="2400" dirty="0">
                <a:latin typeface="ＭＳ Ｐゴシック" panose="020B0600070205080204" pitchFamily="50" charset="-128"/>
                <a:ea typeface="ＭＳ Ｐゴシック" panose="020B0600070205080204" pitchFamily="50" charset="-128"/>
              </a:rPr>
              <a:t>（ドメスティック・バイオレンス）：</a:t>
            </a:r>
            <a:r>
              <a:rPr lang="ja-JP" altLang="en-US" sz="2400" b="1" dirty="0">
                <a:solidFill>
                  <a:srgbClr val="FF0000"/>
                </a:solidFill>
                <a:latin typeface="ＭＳ Ｐゴシック" panose="020B0600070205080204" pitchFamily="50" charset="-128"/>
                <a:ea typeface="ＭＳ Ｐゴシック" panose="020B0600070205080204" pitchFamily="50" charset="-128"/>
              </a:rPr>
              <a:t>暴力で相手を思い通りにすること </a:t>
            </a:r>
            <a:endParaRPr lang="en-US" altLang="ja-JP" sz="2400" b="1" dirty="0">
              <a:latin typeface="ＭＳ Ｐゴシック" panose="020B0600070205080204" pitchFamily="50" charset="-128"/>
              <a:ea typeface="ＭＳ Ｐゴシック" panose="020B0600070205080204" pitchFamily="50" charset="-128"/>
            </a:endParaRPr>
          </a:p>
        </p:txBody>
      </p:sp>
      <p:sp>
        <p:nvSpPr>
          <p:cNvPr id="16" name="角丸四角形 15"/>
          <p:cNvSpPr/>
          <p:nvPr/>
        </p:nvSpPr>
        <p:spPr>
          <a:xfrm>
            <a:off x="1910965" y="2566501"/>
            <a:ext cx="2408115" cy="1205503"/>
          </a:xfrm>
          <a:prstGeom prst="roundRect">
            <a:avLst/>
          </a:prstGeom>
          <a:solidFill>
            <a:srgbClr val="D5FFFF"/>
          </a:solid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なぐる、ける、</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物を投げつける</a:t>
            </a:r>
          </a:p>
        </p:txBody>
      </p:sp>
      <p:sp>
        <p:nvSpPr>
          <p:cNvPr id="17" name="楕円 16"/>
          <p:cNvSpPr/>
          <p:nvPr/>
        </p:nvSpPr>
        <p:spPr>
          <a:xfrm>
            <a:off x="1782524" y="1790060"/>
            <a:ext cx="2664970" cy="753737"/>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800" dirty="0">
                <a:solidFill>
                  <a:schemeClr val="tx1"/>
                </a:solidFill>
                <a:latin typeface="ＭＳ Ｐゴシック" panose="020B0600070205080204" pitchFamily="50" charset="-128"/>
                <a:ea typeface="ＭＳ Ｐゴシック" panose="020B0600070205080204" pitchFamily="50" charset="-128"/>
              </a:rPr>
              <a:t>身体的暴力</a:t>
            </a:r>
          </a:p>
        </p:txBody>
      </p:sp>
      <p:sp>
        <p:nvSpPr>
          <p:cNvPr id="18" name="角丸四角形 17"/>
          <p:cNvSpPr/>
          <p:nvPr/>
        </p:nvSpPr>
        <p:spPr>
          <a:xfrm>
            <a:off x="7221836" y="5142115"/>
            <a:ext cx="2408115" cy="1205503"/>
          </a:xfrm>
          <a:prstGeom prst="roundRect">
            <a:avLst/>
          </a:prstGeom>
          <a:solidFill>
            <a:srgbClr val="FFEFEF"/>
          </a:solidFill>
          <a:ln w="476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お金を払わない</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algn="ct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お金を要求する</a:t>
            </a:r>
          </a:p>
        </p:txBody>
      </p:sp>
      <p:sp>
        <p:nvSpPr>
          <p:cNvPr id="19" name="楕円 18"/>
          <p:cNvSpPr/>
          <p:nvPr/>
        </p:nvSpPr>
        <p:spPr>
          <a:xfrm>
            <a:off x="7135837" y="4384479"/>
            <a:ext cx="2580111" cy="713099"/>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800" dirty="0">
                <a:solidFill>
                  <a:schemeClr val="tx1"/>
                </a:solidFill>
                <a:latin typeface="ＭＳ Ｐゴシック" panose="020B0600070205080204" pitchFamily="50" charset="-128"/>
                <a:ea typeface="ＭＳ Ｐゴシック" panose="020B0600070205080204" pitchFamily="50" charset="-128"/>
              </a:rPr>
              <a:t>経済的暴力</a:t>
            </a:r>
          </a:p>
        </p:txBody>
      </p:sp>
      <p:sp>
        <p:nvSpPr>
          <p:cNvPr id="21" name="角丸四角形 20"/>
          <p:cNvSpPr/>
          <p:nvPr/>
        </p:nvSpPr>
        <p:spPr>
          <a:xfrm>
            <a:off x="2310879" y="5142887"/>
            <a:ext cx="4356445" cy="1204718"/>
          </a:xfrm>
          <a:prstGeom prst="roundRect">
            <a:avLst/>
          </a:prstGeom>
          <a:solidFill>
            <a:srgbClr val="FFEFEF"/>
          </a:solidFill>
          <a:ln w="476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勝手にスマホをチェックする</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連絡先の削除、友達と遊ばせない</a:t>
            </a:r>
          </a:p>
        </p:txBody>
      </p:sp>
      <p:sp>
        <p:nvSpPr>
          <p:cNvPr id="22" name="角丸四角形 21"/>
          <p:cNvSpPr/>
          <p:nvPr/>
        </p:nvSpPr>
        <p:spPr>
          <a:xfrm>
            <a:off x="7842607" y="2566501"/>
            <a:ext cx="2576836" cy="1481529"/>
          </a:xfrm>
          <a:prstGeom prst="roundRect">
            <a:avLst/>
          </a:prstGeom>
          <a:solidFill>
            <a:srgbClr val="D5FFFF"/>
          </a:solid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1000" rIns="27000" rtlCol="0" anchor="ctr"/>
          <a:lstStyle/>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裸の写真や動画 </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を撮る</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避妊に協力しない</a:t>
            </a:r>
          </a:p>
        </p:txBody>
      </p:sp>
      <p:sp>
        <p:nvSpPr>
          <p:cNvPr id="23" name="楕円 22"/>
          <p:cNvSpPr/>
          <p:nvPr/>
        </p:nvSpPr>
        <p:spPr>
          <a:xfrm>
            <a:off x="8103103" y="1906052"/>
            <a:ext cx="2055844" cy="637732"/>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800" dirty="0">
                <a:solidFill>
                  <a:schemeClr val="tx1"/>
                </a:solidFill>
                <a:latin typeface="ＭＳ Ｐゴシック" panose="020B0600070205080204" pitchFamily="50" charset="-128"/>
                <a:ea typeface="ＭＳ Ｐゴシック" panose="020B0600070205080204" pitchFamily="50" charset="-128"/>
              </a:rPr>
              <a:t>性的暴力</a:t>
            </a:r>
          </a:p>
        </p:txBody>
      </p:sp>
      <p:sp>
        <p:nvSpPr>
          <p:cNvPr id="24" name="角丸四角形 23"/>
          <p:cNvSpPr/>
          <p:nvPr/>
        </p:nvSpPr>
        <p:spPr>
          <a:xfrm>
            <a:off x="4752551" y="2543797"/>
            <a:ext cx="2785025" cy="1435961"/>
          </a:xfrm>
          <a:prstGeom prst="roundRect">
            <a:avLst/>
          </a:prstGeom>
          <a:solidFill>
            <a:srgbClr val="D5FFFF"/>
          </a:solid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無視、束縛、おどす</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人前で侮辱する</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a:lnSpc>
                <a:spcPts val="32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激しく嫉妬する</a:t>
            </a:r>
          </a:p>
        </p:txBody>
      </p:sp>
      <p:sp>
        <p:nvSpPr>
          <p:cNvPr id="25" name="楕円 24"/>
          <p:cNvSpPr/>
          <p:nvPr/>
        </p:nvSpPr>
        <p:spPr>
          <a:xfrm>
            <a:off x="4776399" y="1830956"/>
            <a:ext cx="2737302" cy="681139"/>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800" dirty="0">
                <a:solidFill>
                  <a:schemeClr val="tx1"/>
                </a:solidFill>
                <a:latin typeface="ＭＳ Ｐゴシック" panose="020B0600070205080204" pitchFamily="50" charset="-128"/>
                <a:ea typeface="ＭＳ Ｐゴシック" panose="020B0600070205080204" pitchFamily="50" charset="-128"/>
              </a:rPr>
              <a:t>心理的暴力</a:t>
            </a:r>
          </a:p>
        </p:txBody>
      </p:sp>
      <p:sp>
        <p:nvSpPr>
          <p:cNvPr id="26" name="楕円 25"/>
          <p:cNvSpPr/>
          <p:nvPr/>
        </p:nvSpPr>
        <p:spPr>
          <a:xfrm>
            <a:off x="3079548" y="4398099"/>
            <a:ext cx="2819105" cy="713099"/>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800" dirty="0">
                <a:solidFill>
                  <a:schemeClr val="tx1"/>
                </a:solidFill>
                <a:latin typeface="ＭＳ Ｐゴシック" panose="020B0600070205080204" pitchFamily="50" charset="-128"/>
                <a:ea typeface="ＭＳ Ｐゴシック" panose="020B0600070205080204" pitchFamily="50" charset="-128"/>
              </a:rPr>
              <a:t>行動の制限</a:t>
            </a:r>
          </a:p>
        </p:txBody>
      </p:sp>
      <p:sp>
        <p:nvSpPr>
          <p:cNvPr id="20" name="タイトル 193"/>
          <p:cNvSpPr/>
          <p:nvPr/>
        </p:nvSpPr>
        <p:spPr>
          <a:xfrm>
            <a:off x="1843328" y="266337"/>
            <a:ext cx="8603471" cy="732965"/>
          </a:xfrm>
          <a:prstGeom prst="rect">
            <a:avLst/>
          </a:prstGeom>
        </p:spPr>
        <p:txBody>
          <a:bodyPr rIns="0" anchor="ctr">
            <a:noAutofit/>
          </a:bodyP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3000"/>
              </a:lnSpc>
            </a:pPr>
            <a:r>
              <a:rPr lang="ja-JP" altLang="en-US" sz="2800" dirty="0">
                <a:latin typeface="ＭＳ Ｐゴシック" panose="020B0600070205080204" pitchFamily="50" charset="-128"/>
                <a:ea typeface="ＭＳ Ｐゴシック" panose="020B0600070205080204" pitchFamily="50" charset="-128"/>
              </a:rPr>
              <a:t>デートＤＶ ： 付き合っているカップルの間で起こる</a:t>
            </a:r>
            <a:r>
              <a:rPr lang="en-US" altLang="ja-JP" sz="2800" dirty="0">
                <a:latin typeface="ＭＳ Ｐゴシック" panose="020B0600070205080204" pitchFamily="50" charset="-128"/>
                <a:ea typeface="ＭＳ Ｐゴシック" panose="020B0600070205080204" pitchFamily="50" charset="-128"/>
              </a:rPr>
              <a:t>DV</a:t>
            </a:r>
            <a:endParaRPr lang="ja-JP" altLang="en-US" sz="2800" dirty="0">
              <a:latin typeface="ＭＳ Ｐゴシック" panose="020B0600070205080204" pitchFamily="50" charset="-128"/>
              <a:ea typeface="ＭＳ Ｐゴシック" panose="020B0600070205080204" pitchFamily="50" charset="-128"/>
            </a:endParaRPr>
          </a:p>
        </p:txBody>
      </p:sp>
      <p:sp>
        <p:nvSpPr>
          <p:cNvPr id="27" name="Line 22"/>
          <p:cNvSpPr>
            <a:spLocks noChangeShapeType="1"/>
          </p:cNvSpPr>
          <p:nvPr/>
        </p:nvSpPr>
        <p:spPr bwMode="auto">
          <a:xfrm>
            <a:off x="2186165" y="937887"/>
            <a:ext cx="8008849" cy="3651"/>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defTabSz="685766">
              <a:defRPr/>
            </a:pPr>
            <a:endParaRPr lang="ja-JP" altLang="en-US" sz="1351">
              <a:solidFill>
                <a:prstClr val="black"/>
              </a:solidFill>
              <a:latin typeface="游ゴシック"/>
              <a:ea typeface="游ゴシック" panose="020B0400000000000000" pitchFamily="50" charset="-128"/>
            </a:endParaRPr>
          </a:p>
        </p:txBody>
      </p:sp>
    </p:spTree>
    <p:extLst>
      <p:ext uri="{BB962C8B-B14F-4D97-AF65-F5344CB8AC3E}">
        <p14:creationId xmlns:p14="http://schemas.microsoft.com/office/powerpoint/2010/main" val="227307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348845" y="687420"/>
            <a:ext cx="5433219" cy="1177247"/>
          </a:xfrm>
          <a:prstGeom prst="rect">
            <a:avLst/>
          </a:prstGeom>
          <a:solidFill>
            <a:schemeClr val="bg1"/>
          </a:solidFill>
        </p:spPr>
        <p:txBody>
          <a:bodyPr wrap="none" lIns="68580" tIns="34291" rIns="68580" bIns="34291">
            <a:spAutoFit/>
          </a:bodyPr>
          <a:lstStyle/>
          <a:p>
            <a:pPr algn="ctr"/>
            <a:r>
              <a:rPr lang="ja-JP" altLang="en-US" sz="3600" dirty="0">
                <a:ln w="22225">
                  <a:solidFill>
                    <a:schemeClr val="accent2"/>
                  </a:solidFill>
                  <a:prstDash val="solid"/>
                </a:ln>
                <a:solidFill>
                  <a:schemeClr val="accent2"/>
                </a:solidFill>
                <a:latin typeface="ＭＳ Ｐゴシック" panose="020B0600070205080204" pitchFamily="50" charset="-128"/>
                <a:ea typeface="ＭＳ Ｐゴシック" panose="020B0600070205080204" pitchFamily="50" charset="-128"/>
              </a:rPr>
              <a:t>どのような関係を</a:t>
            </a:r>
            <a:endParaRPr lang="en-US" altLang="ja-JP" sz="3600" dirty="0">
              <a:ln w="22225">
                <a:solidFill>
                  <a:schemeClr val="accent2"/>
                </a:solidFill>
                <a:prstDash val="solid"/>
              </a:ln>
              <a:solidFill>
                <a:schemeClr val="accent2"/>
              </a:solidFill>
              <a:latin typeface="ＭＳ Ｐゴシック" panose="020B0600070205080204" pitchFamily="50" charset="-128"/>
              <a:ea typeface="ＭＳ Ｐゴシック" panose="020B0600070205080204" pitchFamily="50" charset="-128"/>
            </a:endParaRPr>
          </a:p>
          <a:p>
            <a:pPr algn="ctr"/>
            <a:r>
              <a:rPr lang="ja-JP" altLang="en-US" sz="3600" dirty="0">
                <a:ln w="22225">
                  <a:solidFill>
                    <a:schemeClr val="accent2"/>
                  </a:solidFill>
                  <a:prstDash val="solid"/>
                </a:ln>
                <a:solidFill>
                  <a:schemeClr val="accent2"/>
                </a:solidFill>
                <a:latin typeface="ＭＳ Ｐゴシック" panose="020B0600070205080204" pitchFamily="50" charset="-128"/>
                <a:ea typeface="ＭＳ Ｐゴシック" panose="020B0600070205080204" pitchFamily="50" charset="-128"/>
              </a:rPr>
              <a:t>築いていくことが必要だろう</a:t>
            </a:r>
          </a:p>
        </p:txBody>
      </p:sp>
      <p:sp>
        <p:nvSpPr>
          <p:cNvPr id="4" name="タイトル 193"/>
          <p:cNvSpPr/>
          <p:nvPr/>
        </p:nvSpPr>
        <p:spPr>
          <a:xfrm>
            <a:off x="4706186" y="2402045"/>
            <a:ext cx="3870927" cy="3446962"/>
          </a:xfrm>
          <a:prstGeom prst="rect">
            <a:avLst/>
          </a:prstGeom>
        </p:spPr>
        <p:txBody>
          <a:bodyPr>
            <a:noAutofit/>
          </a:bodyP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ja-JP" altLang="en-US" sz="3600" dirty="0">
                <a:latin typeface="HG丸ｺﾞｼｯｸM-PRO" panose="020F0600000000000000" pitchFamily="50" charset="-128"/>
                <a:ea typeface="HG丸ｺﾞｼｯｸM-PRO" panose="020F0600000000000000" pitchFamily="50" charset="-128"/>
              </a:rPr>
              <a:t>○○な関係</a:t>
            </a:r>
            <a:endParaRPr lang="en-US" altLang="ja-JP" sz="3600" dirty="0">
              <a:latin typeface="HG丸ｺﾞｼｯｸM-PRO" panose="020F0600000000000000" pitchFamily="50" charset="-128"/>
              <a:ea typeface="HG丸ｺﾞｼｯｸM-PRO" panose="020F0600000000000000" pitchFamily="50" charset="-128"/>
            </a:endParaRPr>
          </a:p>
          <a:p>
            <a:pPr algn="l">
              <a:lnSpc>
                <a:spcPct val="150000"/>
              </a:lnSpc>
            </a:pPr>
            <a:r>
              <a:rPr lang="ja-JP" altLang="en-US" sz="3600" dirty="0">
                <a:latin typeface="HG丸ｺﾞｼｯｸM-PRO" panose="020F0600000000000000" pitchFamily="50" charset="-128"/>
                <a:ea typeface="HG丸ｺﾞｼｯｸM-PRO" panose="020F0600000000000000" pitchFamily="50" charset="-128"/>
              </a:rPr>
              <a:t>▲▲な関係</a:t>
            </a:r>
            <a:endParaRPr lang="en-US" altLang="ja-JP" sz="3600" dirty="0">
              <a:latin typeface="HG丸ｺﾞｼｯｸM-PRO" panose="020F0600000000000000" pitchFamily="50" charset="-128"/>
              <a:ea typeface="HG丸ｺﾞｼｯｸM-PRO" panose="020F0600000000000000" pitchFamily="50" charset="-128"/>
            </a:endParaRPr>
          </a:p>
          <a:p>
            <a:pPr algn="l">
              <a:lnSpc>
                <a:spcPct val="150000"/>
              </a:lnSpc>
            </a:pPr>
            <a:r>
              <a:rPr lang="ja-JP" altLang="en-US" sz="3600" dirty="0">
                <a:latin typeface="HG丸ｺﾞｼｯｸM-PRO" panose="020F0600000000000000" pitchFamily="50" charset="-128"/>
                <a:ea typeface="HG丸ｺﾞｼｯｸM-PRO" panose="020F0600000000000000" pitchFamily="50" charset="-128"/>
              </a:rPr>
              <a:t>□□な関係</a:t>
            </a:r>
            <a:endParaRPr lang="en-US" altLang="ja-JP" sz="3600" dirty="0">
              <a:latin typeface="HG丸ｺﾞｼｯｸM-PRO" panose="020F0600000000000000" pitchFamily="50" charset="-128"/>
              <a:ea typeface="HG丸ｺﾞｼｯｸM-PRO" panose="020F0600000000000000" pitchFamily="50" charset="-128"/>
            </a:endParaRPr>
          </a:p>
          <a:p>
            <a:pPr algn="l">
              <a:lnSpc>
                <a:spcPct val="150000"/>
              </a:lnSpc>
            </a:pPr>
            <a:r>
              <a:rPr lang="ja-JP" altLang="en-US" sz="3600" dirty="0">
                <a:latin typeface="HG丸ｺﾞｼｯｸM-PRO" panose="020F0600000000000000" pitchFamily="50" charset="-128"/>
                <a:ea typeface="HG丸ｺﾞｼｯｸM-PRO" panose="020F0600000000000000" pitchFamily="50" charset="-128"/>
              </a:rPr>
              <a:t>★★な関係　</a:t>
            </a:r>
            <a:r>
              <a:rPr lang="en-US" altLang="ja-JP" sz="3600" dirty="0" err="1">
                <a:latin typeface="HG丸ｺﾞｼｯｸM-PRO" panose="020F0600000000000000" pitchFamily="50" charset="-128"/>
                <a:ea typeface="HG丸ｺﾞｼｯｸM-PRO" panose="020F0600000000000000" pitchFamily="50" charset="-128"/>
              </a:rPr>
              <a:t>etc</a:t>
            </a:r>
            <a:endParaRPr lang="ja-JP" altLang="en-US" sz="3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7289431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93"/>
          <p:cNvSpPr/>
          <p:nvPr/>
        </p:nvSpPr>
        <p:spPr>
          <a:xfrm>
            <a:off x="1924052" y="1476830"/>
            <a:ext cx="7750721" cy="1173422"/>
          </a:xfrm>
          <a:prstGeom prst="rect">
            <a:avLst/>
          </a:prstGeom>
        </p:spPr>
        <p:txBody>
          <a:bodyPr anchor="ctr">
            <a:noAutofit/>
          </a:bodyP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800"/>
              </a:lnSpc>
            </a:pPr>
            <a:r>
              <a:rPr lang="ja-JP" altLang="en-US" sz="2400" dirty="0">
                <a:latin typeface="ＭＳ Ｐゴシック" panose="020B0600070205080204" pitchFamily="50" charset="-128"/>
                <a:ea typeface="ＭＳ Ｐゴシック" panose="020B0600070205080204" pitchFamily="50" charset="-128"/>
              </a:rPr>
              <a:t>他の人とよりよい関係を作っていくことは、将来にわたって</a:t>
            </a:r>
            <a:endParaRPr lang="en-US" altLang="ja-JP" sz="2400" dirty="0">
              <a:latin typeface="ＭＳ Ｐゴシック" panose="020B0600070205080204" pitchFamily="50" charset="-128"/>
              <a:ea typeface="ＭＳ Ｐゴシック" panose="020B0600070205080204" pitchFamily="50" charset="-128"/>
            </a:endParaRPr>
          </a:p>
          <a:p>
            <a:pPr algn="l">
              <a:lnSpc>
                <a:spcPts val="3800"/>
              </a:lnSpc>
            </a:pPr>
            <a:r>
              <a:rPr lang="ja-JP" altLang="en-US" sz="2400" dirty="0">
                <a:latin typeface="ＭＳ Ｐゴシック" panose="020B0600070205080204" pitchFamily="50" charset="-128"/>
                <a:ea typeface="ＭＳ Ｐゴシック" panose="020B0600070205080204" pitchFamily="50" charset="-128"/>
              </a:rPr>
              <a:t>自分の人生を豊かなものにすることにつながります。</a:t>
            </a:r>
            <a:endParaRPr lang="en-US" altLang="ja-JP" sz="2400" dirty="0">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4207586" y="418119"/>
            <a:ext cx="3891130" cy="623250"/>
          </a:xfrm>
          <a:prstGeom prst="rect">
            <a:avLst/>
          </a:prstGeom>
          <a:solidFill>
            <a:schemeClr val="bg1"/>
          </a:solidFill>
        </p:spPr>
        <p:txBody>
          <a:bodyPr wrap="none" lIns="68580" tIns="34291" rIns="68580" bIns="34291">
            <a:spAutoFit/>
          </a:bodyPr>
          <a:lstStyle/>
          <a:p>
            <a:pPr algn="ctr"/>
            <a:r>
              <a:rPr lang="ja-JP" altLang="en-US" sz="3600" dirty="0">
                <a:ln w="22225">
                  <a:solidFill>
                    <a:schemeClr val="accent2"/>
                  </a:solidFill>
                  <a:prstDash val="solid"/>
                </a:ln>
                <a:solidFill>
                  <a:schemeClr val="accent2"/>
                </a:solidFill>
                <a:latin typeface="ＭＳ Ｐゴシック" panose="020B0600070205080204" pitchFamily="50" charset="-128"/>
                <a:ea typeface="ＭＳ Ｐゴシック" panose="020B0600070205080204" pitchFamily="50" charset="-128"/>
              </a:rPr>
              <a:t>よりよい関係って？</a:t>
            </a:r>
          </a:p>
        </p:txBody>
      </p:sp>
      <p:sp>
        <p:nvSpPr>
          <p:cNvPr id="4" name="タイトル 193"/>
          <p:cNvSpPr/>
          <p:nvPr/>
        </p:nvSpPr>
        <p:spPr>
          <a:xfrm>
            <a:off x="1924051" y="2969210"/>
            <a:ext cx="8588966" cy="1198872"/>
          </a:xfrm>
          <a:prstGeom prst="rect">
            <a:avLst/>
          </a:prstGeom>
        </p:spPr>
        <p:txBody>
          <a:bodyPr anchor="ctr">
            <a:noAutofit/>
          </a:bodyP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800"/>
              </a:lnSpc>
            </a:pPr>
            <a:r>
              <a:rPr lang="ja-JP" altLang="en-US" sz="2400" dirty="0">
                <a:latin typeface="ＭＳ Ｐゴシック" panose="020B0600070205080204" pitchFamily="50" charset="-128"/>
                <a:ea typeface="ＭＳ Ｐゴシック" panose="020B0600070205080204" pitchFamily="50" charset="-128"/>
              </a:rPr>
              <a:t>これから先、もっともっとたくさんの人との出会いが待っています。大好きな人ができて、お付き合いをすることも･･･</a:t>
            </a:r>
          </a:p>
        </p:txBody>
      </p:sp>
      <p:sp>
        <p:nvSpPr>
          <p:cNvPr id="5" name="タイトル 193"/>
          <p:cNvSpPr/>
          <p:nvPr/>
        </p:nvSpPr>
        <p:spPr>
          <a:xfrm>
            <a:off x="1924051" y="4603544"/>
            <a:ext cx="8458200" cy="1608083"/>
          </a:xfrm>
          <a:prstGeom prst="rect">
            <a:avLst/>
          </a:prstGeom>
          <a:solidFill>
            <a:srgbClr val="FFFF99"/>
          </a:solidFill>
        </p:spPr>
        <p:txBody>
          <a:bodyPr anchor="ctr">
            <a:noAutofit/>
          </a:bodyP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ja-JP" altLang="en-US" sz="2800" dirty="0">
                <a:latin typeface="ＭＳ Ｐゴシック" panose="020B0600070205080204" pitchFamily="50" charset="-128"/>
                <a:ea typeface="ＭＳ Ｐゴシック" panose="020B0600070205080204" pitchFamily="50" charset="-128"/>
              </a:rPr>
              <a:t>あなたにとって、「好きな人とのお付き合い」とは、</a:t>
            </a:r>
            <a:endParaRPr lang="en-US" altLang="ja-JP" sz="2800" dirty="0">
              <a:latin typeface="ＭＳ Ｐゴシック" panose="020B0600070205080204" pitchFamily="50" charset="-128"/>
              <a:ea typeface="ＭＳ Ｐゴシック" panose="020B0600070205080204" pitchFamily="50" charset="-128"/>
            </a:endParaRPr>
          </a:p>
          <a:p>
            <a:pPr algn="l">
              <a:lnSpc>
                <a:spcPct val="150000"/>
              </a:lnSpc>
            </a:pPr>
            <a:r>
              <a:rPr lang="ja-JP" altLang="en-US" sz="2800" dirty="0">
                <a:latin typeface="ＭＳ Ｐゴシック" panose="020B0600070205080204" pitchFamily="50" charset="-128"/>
                <a:ea typeface="ＭＳ Ｐゴシック" panose="020B0600070205080204" pitchFamily="50" charset="-128"/>
              </a:rPr>
              <a:t>どんなイメージですか。どんな付き合いをしたいですか。</a:t>
            </a:r>
          </a:p>
        </p:txBody>
      </p:sp>
    </p:spTree>
    <p:extLst>
      <p:ext uri="{BB962C8B-B14F-4D97-AF65-F5344CB8AC3E}">
        <p14:creationId xmlns:p14="http://schemas.microsoft.com/office/powerpoint/2010/main" val="143816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305331" y="718995"/>
            <a:ext cx="5776261" cy="623250"/>
          </a:xfrm>
          <a:prstGeom prst="rect">
            <a:avLst/>
          </a:prstGeom>
          <a:solidFill>
            <a:schemeClr val="bg1"/>
          </a:solidFill>
        </p:spPr>
        <p:txBody>
          <a:bodyPr wrap="none" lIns="68580" tIns="34291" rIns="68580" bIns="34291">
            <a:spAutoFit/>
          </a:bodyPr>
          <a:lstStyle/>
          <a:p>
            <a:pPr algn="ctr"/>
            <a:r>
              <a:rPr lang="ja-JP" altLang="en-US" sz="3600" dirty="0">
                <a:ln w="22225">
                  <a:solidFill>
                    <a:schemeClr val="accent2"/>
                  </a:solidFill>
                  <a:prstDash val="solid"/>
                </a:ln>
                <a:solidFill>
                  <a:schemeClr val="accent2"/>
                </a:solidFill>
                <a:latin typeface="ＭＳ Ｐゴシック" panose="020B0600070205080204" pitchFamily="50" charset="-128"/>
                <a:ea typeface="ＭＳ Ｐゴシック" panose="020B0600070205080204" pitchFamily="50" charset="-128"/>
              </a:rPr>
              <a:t>すてきな関係になるためには</a:t>
            </a:r>
          </a:p>
        </p:txBody>
      </p:sp>
      <p:sp>
        <p:nvSpPr>
          <p:cNvPr id="6" name="正方形/長方形 5"/>
          <p:cNvSpPr/>
          <p:nvPr/>
        </p:nvSpPr>
        <p:spPr>
          <a:xfrm>
            <a:off x="2393551" y="1992686"/>
            <a:ext cx="4502569" cy="692497"/>
          </a:xfrm>
          <a:prstGeom prst="rect">
            <a:avLst/>
          </a:prstGeom>
          <a:solidFill>
            <a:srgbClr val="FFFF99"/>
          </a:solidFill>
          <a:ln>
            <a:solidFill>
              <a:schemeClr val="tx1"/>
            </a:solidFill>
          </a:ln>
        </p:spPr>
        <p:txBody>
          <a:bodyPr wrap="square" lIns="68580" tIns="34291" rIns="68580" bIns="34291">
            <a:noAutofit/>
          </a:bodyPr>
          <a:lstStyle/>
          <a:p>
            <a:pPr algn="ctr"/>
            <a:r>
              <a:rPr lang="ja-JP" altLang="en-US" sz="3600" dirty="0">
                <a:ln w="0"/>
                <a:latin typeface="HGPｺﾞｼｯｸE" panose="020B0900000000000000" pitchFamily="50" charset="-128"/>
                <a:ea typeface="HGPｺﾞｼｯｸE" panose="020B0900000000000000" pitchFamily="50" charset="-128"/>
              </a:rPr>
              <a:t>大切なのは自分らしさ</a:t>
            </a:r>
          </a:p>
        </p:txBody>
      </p:sp>
      <p:sp>
        <p:nvSpPr>
          <p:cNvPr id="10" name="正方形/長方形 9"/>
          <p:cNvSpPr/>
          <p:nvPr/>
        </p:nvSpPr>
        <p:spPr>
          <a:xfrm>
            <a:off x="2393551" y="3557454"/>
            <a:ext cx="4502569" cy="692497"/>
          </a:xfrm>
          <a:prstGeom prst="rect">
            <a:avLst/>
          </a:prstGeom>
          <a:solidFill>
            <a:srgbClr val="FFFF99"/>
          </a:solidFill>
          <a:ln>
            <a:solidFill>
              <a:schemeClr val="tx1"/>
            </a:solidFill>
          </a:ln>
        </p:spPr>
        <p:txBody>
          <a:bodyPr wrap="square" lIns="68580" tIns="34291" rIns="68580" bIns="34291">
            <a:noAutofit/>
          </a:bodyPr>
          <a:lstStyle/>
          <a:p>
            <a:pPr algn="ctr"/>
            <a:r>
              <a:rPr lang="ja-JP" altLang="en-US" sz="3600" dirty="0">
                <a:ln w="0"/>
                <a:latin typeface="HGPｺﾞｼｯｸE" panose="020B0900000000000000" pitchFamily="50" charset="-128"/>
                <a:ea typeface="HGPｺﾞｼｯｸE" panose="020B0900000000000000" pitchFamily="50" charset="-128"/>
              </a:rPr>
              <a:t>気持ちを伝える工夫</a:t>
            </a:r>
          </a:p>
        </p:txBody>
      </p:sp>
      <p:sp>
        <p:nvSpPr>
          <p:cNvPr id="12" name="正方形/長方形 11"/>
          <p:cNvSpPr/>
          <p:nvPr/>
        </p:nvSpPr>
        <p:spPr>
          <a:xfrm>
            <a:off x="1797502" y="5115894"/>
            <a:ext cx="6013013" cy="692497"/>
          </a:xfrm>
          <a:prstGeom prst="rect">
            <a:avLst/>
          </a:prstGeom>
          <a:solidFill>
            <a:srgbClr val="FFFF99"/>
          </a:solidFill>
          <a:ln>
            <a:solidFill>
              <a:schemeClr val="tx1"/>
            </a:solidFill>
          </a:ln>
        </p:spPr>
        <p:txBody>
          <a:bodyPr wrap="square" lIns="68580" tIns="34291" rIns="68580" bIns="34291">
            <a:noAutofit/>
          </a:bodyPr>
          <a:lstStyle/>
          <a:p>
            <a:pPr algn="ctr"/>
            <a:r>
              <a:rPr lang="ja-JP" altLang="en-US" sz="3600" dirty="0">
                <a:ln w="0"/>
                <a:latin typeface="HGPｺﾞｼｯｸE" panose="020B0900000000000000" pitchFamily="50" charset="-128"/>
                <a:ea typeface="HGPｺﾞｼｯｸE" panose="020B0900000000000000" pitchFamily="50" charset="-128"/>
              </a:rPr>
              <a:t>お互いを認め合う対等な関係</a:t>
            </a:r>
          </a:p>
        </p:txBody>
      </p:sp>
      <p:sp>
        <p:nvSpPr>
          <p:cNvPr id="9" name="左矢印吹き出し 8"/>
          <p:cNvSpPr/>
          <p:nvPr/>
        </p:nvSpPr>
        <p:spPr>
          <a:xfrm>
            <a:off x="6896119" y="1881017"/>
            <a:ext cx="3171825" cy="916741"/>
          </a:xfrm>
          <a:prstGeom prst="leftArrowCallout">
            <a:avLst>
              <a:gd name="adj1" fmla="val 25000"/>
              <a:gd name="adj2" fmla="val 25000"/>
              <a:gd name="adj3" fmla="val 25000"/>
              <a:gd name="adj4" fmla="val 77383"/>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700" dirty="0">
                <a:solidFill>
                  <a:schemeClr val="tx1"/>
                </a:solidFill>
                <a:latin typeface="HGPｺﾞｼｯｸE" panose="020B0900000000000000" pitchFamily="50" charset="-128"/>
                <a:ea typeface="HGPｺﾞｼｯｸE" panose="020B0900000000000000" pitchFamily="50" charset="-128"/>
              </a:rPr>
              <a:t>　自分のことを</a:t>
            </a:r>
            <a:endParaRPr lang="en-US" altLang="ja-JP" sz="2700" dirty="0">
              <a:solidFill>
                <a:schemeClr val="tx1"/>
              </a:solidFill>
              <a:latin typeface="HGPｺﾞｼｯｸE" panose="020B0900000000000000" pitchFamily="50" charset="-128"/>
              <a:ea typeface="HGPｺﾞｼｯｸE" panose="020B0900000000000000" pitchFamily="50" charset="-128"/>
            </a:endParaRPr>
          </a:p>
          <a:p>
            <a:r>
              <a:rPr lang="ja-JP" altLang="en-US" sz="2700" dirty="0">
                <a:solidFill>
                  <a:schemeClr val="tx1"/>
                </a:solidFill>
                <a:latin typeface="HGPｺﾞｼｯｸE" panose="020B0900000000000000" pitchFamily="50" charset="-128"/>
                <a:ea typeface="HGPｺﾞｼｯｸE" panose="020B0900000000000000" pitchFamily="50" charset="-128"/>
              </a:rPr>
              <a:t>　大切にする</a:t>
            </a:r>
          </a:p>
        </p:txBody>
      </p:sp>
      <p:sp>
        <p:nvSpPr>
          <p:cNvPr id="14" name="左矢印吹き出し 13"/>
          <p:cNvSpPr/>
          <p:nvPr/>
        </p:nvSpPr>
        <p:spPr>
          <a:xfrm>
            <a:off x="6896119" y="3447191"/>
            <a:ext cx="3171825" cy="916740"/>
          </a:xfrm>
          <a:prstGeom prst="leftArrowCallout">
            <a:avLst>
              <a:gd name="adj1" fmla="val 25000"/>
              <a:gd name="adj2" fmla="val 25000"/>
              <a:gd name="adj3" fmla="val 25000"/>
              <a:gd name="adj4" fmla="val 77383"/>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700" dirty="0">
                <a:solidFill>
                  <a:schemeClr val="tx1"/>
                </a:solidFill>
                <a:latin typeface="HGPｺﾞｼｯｸE" panose="020B0900000000000000" pitchFamily="50" charset="-128"/>
                <a:ea typeface="HGPｺﾞｼｯｸE" panose="020B0900000000000000" pitchFamily="50" charset="-128"/>
              </a:rPr>
              <a:t>　相手のことも</a:t>
            </a:r>
            <a:endParaRPr lang="en-US" altLang="ja-JP" sz="2700" dirty="0">
              <a:solidFill>
                <a:schemeClr val="tx1"/>
              </a:solidFill>
              <a:latin typeface="HGPｺﾞｼｯｸE" panose="020B0900000000000000" pitchFamily="50" charset="-128"/>
              <a:ea typeface="HGPｺﾞｼｯｸE" panose="020B0900000000000000" pitchFamily="50" charset="-128"/>
            </a:endParaRPr>
          </a:p>
          <a:p>
            <a:r>
              <a:rPr lang="ja-JP" altLang="en-US" sz="2700" dirty="0">
                <a:solidFill>
                  <a:schemeClr val="tx1"/>
                </a:solidFill>
                <a:latin typeface="HGPｺﾞｼｯｸE" panose="020B0900000000000000" pitchFamily="50" charset="-128"/>
                <a:ea typeface="HGPｺﾞｼｯｸE" panose="020B0900000000000000" pitchFamily="50" charset="-128"/>
              </a:rPr>
              <a:t>　大切にする</a:t>
            </a:r>
          </a:p>
        </p:txBody>
      </p:sp>
      <p:sp>
        <p:nvSpPr>
          <p:cNvPr id="15" name="左矢印吹き出し 14"/>
          <p:cNvSpPr/>
          <p:nvPr/>
        </p:nvSpPr>
        <p:spPr>
          <a:xfrm>
            <a:off x="7810502" y="5013390"/>
            <a:ext cx="2414588" cy="897507"/>
          </a:xfrm>
          <a:prstGeom prst="leftArrowCallout">
            <a:avLst>
              <a:gd name="adj1" fmla="val 25000"/>
              <a:gd name="adj2" fmla="val 25000"/>
              <a:gd name="adj3" fmla="val 25000"/>
              <a:gd name="adj4" fmla="val 77383"/>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700" dirty="0">
                <a:solidFill>
                  <a:schemeClr val="tx1"/>
                </a:solidFill>
                <a:latin typeface="HGPｺﾞｼｯｸE" panose="020B0900000000000000" pitchFamily="50" charset="-128"/>
                <a:ea typeface="HGPｺﾞｼｯｸE" panose="020B0900000000000000" pitchFamily="50" charset="-128"/>
              </a:rPr>
              <a:t>　暴力を</a:t>
            </a:r>
            <a:endParaRPr lang="en-US" altLang="ja-JP" sz="2700" dirty="0">
              <a:solidFill>
                <a:schemeClr val="tx1"/>
              </a:solidFill>
              <a:latin typeface="HGPｺﾞｼｯｸE" panose="020B0900000000000000" pitchFamily="50" charset="-128"/>
              <a:ea typeface="HGPｺﾞｼｯｸE" panose="020B0900000000000000" pitchFamily="50" charset="-128"/>
            </a:endParaRPr>
          </a:p>
          <a:p>
            <a:r>
              <a:rPr lang="ja-JP" altLang="en-US" sz="2700" dirty="0">
                <a:solidFill>
                  <a:schemeClr val="tx1"/>
                </a:solidFill>
                <a:latin typeface="HGPｺﾞｼｯｸE" panose="020B0900000000000000" pitchFamily="50" charset="-128"/>
                <a:ea typeface="HGPｺﾞｼｯｸE" panose="020B0900000000000000" pitchFamily="50" charset="-128"/>
              </a:rPr>
              <a:t>　認めない</a:t>
            </a:r>
          </a:p>
        </p:txBody>
      </p:sp>
    </p:spTree>
    <p:extLst>
      <p:ext uri="{BB962C8B-B14F-4D97-AF65-F5344CB8AC3E}">
        <p14:creationId xmlns:p14="http://schemas.microsoft.com/office/powerpoint/2010/main" val="27376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9" grpId="0" animBg="1"/>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030" y="153661"/>
            <a:ext cx="6093737" cy="10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タイトル 1"/>
          <p:cNvSpPr txBox="1">
            <a:spLocks noChangeArrowheads="1"/>
          </p:cNvSpPr>
          <p:nvPr/>
        </p:nvSpPr>
        <p:spPr bwMode="auto">
          <a:xfrm>
            <a:off x="4908721" y="277629"/>
            <a:ext cx="3899280" cy="748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buSzPct val="100000"/>
              <a:defRPr kumimoji="1" sz="4400" kern="1200">
                <a:solidFill>
                  <a:schemeClr val="tx1"/>
                </a:solidFill>
                <a:latin typeface="+mj-lt"/>
                <a:ea typeface="+mj-ea"/>
                <a:cs typeface="+mj-cs"/>
              </a:defRPr>
            </a:lvl1pPr>
            <a:lvl2pPr algn="ctr" rtl="0" eaLnBrk="0" fontAlgn="base" hangingPunct="0">
              <a:spcBef>
                <a:spcPct val="0"/>
              </a:spcBef>
              <a:spcAft>
                <a:spcPct val="0"/>
              </a:spcAft>
              <a:buSzPct val="100000"/>
              <a:defRPr kumimoji="1" sz="4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algn="ctr" rtl="0" eaLnBrk="0" fontAlgn="base" hangingPunct="0">
              <a:spcBef>
                <a:spcPct val="0"/>
              </a:spcBef>
              <a:spcAft>
                <a:spcPct val="0"/>
              </a:spcAft>
              <a:buSzPct val="100000"/>
              <a:defRPr kumimoji="1" sz="4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algn="ctr" rtl="0" eaLnBrk="0" fontAlgn="base" hangingPunct="0">
              <a:spcBef>
                <a:spcPct val="0"/>
              </a:spcBef>
              <a:spcAft>
                <a:spcPct val="0"/>
              </a:spcAft>
              <a:buSzPct val="100000"/>
              <a:defRPr kumimoji="1" sz="4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algn="ctr" rtl="0" eaLnBrk="0" fontAlgn="base" hangingPunct="0">
              <a:spcBef>
                <a:spcPct val="0"/>
              </a:spcBef>
              <a:spcAft>
                <a:spcPct val="0"/>
              </a:spcAft>
              <a:buSzPct val="100000"/>
              <a:defRPr kumimoji="1" sz="4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457200" algn="ctr" rtl="0" eaLnBrk="0" fontAlgn="base" hangingPunct="0">
              <a:spcBef>
                <a:spcPct val="0"/>
              </a:spcBef>
              <a:spcAft>
                <a:spcPct val="0"/>
              </a:spcAft>
              <a:buSzPct val="100000"/>
              <a:defRPr kumimoji="1" sz="4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914400" algn="ctr" rtl="0" eaLnBrk="0" fontAlgn="base" hangingPunct="0">
              <a:spcBef>
                <a:spcPct val="0"/>
              </a:spcBef>
              <a:spcAft>
                <a:spcPct val="0"/>
              </a:spcAft>
              <a:buSzPct val="100000"/>
              <a:defRPr kumimoji="1" sz="4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1371600" algn="ctr" rtl="0" eaLnBrk="0" fontAlgn="base" hangingPunct="0">
              <a:spcBef>
                <a:spcPct val="0"/>
              </a:spcBef>
              <a:spcAft>
                <a:spcPct val="0"/>
              </a:spcAft>
              <a:buSzPct val="100000"/>
              <a:defRPr kumimoji="1" sz="4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1828800" algn="ctr" rtl="0" eaLnBrk="0" fontAlgn="base" hangingPunct="0">
              <a:spcBef>
                <a:spcPct val="0"/>
              </a:spcBef>
              <a:spcAft>
                <a:spcPct val="0"/>
              </a:spcAft>
              <a:buSzPct val="100000"/>
              <a:defRPr kumimoji="1" sz="4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defTabSz="685800" eaLnBrk="1" hangingPunct="1">
              <a:defRPr/>
            </a:pPr>
            <a:r>
              <a:rPr lang="ja-JP" altLang="en-US" sz="3300" dirty="0">
                <a:solidFill>
                  <a:prstClr val="black"/>
                </a:solidFill>
                <a:latin typeface="ＭＳ Ｐゴシック" panose="020B0600070205080204" pitchFamily="50" charset="-128"/>
                <a:ea typeface="ＭＳ Ｐゴシック" panose="020B0600070205080204" pitchFamily="50" charset="-128"/>
                <a:cs typeface="Arial"/>
              </a:rPr>
              <a:t>困ったら早めに相談</a:t>
            </a:r>
          </a:p>
        </p:txBody>
      </p:sp>
      <p:sp>
        <p:nvSpPr>
          <p:cNvPr id="8" name="円形吹き出し 13"/>
          <p:cNvSpPr>
            <a:spLocks noChangeArrowheads="1"/>
          </p:cNvSpPr>
          <p:nvPr/>
        </p:nvSpPr>
        <p:spPr bwMode="auto">
          <a:xfrm rot="20521121">
            <a:off x="2854950" y="354636"/>
            <a:ext cx="2270409" cy="648891"/>
          </a:xfrm>
          <a:prstGeom prst="wedgeEllipseCallout">
            <a:avLst>
              <a:gd name="adj1" fmla="val 4255"/>
              <a:gd name="adj2" fmla="val 45993"/>
            </a:avLst>
          </a:prstGeom>
          <a:solidFill>
            <a:srgbClr val="CCFFFF"/>
          </a:solidFill>
          <a:ln w="25400" algn="ctr">
            <a:solidFill>
              <a:srgbClr val="00B0F0"/>
            </a:solidFill>
            <a:miter lim="800000"/>
            <a:headEnd/>
            <a:tailEnd/>
          </a:ln>
        </p:spPr>
        <p:txBody>
          <a:bodyPr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algn="ctr" defTabSz="685800" fontAlgn="base">
              <a:spcBef>
                <a:spcPct val="0"/>
              </a:spcBef>
              <a:spcAft>
                <a:spcPct val="0"/>
              </a:spcAft>
              <a:buNone/>
              <a:defRPr/>
            </a:pPr>
            <a:r>
              <a:rPr lang="ja-JP" altLang="en-US" sz="2100" dirty="0">
                <a:solidFill>
                  <a:prstClr val="black"/>
                </a:solidFill>
              </a:rPr>
              <a:t>一人で</a:t>
            </a:r>
            <a:endParaRPr lang="en-US" altLang="ja-JP" sz="2100" dirty="0">
              <a:solidFill>
                <a:prstClr val="black"/>
              </a:solidFill>
            </a:endParaRPr>
          </a:p>
          <a:p>
            <a:pPr algn="ctr" defTabSz="685800" fontAlgn="base">
              <a:spcBef>
                <a:spcPct val="0"/>
              </a:spcBef>
              <a:spcAft>
                <a:spcPct val="0"/>
              </a:spcAft>
              <a:buNone/>
              <a:defRPr/>
            </a:pPr>
            <a:r>
              <a:rPr lang="ja-JP" altLang="en-US" sz="2100" dirty="0">
                <a:solidFill>
                  <a:prstClr val="black"/>
                </a:solidFill>
              </a:rPr>
              <a:t>悩まないで</a:t>
            </a:r>
          </a:p>
        </p:txBody>
      </p:sp>
      <p:sp>
        <p:nvSpPr>
          <p:cNvPr id="9" name="角丸四角形 6"/>
          <p:cNvSpPr>
            <a:spLocks noChangeArrowheads="1"/>
          </p:cNvSpPr>
          <p:nvPr/>
        </p:nvSpPr>
        <p:spPr bwMode="auto">
          <a:xfrm>
            <a:off x="2468880" y="1298022"/>
            <a:ext cx="7297640" cy="864512"/>
          </a:xfrm>
          <a:prstGeom prst="roundRect">
            <a:avLst>
              <a:gd name="adj" fmla="val 16667"/>
            </a:avLst>
          </a:prstGeom>
          <a:solidFill>
            <a:srgbClr val="FFEBEB">
              <a:alpha val="29000"/>
            </a:srgbClr>
          </a:solidFill>
          <a:ln w="25400" algn="ctr">
            <a:solidFill>
              <a:srgbClr val="FFC000"/>
            </a:solidFill>
            <a:round/>
            <a:headEnd/>
            <a:tailEnd/>
          </a:ln>
        </p:spPr>
        <p:txBody>
          <a:bodyPr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defTabSz="685800" fontAlgn="base">
              <a:lnSpc>
                <a:spcPts val="3000"/>
              </a:lnSpc>
              <a:spcBef>
                <a:spcPct val="0"/>
              </a:spcBef>
              <a:spcAft>
                <a:spcPct val="0"/>
              </a:spcAft>
              <a:buNone/>
              <a:defRPr/>
            </a:pPr>
            <a:r>
              <a:rPr lang="ja-JP" altLang="en-US" sz="2000" dirty="0">
                <a:solidFill>
                  <a:srgbClr val="002060"/>
                </a:solidFill>
              </a:rPr>
              <a:t>　◆体の悩み、性的指向・性自認の悩み</a:t>
            </a:r>
            <a:endParaRPr lang="en-US" altLang="ja-JP" sz="2000" dirty="0">
              <a:solidFill>
                <a:srgbClr val="002060"/>
              </a:solidFill>
            </a:endParaRPr>
          </a:p>
          <a:p>
            <a:pPr defTabSz="685800" fontAlgn="base">
              <a:lnSpc>
                <a:spcPts val="3000"/>
              </a:lnSpc>
              <a:spcBef>
                <a:spcPct val="0"/>
              </a:spcBef>
              <a:spcAft>
                <a:spcPct val="0"/>
              </a:spcAft>
              <a:buNone/>
              <a:defRPr/>
            </a:pPr>
            <a:r>
              <a:rPr lang="ja-JP" altLang="en-US" sz="2000" dirty="0">
                <a:solidFill>
                  <a:srgbClr val="002060"/>
                </a:solidFill>
              </a:rPr>
              <a:t>　　　高知県思春期相談センターＰＲＩＮＫ　</a:t>
            </a:r>
            <a:r>
              <a:rPr lang="ja-JP" altLang="en-US" sz="1800" dirty="0">
                <a:solidFill>
                  <a:srgbClr val="002060"/>
                </a:solidFill>
              </a:rPr>
              <a:t>　　０８８－８７３－００２２</a:t>
            </a:r>
          </a:p>
        </p:txBody>
      </p:sp>
      <p:sp>
        <p:nvSpPr>
          <p:cNvPr id="10" name="角丸四角形 5"/>
          <p:cNvSpPr>
            <a:spLocks noChangeArrowheads="1"/>
          </p:cNvSpPr>
          <p:nvPr/>
        </p:nvSpPr>
        <p:spPr bwMode="auto">
          <a:xfrm>
            <a:off x="2468881" y="2172185"/>
            <a:ext cx="7297640" cy="826109"/>
          </a:xfrm>
          <a:prstGeom prst="roundRect">
            <a:avLst>
              <a:gd name="adj" fmla="val 16667"/>
            </a:avLst>
          </a:prstGeom>
          <a:solidFill>
            <a:srgbClr val="FFEBEB">
              <a:alpha val="29000"/>
            </a:srgbClr>
          </a:solidFill>
          <a:ln w="25400" algn="ctr">
            <a:solidFill>
              <a:srgbClr val="FFC000"/>
            </a:solidFill>
            <a:round/>
            <a:headEnd/>
            <a:tailEnd/>
          </a:ln>
        </p:spPr>
        <p:txBody>
          <a:bodyPr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defTabSz="685800" fontAlgn="base">
              <a:lnSpc>
                <a:spcPts val="3000"/>
              </a:lnSpc>
              <a:spcBef>
                <a:spcPct val="0"/>
              </a:spcBef>
              <a:spcAft>
                <a:spcPct val="0"/>
              </a:spcAft>
              <a:buNone/>
              <a:defRPr/>
            </a:pPr>
            <a:r>
              <a:rPr lang="ja-JP" altLang="en-US" sz="2000" dirty="0">
                <a:solidFill>
                  <a:srgbClr val="002060"/>
                </a:solidFill>
              </a:rPr>
              <a:t>　◆妊娠の不安</a:t>
            </a:r>
            <a:endParaRPr lang="en-US" altLang="ja-JP" sz="2000" dirty="0">
              <a:solidFill>
                <a:srgbClr val="002060"/>
              </a:solidFill>
            </a:endParaRPr>
          </a:p>
          <a:p>
            <a:pPr defTabSz="685800" fontAlgn="base">
              <a:lnSpc>
                <a:spcPts val="3000"/>
              </a:lnSpc>
              <a:spcBef>
                <a:spcPct val="0"/>
              </a:spcBef>
              <a:spcAft>
                <a:spcPct val="0"/>
              </a:spcAft>
              <a:buNone/>
              <a:defRPr/>
            </a:pPr>
            <a:r>
              <a:rPr lang="ja-JP" altLang="en-US" sz="2000" dirty="0">
                <a:solidFill>
                  <a:srgbClr val="002060"/>
                </a:solidFill>
              </a:rPr>
              <a:t>　　　高知県思春期相談センターＰＲＩＮＫ</a:t>
            </a:r>
            <a:r>
              <a:rPr lang="ja-JP" altLang="en-US" sz="1800" dirty="0">
                <a:solidFill>
                  <a:srgbClr val="002060"/>
                </a:solidFill>
              </a:rPr>
              <a:t>　　　０８８－８２４－１２２１</a:t>
            </a:r>
          </a:p>
        </p:txBody>
      </p:sp>
      <p:sp>
        <p:nvSpPr>
          <p:cNvPr id="11" name="角丸四角形 10"/>
          <p:cNvSpPr>
            <a:spLocks noChangeArrowheads="1"/>
          </p:cNvSpPr>
          <p:nvPr/>
        </p:nvSpPr>
        <p:spPr bwMode="auto">
          <a:xfrm>
            <a:off x="2468880" y="4193759"/>
            <a:ext cx="7297640" cy="839834"/>
          </a:xfrm>
          <a:prstGeom prst="roundRect">
            <a:avLst>
              <a:gd name="adj" fmla="val 16667"/>
            </a:avLst>
          </a:prstGeom>
          <a:solidFill>
            <a:srgbClr val="FFEBEB">
              <a:alpha val="29000"/>
            </a:srgbClr>
          </a:solidFill>
          <a:ln w="25400" algn="ctr">
            <a:solidFill>
              <a:srgbClr val="FFC000"/>
            </a:solidFill>
            <a:round/>
            <a:headEnd/>
            <a:tailEnd/>
          </a:ln>
        </p:spPr>
        <p:txBody>
          <a:bodyPr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defTabSz="685800" fontAlgn="base">
              <a:lnSpc>
                <a:spcPts val="3000"/>
              </a:lnSpc>
              <a:spcBef>
                <a:spcPct val="0"/>
              </a:spcBef>
              <a:spcAft>
                <a:spcPct val="0"/>
              </a:spcAft>
              <a:buNone/>
              <a:defRPr/>
            </a:pPr>
            <a:r>
              <a:rPr lang="ja-JP" altLang="en-US" sz="2000" dirty="0">
                <a:solidFill>
                  <a:srgbClr val="002060"/>
                </a:solidFill>
              </a:rPr>
              <a:t>　◆デートＤＶ　　</a:t>
            </a:r>
            <a:endParaRPr lang="en-US" altLang="ja-JP" sz="2000" dirty="0">
              <a:solidFill>
                <a:srgbClr val="002060"/>
              </a:solidFill>
            </a:endParaRPr>
          </a:p>
          <a:p>
            <a:pPr defTabSz="685800" fontAlgn="base">
              <a:lnSpc>
                <a:spcPts val="3000"/>
              </a:lnSpc>
              <a:spcBef>
                <a:spcPct val="0"/>
              </a:spcBef>
              <a:spcAft>
                <a:spcPct val="0"/>
              </a:spcAft>
              <a:buNone/>
              <a:defRPr/>
            </a:pPr>
            <a:r>
              <a:rPr lang="ja-JP" altLang="en-US" sz="2000" dirty="0">
                <a:solidFill>
                  <a:srgbClr val="002060"/>
                </a:solidFill>
              </a:rPr>
              <a:t>　　　こうち男女共同参画センター「ソーレ</a:t>
            </a:r>
            <a:r>
              <a:rPr lang="ja-JP" altLang="en-US" sz="1800" dirty="0">
                <a:solidFill>
                  <a:srgbClr val="002060"/>
                </a:solidFill>
              </a:rPr>
              <a:t>」　　 ０８８－８７３－９５５５　</a:t>
            </a:r>
            <a:endParaRPr lang="en-US" altLang="ja-JP" sz="1800" dirty="0">
              <a:solidFill>
                <a:srgbClr val="002060"/>
              </a:solidFill>
            </a:endParaRPr>
          </a:p>
        </p:txBody>
      </p:sp>
      <p:sp>
        <p:nvSpPr>
          <p:cNvPr id="12" name="角丸四角形 10"/>
          <p:cNvSpPr>
            <a:spLocks noChangeArrowheads="1"/>
          </p:cNvSpPr>
          <p:nvPr/>
        </p:nvSpPr>
        <p:spPr bwMode="auto">
          <a:xfrm>
            <a:off x="2468880" y="5051593"/>
            <a:ext cx="7297640" cy="857833"/>
          </a:xfrm>
          <a:prstGeom prst="roundRect">
            <a:avLst>
              <a:gd name="adj" fmla="val 16667"/>
            </a:avLst>
          </a:prstGeom>
          <a:solidFill>
            <a:srgbClr val="FFEBEB">
              <a:alpha val="29000"/>
            </a:srgbClr>
          </a:solidFill>
          <a:ln w="25400" algn="ctr">
            <a:solidFill>
              <a:srgbClr val="FFC000"/>
            </a:solidFill>
            <a:round/>
            <a:headEnd/>
            <a:tailEnd/>
          </a:ln>
        </p:spPr>
        <p:txBody>
          <a:bodyPr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defTabSz="685800" fontAlgn="base">
              <a:lnSpc>
                <a:spcPts val="3000"/>
              </a:lnSpc>
              <a:spcBef>
                <a:spcPct val="0"/>
              </a:spcBef>
              <a:spcAft>
                <a:spcPct val="0"/>
              </a:spcAft>
              <a:buNone/>
              <a:defRPr/>
            </a:pPr>
            <a:r>
              <a:rPr lang="ja-JP" altLang="en-US" sz="2000" dirty="0">
                <a:solidFill>
                  <a:srgbClr val="002060"/>
                </a:solidFill>
              </a:rPr>
              <a:t>　◆性犯罪・性被害</a:t>
            </a:r>
            <a:r>
              <a:rPr lang="ja-JP" altLang="en-US" sz="2100" dirty="0">
                <a:solidFill>
                  <a:srgbClr val="002060"/>
                </a:solidFill>
              </a:rPr>
              <a:t>　　</a:t>
            </a:r>
            <a:endParaRPr lang="en-US" altLang="ja-JP" sz="2100" dirty="0">
              <a:solidFill>
                <a:srgbClr val="002060"/>
              </a:solidFill>
            </a:endParaRPr>
          </a:p>
          <a:p>
            <a:pPr defTabSz="685800" fontAlgn="base">
              <a:lnSpc>
                <a:spcPts val="3000"/>
              </a:lnSpc>
              <a:spcBef>
                <a:spcPct val="0"/>
              </a:spcBef>
              <a:spcAft>
                <a:spcPct val="0"/>
              </a:spcAft>
              <a:buNone/>
              <a:defRPr/>
            </a:pPr>
            <a:r>
              <a:rPr lang="ja-JP" altLang="en-US" sz="2000" dirty="0">
                <a:solidFill>
                  <a:srgbClr val="002060"/>
                </a:solidFill>
              </a:rPr>
              <a:t>　　　性暴力被害者サポートセンターこうち</a:t>
            </a:r>
            <a:r>
              <a:rPr lang="ja-JP" altLang="en-US" sz="1800" dirty="0">
                <a:solidFill>
                  <a:srgbClr val="002060"/>
                </a:solidFill>
              </a:rPr>
              <a:t>　　０１２０－８３５－３５０</a:t>
            </a:r>
            <a:endParaRPr lang="en-US" altLang="ja-JP" sz="1800" dirty="0">
              <a:solidFill>
                <a:srgbClr val="002060"/>
              </a:solidFill>
            </a:endParaRPr>
          </a:p>
        </p:txBody>
      </p:sp>
      <p:sp>
        <p:nvSpPr>
          <p:cNvPr id="13" name="角丸四角形 7"/>
          <p:cNvSpPr>
            <a:spLocks noChangeArrowheads="1"/>
          </p:cNvSpPr>
          <p:nvPr/>
        </p:nvSpPr>
        <p:spPr bwMode="auto">
          <a:xfrm>
            <a:off x="2468880" y="5927425"/>
            <a:ext cx="7297640" cy="857833"/>
          </a:xfrm>
          <a:prstGeom prst="roundRect">
            <a:avLst>
              <a:gd name="adj" fmla="val 16667"/>
            </a:avLst>
          </a:prstGeom>
          <a:solidFill>
            <a:srgbClr val="FFEBEB">
              <a:alpha val="29000"/>
            </a:srgbClr>
          </a:solidFill>
          <a:ln w="25400" algn="ctr">
            <a:solidFill>
              <a:srgbClr val="FFC000"/>
            </a:solidFill>
            <a:round/>
            <a:headEnd/>
            <a:tailEnd/>
          </a:ln>
        </p:spPr>
        <p:txBody>
          <a:bodyPr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defTabSz="685800" fontAlgn="base">
              <a:lnSpc>
                <a:spcPts val="3000"/>
              </a:lnSpc>
              <a:spcBef>
                <a:spcPct val="0"/>
              </a:spcBef>
              <a:spcAft>
                <a:spcPct val="0"/>
              </a:spcAft>
              <a:buNone/>
              <a:defRPr/>
            </a:pPr>
            <a:r>
              <a:rPr lang="ja-JP" altLang="en-US" sz="2000" dirty="0">
                <a:solidFill>
                  <a:srgbClr val="002060"/>
                </a:solidFill>
              </a:rPr>
              <a:t>　◆心の相談</a:t>
            </a:r>
            <a:r>
              <a:rPr lang="ja-JP" altLang="en-US" sz="2100" dirty="0">
                <a:solidFill>
                  <a:srgbClr val="002060"/>
                </a:solidFill>
              </a:rPr>
              <a:t>　</a:t>
            </a:r>
            <a:r>
              <a:rPr lang="ja-JP" altLang="en-US" sz="1800" dirty="0">
                <a:solidFill>
                  <a:srgbClr val="002060"/>
                </a:solidFill>
              </a:rPr>
              <a:t>　</a:t>
            </a:r>
            <a:endParaRPr lang="en-US" altLang="ja-JP" sz="1800" dirty="0">
              <a:solidFill>
                <a:srgbClr val="002060"/>
              </a:solidFill>
            </a:endParaRPr>
          </a:p>
          <a:p>
            <a:pPr defTabSz="685800" fontAlgn="base">
              <a:lnSpc>
                <a:spcPts val="3000"/>
              </a:lnSpc>
              <a:spcBef>
                <a:spcPct val="0"/>
              </a:spcBef>
              <a:spcAft>
                <a:spcPct val="0"/>
              </a:spcAft>
              <a:buNone/>
              <a:defRPr/>
            </a:pPr>
            <a:r>
              <a:rPr lang="ja-JP" altLang="en-US" sz="2000" dirty="0">
                <a:solidFill>
                  <a:srgbClr val="002060"/>
                </a:solidFill>
              </a:rPr>
              <a:t>　　　高知県心の教育センター</a:t>
            </a:r>
            <a:r>
              <a:rPr lang="ja-JP" altLang="en-US" sz="1800" dirty="0">
                <a:solidFill>
                  <a:srgbClr val="002060"/>
                </a:solidFill>
              </a:rPr>
              <a:t>　０８８－８６６－０９０１</a:t>
            </a:r>
          </a:p>
        </p:txBody>
      </p:sp>
      <p:sp>
        <p:nvSpPr>
          <p:cNvPr id="14" name="角丸四角形 5"/>
          <p:cNvSpPr>
            <a:spLocks noChangeArrowheads="1"/>
          </p:cNvSpPr>
          <p:nvPr/>
        </p:nvSpPr>
        <p:spPr bwMode="auto">
          <a:xfrm>
            <a:off x="2468880" y="3021484"/>
            <a:ext cx="7297640" cy="1154276"/>
          </a:xfrm>
          <a:prstGeom prst="roundRect">
            <a:avLst>
              <a:gd name="adj" fmla="val 16667"/>
            </a:avLst>
          </a:prstGeom>
          <a:solidFill>
            <a:srgbClr val="FFEBEB">
              <a:alpha val="29000"/>
            </a:srgbClr>
          </a:solidFill>
          <a:ln w="25400" algn="ctr">
            <a:solidFill>
              <a:srgbClr val="FFC000"/>
            </a:solidFill>
            <a:round/>
            <a:headEnd/>
            <a:tailEnd/>
          </a:ln>
        </p:spPr>
        <p:txBody>
          <a:bodyPr anchor="ctr"/>
          <a:lstStyle>
            <a:lvl1pPr>
              <a:spcBef>
                <a:spcPct val="20000"/>
              </a:spcBef>
              <a:buSzPct val="100000"/>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1pPr>
            <a:lvl2pPr marL="742950" indent="-285750">
              <a:spcBef>
                <a:spcPct val="20000"/>
              </a:spcBef>
              <a:buSzPct val="100000"/>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2pPr>
            <a:lvl3pPr marL="1143000" indent="-228600">
              <a:spcBef>
                <a:spcPct val="20000"/>
              </a:spcBef>
              <a:buSzPct val="100000"/>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3pPr>
            <a:lvl4pPr marL="16002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4pPr>
            <a:lvl5pPr marL="2057400" indent="-228600">
              <a:spcBef>
                <a:spcPct val="20000"/>
              </a:spcBef>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cs typeface="Arial" panose="020B0604020202020204" pitchFamily="34" charset="0"/>
              </a:defRPr>
            </a:lvl9pPr>
          </a:lstStyle>
          <a:p>
            <a:pPr defTabSz="685800" fontAlgn="base">
              <a:lnSpc>
                <a:spcPts val="3000"/>
              </a:lnSpc>
              <a:spcBef>
                <a:spcPct val="0"/>
              </a:spcBef>
              <a:spcAft>
                <a:spcPct val="0"/>
              </a:spcAft>
              <a:buNone/>
              <a:defRPr/>
            </a:pPr>
            <a:r>
              <a:rPr lang="ja-JP" altLang="en-US" sz="2000" dirty="0">
                <a:solidFill>
                  <a:srgbClr val="002060"/>
                </a:solidFill>
              </a:rPr>
              <a:t>　◆予期せぬ妊娠に関するＳＯＳ</a:t>
            </a:r>
            <a:r>
              <a:rPr lang="ja-JP" altLang="en-US" sz="2000" dirty="0">
                <a:solidFill>
                  <a:srgbClr val="002060"/>
                </a:solidFill>
                <a:latin typeface="+mj-ea"/>
                <a:ea typeface="+mj-ea"/>
              </a:rPr>
              <a:t> </a:t>
            </a:r>
            <a:r>
              <a:rPr lang="ja-JP" altLang="en-US" sz="2000" dirty="0">
                <a:solidFill>
                  <a:srgbClr val="002060"/>
                </a:solidFill>
              </a:rPr>
              <a:t>          　　　</a:t>
            </a:r>
            <a:endParaRPr lang="en-US" altLang="ja-JP" sz="2000" dirty="0">
              <a:solidFill>
                <a:srgbClr val="002060"/>
              </a:solidFill>
            </a:endParaRPr>
          </a:p>
          <a:p>
            <a:pPr defTabSz="685800" fontAlgn="base">
              <a:lnSpc>
                <a:spcPts val="3000"/>
              </a:lnSpc>
              <a:spcBef>
                <a:spcPct val="0"/>
              </a:spcBef>
              <a:spcAft>
                <a:spcPct val="0"/>
              </a:spcAft>
              <a:buNone/>
              <a:defRPr/>
            </a:pPr>
            <a:r>
              <a:rPr lang="ja-JP" altLang="en-US" sz="2000" dirty="0">
                <a:solidFill>
                  <a:srgbClr val="002060"/>
                </a:solidFill>
              </a:rPr>
              <a:t>　　　にんしんＳＯＳ高知　みそのらん</a:t>
            </a:r>
            <a:r>
              <a:rPr lang="ja-JP" altLang="en-US" sz="2000" dirty="0" err="1">
                <a:solidFill>
                  <a:srgbClr val="002060"/>
                </a:solidFill>
              </a:rPr>
              <a:t>ぷ</a:t>
            </a:r>
            <a:r>
              <a:rPr lang="ja-JP" altLang="en-US" sz="1800" dirty="0">
                <a:solidFill>
                  <a:srgbClr val="002060"/>
                </a:solidFill>
              </a:rPr>
              <a:t>  　０１２０－６２０－３３１</a:t>
            </a:r>
            <a:endParaRPr lang="en-US" altLang="ja-JP" sz="1800" dirty="0">
              <a:solidFill>
                <a:srgbClr val="002060"/>
              </a:solidFill>
            </a:endParaRPr>
          </a:p>
          <a:p>
            <a:pPr defTabSz="685800" fontAlgn="base">
              <a:spcBef>
                <a:spcPct val="0"/>
              </a:spcBef>
              <a:spcAft>
                <a:spcPct val="0"/>
              </a:spcAft>
              <a:buNone/>
              <a:defRPr/>
            </a:pPr>
            <a:r>
              <a:rPr lang="ja-JP" altLang="en-US" sz="1800" dirty="0">
                <a:solidFill>
                  <a:srgbClr val="002060"/>
                </a:solidFill>
              </a:rPr>
              <a:t>　　　　　　　　　　　　　　　　　　　　　　　　　　</a:t>
            </a:r>
            <a:r>
              <a:rPr lang="en-US" altLang="ja-JP" sz="1800" dirty="0">
                <a:solidFill>
                  <a:srgbClr val="002060"/>
                </a:solidFill>
              </a:rPr>
              <a:t>misonolampsos@gaea.ocn.ne.jp</a:t>
            </a:r>
            <a:r>
              <a:rPr lang="ja-JP" altLang="en-US" sz="1800" dirty="0">
                <a:solidFill>
                  <a:srgbClr val="002060"/>
                </a:solidFill>
              </a:rPr>
              <a:t>　      　　　　　　　　　　　　　　　　　　　</a:t>
            </a:r>
          </a:p>
        </p:txBody>
      </p:sp>
    </p:spTree>
    <p:extLst>
      <p:ext uri="{BB962C8B-B14F-4D97-AF65-F5344CB8AC3E}">
        <p14:creationId xmlns:p14="http://schemas.microsoft.com/office/powerpoint/2010/main" val="2661207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a:xfrm>
            <a:off x="2540479" y="205998"/>
            <a:ext cx="7019019" cy="716676"/>
          </a:xfrm>
        </p:spPr>
        <p:txBody>
          <a:bodyPr anchor="ctr">
            <a:noAutofit/>
          </a:bodyPr>
          <a:lstStyle/>
          <a:p>
            <a:pPr eaLnBrk="1" hangingPunct="1"/>
            <a:r>
              <a:rPr lang="ja-JP" altLang="en-US" sz="3200" dirty="0">
                <a:latin typeface="+mn-ea"/>
                <a:ea typeface="+mn-ea"/>
              </a:rPr>
              <a:t>体のにおいが変わってくるのも成長の証　　</a:t>
            </a:r>
          </a:p>
        </p:txBody>
      </p:sp>
      <p:sp>
        <p:nvSpPr>
          <p:cNvPr id="10247" name="Rectangle 10"/>
          <p:cNvSpPr>
            <a:spLocks noChangeArrowheads="1"/>
          </p:cNvSpPr>
          <p:nvPr/>
        </p:nvSpPr>
        <p:spPr bwMode="auto">
          <a:xfrm>
            <a:off x="3827880" y="2541900"/>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10248" name="Rectangle 11"/>
          <p:cNvSpPr>
            <a:spLocks noChangeArrowheads="1"/>
          </p:cNvSpPr>
          <p:nvPr/>
        </p:nvSpPr>
        <p:spPr bwMode="auto">
          <a:xfrm>
            <a:off x="4043384" y="2650247"/>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13" name="Rectangle 6"/>
          <p:cNvSpPr>
            <a:spLocks noChangeArrowheads="1"/>
          </p:cNvSpPr>
          <p:nvPr/>
        </p:nvSpPr>
        <p:spPr bwMode="auto">
          <a:xfrm>
            <a:off x="7479520" y="1382527"/>
            <a:ext cx="2895343" cy="1384995"/>
          </a:xfrm>
          <a:prstGeom prst="rect">
            <a:avLst/>
          </a:prstGeom>
          <a:noFill/>
          <a:ln w="9525" algn="ctr">
            <a:noFill/>
            <a:miter lim="800000"/>
            <a:headEnd/>
            <a:tailEnd/>
          </a:ln>
          <a:effectLst/>
        </p:spPr>
        <p:txBody>
          <a:bodyPr wrap="none" anchor="ctr">
            <a:spAutoFit/>
          </a:bodyPr>
          <a:lstStyle/>
          <a:p>
            <a:r>
              <a:rPr lang="ja-JP" altLang="en-US" sz="2800" dirty="0">
                <a:latin typeface="+mn-ea"/>
              </a:rPr>
              <a:t>思春期になると</a:t>
            </a:r>
            <a:endParaRPr lang="en-US" altLang="ja-JP" sz="2800" dirty="0">
              <a:latin typeface="+mn-ea"/>
            </a:endParaRPr>
          </a:p>
          <a:p>
            <a:r>
              <a:rPr lang="ja-JP" altLang="en-US" sz="2800" dirty="0">
                <a:latin typeface="+mn-ea"/>
              </a:rPr>
              <a:t>アポクリン汗腺の</a:t>
            </a:r>
            <a:endParaRPr lang="en-US" altLang="ja-JP" sz="2800" dirty="0">
              <a:latin typeface="+mn-ea"/>
            </a:endParaRPr>
          </a:p>
          <a:p>
            <a:r>
              <a:rPr lang="ja-JP" altLang="en-US" sz="2800" dirty="0">
                <a:latin typeface="+mn-ea"/>
              </a:rPr>
              <a:t>働きが活発になる</a:t>
            </a:r>
          </a:p>
        </p:txBody>
      </p:sp>
      <p:sp>
        <p:nvSpPr>
          <p:cNvPr id="14" name="AutoShape 14"/>
          <p:cNvSpPr>
            <a:spLocks noChangeArrowheads="1"/>
          </p:cNvSpPr>
          <p:nvPr/>
        </p:nvSpPr>
        <p:spPr bwMode="auto">
          <a:xfrm>
            <a:off x="8728059" y="2970549"/>
            <a:ext cx="398238" cy="508956"/>
          </a:xfrm>
          <a:prstGeom prst="downArrow">
            <a:avLst>
              <a:gd name="adj1" fmla="val 49454"/>
              <a:gd name="adj2" fmla="val 56341"/>
            </a:avLst>
          </a:prstGeom>
          <a:solidFill>
            <a:schemeClr val="accent5"/>
          </a:solidFill>
          <a:ln w="9525">
            <a:noFill/>
            <a:miter lim="800000"/>
            <a:headEnd/>
            <a:tailEnd/>
          </a:ln>
          <a:effectLst/>
        </p:spPr>
        <p:txBody>
          <a:bodyPr vert="eaVert" wrap="none" anchor="ctr"/>
          <a:lstStyle/>
          <a:p>
            <a:endParaRPr lang="ja-JP" altLang="en-US" sz="1351"/>
          </a:p>
        </p:txBody>
      </p:sp>
      <p:sp>
        <p:nvSpPr>
          <p:cNvPr id="15" name="Rectangle 9"/>
          <p:cNvSpPr>
            <a:spLocks noChangeArrowheads="1"/>
          </p:cNvSpPr>
          <p:nvPr/>
        </p:nvSpPr>
        <p:spPr bwMode="auto">
          <a:xfrm>
            <a:off x="7378530" y="3677045"/>
            <a:ext cx="3097322" cy="1384995"/>
          </a:xfrm>
          <a:prstGeom prst="rect">
            <a:avLst/>
          </a:prstGeom>
          <a:noFill/>
          <a:ln w="9525" algn="ctr">
            <a:noFill/>
            <a:miter lim="800000"/>
            <a:headEnd/>
            <a:tailEnd/>
          </a:ln>
          <a:effectLst/>
        </p:spPr>
        <p:txBody>
          <a:bodyPr wrap="none" anchor="ctr">
            <a:spAutoFit/>
          </a:bodyPr>
          <a:lstStyle/>
          <a:p>
            <a:r>
              <a:rPr lang="ja-JP" altLang="en-US" sz="2800" dirty="0">
                <a:solidFill>
                  <a:srgbClr val="FF0000"/>
                </a:solidFill>
                <a:latin typeface="+mn-ea"/>
              </a:rPr>
              <a:t>においのもとになる</a:t>
            </a:r>
            <a:endParaRPr lang="en-US" altLang="ja-JP" sz="2800" dirty="0">
              <a:solidFill>
                <a:srgbClr val="FF0000"/>
              </a:solidFill>
              <a:latin typeface="+mn-ea"/>
            </a:endParaRPr>
          </a:p>
          <a:p>
            <a:r>
              <a:rPr lang="ja-JP" altLang="en-US" sz="2800" dirty="0">
                <a:solidFill>
                  <a:srgbClr val="FF0000"/>
                </a:solidFill>
                <a:latin typeface="+mn-ea"/>
              </a:rPr>
              <a:t>成分を多く含む</a:t>
            </a:r>
            <a:endParaRPr lang="en-US" altLang="ja-JP" sz="2800" dirty="0">
              <a:solidFill>
                <a:srgbClr val="FF0000"/>
              </a:solidFill>
              <a:latin typeface="+mn-ea"/>
            </a:endParaRPr>
          </a:p>
          <a:p>
            <a:r>
              <a:rPr lang="ja-JP" altLang="en-US" sz="2800" dirty="0">
                <a:solidFill>
                  <a:srgbClr val="FF0000"/>
                </a:solidFill>
                <a:latin typeface="+mn-ea"/>
              </a:rPr>
              <a:t>汗の分泌が増える</a:t>
            </a:r>
          </a:p>
        </p:txBody>
      </p:sp>
      <p:sp>
        <p:nvSpPr>
          <p:cNvPr id="16" name="Rectangle 9"/>
          <p:cNvSpPr>
            <a:spLocks noChangeArrowheads="1"/>
          </p:cNvSpPr>
          <p:nvPr/>
        </p:nvSpPr>
        <p:spPr bwMode="auto">
          <a:xfrm>
            <a:off x="1754955" y="6104127"/>
            <a:ext cx="8590066" cy="461665"/>
          </a:xfrm>
          <a:prstGeom prst="rect">
            <a:avLst/>
          </a:prstGeom>
          <a:noFill/>
          <a:ln w="9525" algn="ctr">
            <a:noFill/>
            <a:miter lim="800000"/>
            <a:headEnd/>
            <a:tailEnd/>
          </a:ln>
          <a:effectLst/>
        </p:spPr>
        <p:txBody>
          <a:bodyPr wrap="square" anchor="ctr">
            <a:noAutofit/>
          </a:bodyPr>
          <a:lstStyle/>
          <a:p>
            <a:pPr algn="ctr"/>
            <a:r>
              <a:rPr lang="ja-JP" altLang="en-US" sz="2800" dirty="0">
                <a:latin typeface="+mn-ea"/>
              </a:rPr>
              <a:t>におい → 生理的に異性を引きつける役割があった</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l="4231" r="6913"/>
          <a:stretch/>
        </p:blipFill>
        <p:spPr>
          <a:xfrm>
            <a:off x="1643497" y="1083681"/>
            <a:ext cx="5564221" cy="4780683"/>
          </a:xfrm>
          <a:prstGeom prst="rect">
            <a:avLst/>
          </a:prstGeom>
        </p:spPr>
      </p:pic>
      <p:sp>
        <p:nvSpPr>
          <p:cNvPr id="11" name="Rectangle 11"/>
          <p:cNvSpPr>
            <a:spLocks noChangeArrowheads="1"/>
          </p:cNvSpPr>
          <p:nvPr/>
        </p:nvSpPr>
        <p:spPr bwMode="auto">
          <a:xfrm>
            <a:off x="5465391" y="5449311"/>
            <a:ext cx="3488121" cy="415053"/>
          </a:xfrm>
          <a:prstGeom prst="rect">
            <a:avLst/>
          </a:prstGeom>
          <a:solidFill>
            <a:schemeClr val="accent4">
              <a:lumMod val="20000"/>
              <a:lumOff val="80000"/>
            </a:schemeClr>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1800" dirty="0">
                <a:solidFill>
                  <a:srgbClr val="000000"/>
                </a:solidFill>
              </a:rPr>
              <a:t>アポクリン汗腺 → 思春期に発達</a:t>
            </a:r>
          </a:p>
        </p:txBody>
      </p:sp>
      <p:sp>
        <p:nvSpPr>
          <p:cNvPr id="12" name="Rectangle 11"/>
          <p:cNvSpPr>
            <a:spLocks noChangeArrowheads="1"/>
          </p:cNvSpPr>
          <p:nvPr/>
        </p:nvSpPr>
        <p:spPr bwMode="auto">
          <a:xfrm>
            <a:off x="1855077" y="5530943"/>
            <a:ext cx="1595694" cy="349826"/>
          </a:xfrm>
          <a:prstGeom prst="rect">
            <a:avLst/>
          </a:prstGeom>
          <a:solidFill>
            <a:srgbClr val="D5FFFF"/>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1800" dirty="0">
                <a:solidFill>
                  <a:srgbClr val="000000"/>
                </a:solidFill>
              </a:rPr>
              <a:t>エクリン汗腺</a:t>
            </a:r>
          </a:p>
        </p:txBody>
      </p:sp>
      <p:sp>
        <p:nvSpPr>
          <p:cNvPr id="17" name="Rectangle 11"/>
          <p:cNvSpPr>
            <a:spLocks noChangeArrowheads="1"/>
          </p:cNvSpPr>
          <p:nvPr/>
        </p:nvSpPr>
        <p:spPr bwMode="auto">
          <a:xfrm>
            <a:off x="1855090" y="1567557"/>
            <a:ext cx="1370791" cy="348079"/>
          </a:xfrm>
          <a:prstGeom prst="rect">
            <a:avLst/>
          </a:prstGeom>
          <a:solidFill>
            <a:srgbClr val="D5FFFF"/>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66" eaLnBrk="1" fontAlgn="base" hangingPunct="1">
              <a:spcBef>
                <a:spcPct val="50000"/>
              </a:spcBef>
              <a:spcAft>
                <a:spcPct val="0"/>
              </a:spcAft>
              <a:defRPr/>
            </a:pPr>
            <a:r>
              <a:rPr lang="ja-JP" altLang="en-US" sz="1800" dirty="0">
                <a:solidFill>
                  <a:srgbClr val="000000"/>
                </a:solidFill>
              </a:rPr>
              <a:t>無臭の汗</a:t>
            </a:r>
          </a:p>
        </p:txBody>
      </p:sp>
      <p:sp>
        <p:nvSpPr>
          <p:cNvPr id="18" name="Rectangle 11"/>
          <p:cNvSpPr>
            <a:spLocks noChangeArrowheads="1"/>
          </p:cNvSpPr>
          <p:nvPr/>
        </p:nvSpPr>
        <p:spPr bwMode="auto">
          <a:xfrm>
            <a:off x="3600544" y="1342389"/>
            <a:ext cx="1943662" cy="735349"/>
          </a:xfrm>
          <a:prstGeom prst="rect">
            <a:avLst/>
          </a:prstGeom>
          <a:solidFill>
            <a:schemeClr val="accent4">
              <a:lumMod val="20000"/>
              <a:lumOff val="80000"/>
            </a:schemeClr>
          </a:solidFill>
          <a:ln>
            <a:noFill/>
          </a:ln>
        </p:spPr>
        <p:txBody>
          <a:bodyPr wrap="square" anchor="ctr">
            <a:no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66" eaLnBrk="1" fontAlgn="base" hangingPunct="1">
              <a:lnSpc>
                <a:spcPts val="200"/>
              </a:lnSpc>
              <a:spcBef>
                <a:spcPct val="50000"/>
              </a:spcBef>
              <a:spcAft>
                <a:spcPct val="0"/>
              </a:spcAft>
              <a:defRPr/>
            </a:pPr>
            <a:endParaRPr lang="en-US" altLang="ja-JP" sz="1800" dirty="0">
              <a:solidFill>
                <a:srgbClr val="000000"/>
              </a:solidFill>
            </a:endParaRPr>
          </a:p>
          <a:p>
            <a:pPr defTabSz="685766" eaLnBrk="1" fontAlgn="base" hangingPunct="1">
              <a:lnSpc>
                <a:spcPts val="1000"/>
              </a:lnSpc>
              <a:spcBef>
                <a:spcPct val="50000"/>
              </a:spcBef>
              <a:spcAft>
                <a:spcPct val="0"/>
              </a:spcAft>
              <a:defRPr/>
            </a:pPr>
            <a:r>
              <a:rPr lang="ja-JP" altLang="en-US" sz="1800" dirty="0">
                <a:solidFill>
                  <a:srgbClr val="000000"/>
                </a:solidFill>
              </a:rPr>
              <a:t>においのもとに</a:t>
            </a:r>
            <a:endParaRPr lang="en-US" altLang="ja-JP" sz="1800" dirty="0">
              <a:solidFill>
                <a:srgbClr val="000000"/>
              </a:solidFill>
            </a:endParaRPr>
          </a:p>
          <a:p>
            <a:pPr defTabSz="685766" eaLnBrk="1" fontAlgn="base" hangingPunct="1">
              <a:lnSpc>
                <a:spcPts val="1000"/>
              </a:lnSpc>
              <a:spcBef>
                <a:spcPct val="50000"/>
              </a:spcBef>
              <a:spcAft>
                <a:spcPct val="0"/>
              </a:spcAft>
              <a:defRPr/>
            </a:pPr>
            <a:r>
              <a:rPr lang="ja-JP" altLang="en-US" sz="1800" dirty="0">
                <a:solidFill>
                  <a:srgbClr val="000000"/>
                </a:solidFill>
              </a:rPr>
              <a:t>なる成分を含む汗</a:t>
            </a:r>
          </a:p>
        </p:txBody>
      </p:sp>
    </p:spTree>
    <p:extLst>
      <p:ext uri="{BB962C8B-B14F-4D97-AF65-F5344CB8AC3E}">
        <p14:creationId xmlns:p14="http://schemas.microsoft.com/office/powerpoint/2010/main" val="209620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p:bldP spid="11" grpId="0" animBg="1"/>
      <p:bldP spid="12" grpId="0" animBg="1"/>
      <p:bldP spid="17" grpId="0" animBg="1"/>
      <p:bldP spid="18" grpId="0" animBg="1"/>
    </p:bld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1_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6339</TotalTime>
  <Words>12541</Words>
  <Application>Microsoft Office PowerPoint</Application>
  <PresentationFormat>ワイド画面</PresentationFormat>
  <Paragraphs>960</Paragraphs>
  <Slides>88</Slides>
  <Notes>79</Notes>
  <HiddenSlides>0</HiddenSlides>
  <MMClips>0</MMClips>
  <ScaleCrop>false</ScaleCrop>
  <HeadingPairs>
    <vt:vector size="6" baseType="variant">
      <vt:variant>
        <vt:lpstr>使用されているフォント</vt:lpstr>
      </vt:variant>
      <vt:variant>
        <vt:i4>11</vt:i4>
      </vt:variant>
      <vt:variant>
        <vt:lpstr>テーマ</vt:lpstr>
      </vt:variant>
      <vt:variant>
        <vt:i4>4</vt:i4>
      </vt:variant>
      <vt:variant>
        <vt:lpstr>スライド タイトル</vt:lpstr>
      </vt:variant>
      <vt:variant>
        <vt:i4>88</vt:i4>
      </vt:variant>
    </vt:vector>
  </HeadingPairs>
  <TitlesOfParts>
    <vt:vector size="103" baseType="lpstr">
      <vt:lpstr>HGPｺﾞｼｯｸE</vt:lpstr>
      <vt:lpstr>HGSｺﾞｼｯｸE</vt:lpstr>
      <vt:lpstr>HG丸ｺﾞｼｯｸM-PRO</vt:lpstr>
      <vt:lpstr>ＭＳ Ｐゴシック</vt:lpstr>
      <vt:lpstr>ＭＳ ゴシック</vt:lpstr>
      <vt:lpstr>游ゴシック</vt:lpstr>
      <vt:lpstr>游ゴシック Light</vt:lpstr>
      <vt:lpstr>Arial</vt:lpstr>
      <vt:lpstr>Calibri</vt:lpstr>
      <vt:lpstr>Calibri Light</vt:lpstr>
      <vt:lpstr>Times New Roman</vt:lpstr>
      <vt:lpstr>標準デザイン</vt:lpstr>
      <vt:lpstr>標準</vt:lpstr>
      <vt:lpstr>1_標準</vt:lpstr>
      <vt:lpstr>Office テーマ</vt:lpstr>
      <vt:lpstr>（中学校　１学年）</vt:lpstr>
      <vt:lpstr>思春期とは</vt:lpstr>
      <vt:lpstr>女の子の体の変化（二次性徴）</vt:lpstr>
      <vt:lpstr>なぜ   胸がふくらむのだろうか</vt:lpstr>
      <vt:lpstr>なぜ　男女で骨盤の形が異なるのだろうか　　　　　　　　　</vt:lpstr>
      <vt:lpstr>赤ちゃんを産む働きに関わる</vt:lpstr>
      <vt:lpstr>男の子の体の変化（二次性徴）</vt:lpstr>
      <vt:lpstr>なぜ　声変わりするのだろうか</vt:lpstr>
      <vt:lpstr>体のにおいが変わってくるのも成長の証　　</vt:lpstr>
      <vt:lpstr>PowerPoint プレゼンテーション</vt:lpstr>
      <vt:lpstr>個人差</vt:lpstr>
      <vt:lpstr>PowerPoint プレゼンテーション</vt:lpstr>
      <vt:lpstr>（中学校　１学年）</vt:lpstr>
      <vt:lpstr>PowerPoint プレゼンテーション</vt:lpstr>
      <vt:lpstr>大人に向かっての変化</vt:lpstr>
      <vt:lpstr>PowerPoint プレゼンテーション</vt:lpstr>
      <vt:lpstr>PowerPoint プレゼンテーション</vt:lpstr>
      <vt:lpstr>PowerPoint プレゼンテーション</vt:lpstr>
      <vt:lpstr>PowerPoint プレゼンテーション</vt:lpstr>
      <vt:lpstr>個人差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大人の体になるまではホルモンの働きが不安定</vt:lpstr>
      <vt:lpstr>個人差</vt:lpstr>
      <vt:lpstr>体は自分自身のもの</vt:lpstr>
      <vt:lpstr>（中学校　１学年）</vt:lpstr>
      <vt:lpstr>　出産予定日は、何をもとにして 　決めるのだろうか</vt:lpstr>
      <vt:lpstr>出産予定日は、 女性の月経（生理）の日をもとに決める</vt:lpstr>
      <vt:lpstr>PowerPoint プレゼンテーション</vt:lpstr>
      <vt:lpstr>PowerPoint プレゼンテーション</vt:lpstr>
      <vt:lpstr>妊娠すると</vt:lpstr>
      <vt:lpstr>PowerPoint プレゼンテーション</vt:lpstr>
      <vt:lpstr>PowerPoint プレゼンテーション</vt:lpstr>
      <vt:lpstr>PowerPoint プレゼンテーション</vt:lpstr>
      <vt:lpstr>羊水の働き</vt:lpstr>
      <vt:lpstr>PowerPoint プレゼンテーション</vt:lpstr>
      <vt:lpstr>赤ちゃんが生まれる ～出産のしくみ～</vt:lpstr>
      <vt:lpstr>PowerPoint プレゼンテーション</vt:lpstr>
      <vt:lpstr>◆　お産が始まるサイン</vt:lpstr>
      <vt:lpstr>せまい骨盤をぬける ために、できるだけ 頭を小さくする。</vt:lpstr>
      <vt:lpstr>PowerPoint プレゼンテーション</vt:lpstr>
      <vt:lpstr>PowerPoint プレゼンテーション</vt:lpstr>
      <vt:lpstr>（中学校　２学年）</vt:lpstr>
      <vt:lpstr>PowerPoint プレゼンテーション</vt:lpstr>
      <vt:lpstr>PowerPoint プレゼンテーション</vt:lpstr>
      <vt:lpstr>PowerPoint プレゼンテーション</vt:lpstr>
      <vt:lpstr>　 ○ 性は一人ひとり違って、何種類もある 　 ○ 自分も多様な性のひとつの中にいる 　 ○ 性は、その人らしさを作るひとつの個性</vt:lpstr>
      <vt:lpstr>（中学校　３学年）</vt:lpstr>
      <vt:lpstr>PowerPoint プレゼンテーション</vt:lpstr>
      <vt:lpstr>PowerPoint プレゼンテーション</vt:lpstr>
      <vt:lpstr>　性感染症について考えよう</vt:lpstr>
      <vt:lpstr>性行為によって粘膜から、病気を引き起こす ウイルスなどが体内に入り感染する病気</vt:lpstr>
      <vt:lpstr>PowerPoint プレゼンテーション</vt:lpstr>
      <vt:lpstr>PowerPoint プレゼンテーション</vt:lpstr>
      <vt:lpstr>性感染症の種類</vt:lpstr>
      <vt:lpstr>　性感染症に感染すると  　どんな症状が出るのだろうか</vt:lpstr>
      <vt:lpstr>性器クラミジア感染症</vt:lpstr>
      <vt:lpstr>淋菌感染症</vt:lpstr>
      <vt:lpstr>性器ヘルペスウイルス感染症</vt:lpstr>
      <vt:lpstr>エイズ</vt:lpstr>
      <vt:lpstr>感染していないか、健康状態にはよく注意して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なぜ、20代の若者の間で 流行しているのだろうか</vt:lpstr>
      <vt:lpstr>PowerPoint プレゼンテーション</vt:lpstr>
      <vt:lpstr>PowerPoint プレゼンテーション</vt:lpstr>
      <vt:lpstr>（中学校　３学年）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交際中に起こる困ったこと</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高知県教育委員会</dc:creator>
  <cp:lastModifiedBy>高知県教育委員会</cp:lastModifiedBy>
  <cp:revision>414</cp:revision>
  <cp:lastPrinted>2021-01-05T12:45:02Z</cp:lastPrinted>
  <dcterms:created xsi:type="dcterms:W3CDTF">2020-07-28T11:23:55Z</dcterms:created>
  <dcterms:modified xsi:type="dcterms:W3CDTF">2022-03-04T12:39:29Z</dcterms:modified>
</cp:coreProperties>
</file>