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<Relationships xmlns="http://schemas.openxmlformats.org/package/2006/relationships"><Relationship Id="rId2" Type="http://schemas.openxmlformats.org/package/2006/relationships/metadata/thumbnail" Target="docProps/thumbnail.jpeg" /><Relationship Id="rId3" Type="http://schemas.openxmlformats.org/package/2006/relationships/metadata/core-properties" Target="docProps/core.xml" /><Relationship Id="rId4" Type="http://schemas.openxmlformats.org/officeDocument/2006/relationships/extended-properties" Target="docProps/app.xml" /><Relationship Id="rId5" Type="http://schemas.openxmlformats.org/officeDocument/2006/relationships/custom-properties" Target="docProps/custom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2"/>
  </p:sldMasterIdLst>
  <p:notesMasterIdLst>
    <p:notesMasterId r:id="rId3"/>
  </p:notesMasterIdLst>
  <p:sldIdLst>
    <p:sldId id="315" r:id="rId4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10"/>
    <p:restoredTop sz="95396"/>
  </p:normalViewPr>
  <p:slideViewPr>
    <p:cSldViewPr>
      <p:cViewPr varScale="0">
        <p:scale>
          <a:sx n="130" d="100"/>
          <a:sy n="130" d="100"/>
        </p:scale>
        <p:origin x="-1344" y="-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30" d="100"/>
        <a:sy n="130" d="100"/>
      </p:scale>
      <p:origin x="0" y="-8052"/>
    </p:cViewPr>
  </p:sorterViewPr>
  <p:gridSpacing cx="36004" cy="36004"/>
</p:viewPr>
</file>

<file path=ppt/_rels/presentation.xml.rels><?xml version="1.0" encoding="UTF-8"?><Relationships xmlns="http://schemas.openxmlformats.org/package/2006/relationships"><Relationship Id="rId1" Type="http://schemas.openxmlformats.org/officeDocument/2006/relationships/theme" Target="theme/theme1.xml" /><Relationship Id="rId2" Type="http://schemas.openxmlformats.org/officeDocument/2006/relationships/slideMaster" Target="slideMasters/slideMaster1.xml" /><Relationship Id="rId3" Type="http://schemas.openxmlformats.org/officeDocument/2006/relationships/notesMaster" Target="notesMasters/notesMaster1.xml" /><Relationship Id="rId4" Type="http://schemas.openxmlformats.org/officeDocument/2006/relationships/slide" Target="slides/slide1.xml" /><Relationship Id="rId5" Type="http://schemas.openxmlformats.org/officeDocument/2006/relationships/presProps" Target="presProps.xml" /><Relationship Id="rId6" Type="http://schemas.openxmlformats.org/officeDocument/2006/relationships/viewProps" Target="viewProps.xml" /><Relationship Id="rId7" Type="http://schemas.openxmlformats.org/officeDocument/2006/relationships/tableStyles" Target="tableStyles.xml" /></Relationships>
</file>

<file path=ppt/charts/_rels/chart1.xml.rels><?xml version="1.0" encoding="UTF-8"?><Relationships xmlns="http://schemas.openxmlformats.org/package/2006/relationships"><Relationship Id="rId1" Type="http://schemas.openxmlformats.org/officeDocument/2006/relationships/oleObject" Target="file:///\\nas2023\intra\131301\b&#22320;&#22495;&#21307;&#30274;&#25512;&#36914;&#38306;&#20418;\w)&#27231;&#33021;&#20998;&#21270;&#12539;&#22320;&#22495;&#21307;&#30274;&#12499;&#12472;&#12519;&#12531;\&#9679;&#30149;&#24202;&#27231;&#33021;&#22577;&#21578;&#12539;&#22806;&#26469;&#27231;&#33021;&#22577;&#21578;&#21046;&#24230;\R5\&#20844;&#34920;&#29992;\&#23450;&#37327;&#30340;&#22522;&#28310;\R6.3.31&#26178;&#28857;\&#30011;&#20687;&#20803;&#12487;&#12540;&#12479;.xlsx" TargetMode="External" /><Relationship Id="rId2" Type="http://schemas.microsoft.com/office/2011/relationships/chartColorStyle" Target="colors1.xml" /><Relationship Id="rId3" Type="http://schemas.microsoft.com/office/2011/relationships/chartStyle" Target="style1.xml" /></Relationships>
</file>

<file path=ppt/charts/chart1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4"/>
          <c:order val="0"/>
          <c:tx>
            <c:strRef>
              <c:f>'[0]定量的な基準＋転換意向反映（公表)'!$F$2</c:f>
              <c:strCache>
                <c:ptCount val="1"/>
                <c:pt idx="0">
                  <c:v>休棟等</c:v>
                </c:pt>
              </c:strCache>
            </c:strRef>
          </c:tx>
          <c:spPr>
            <a:solidFill>
              <a:srgbClr val="FFA6A6"/>
            </a:solidFill>
            <a:ln/>
            <a:effectLst/>
          </c:spPr>
          <c:invertIfNegative val="0"/>
          <c:dLbls>
            <c:txPr>
              <a:bodyPr rot="0" spcFirstLastPara="1" vertOverflow="overflow" horzOverflow="overflow" wrap="square" lIns="36576" tIns="18288" rIns="36576" bIns="18288" anchor="ctr" anchorCtr="1">
                <a:spAutoFit/>
              </a:bodyPr>
              <a:lstStyle/>
              <a:p>
                <a:pPr algn="ctr" rtl="0">
                  <a:defRPr kumimoji="0" lang="ja-JP" altLang="en-US" sz="1600" b="0" kern="1200">
                    <a:solidFill>
                      <a:schemeClr val="tx1"/>
                    </a:solidFill>
                  </a:defRPr>
                </a:pPr>
                <a:endParaRPr lang="ja-JP" alt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/>
              </c:ext>
            </c:extLst>
          </c:dLbls>
          <c:cat>
            <c:strRef>
              <c:f>'[0]定量的な基準＋転換意向反映（公表)'!$A$3:$A$6</c:f>
              <c:strCache>
                <c:ptCount val="4"/>
                <c:pt idx="0">
                  <c:v>現状（R5.7.1）</c:v>
                </c:pt>
                <c:pt idx="1">
                  <c:v>定量的な基準</c:v>
                </c:pt>
                <c:pt idx="2">
                  <c:v>定量的な基準
＋
R6.3月時点の最新値</c:v>
                </c:pt>
                <c:pt idx="3">
                  <c:v>必要病床数（2025）</c:v>
                </c:pt>
              </c:strCache>
            </c:strRef>
          </c:cat>
          <c:val>
            <c:numRef>
              <c:f>'[画像元データ.xlsx]定量的な基準＋転換意向反映（公表)'!$F$3:$F$6</c:f>
              <c:numCache>
                <c:formatCode xml:space="preserve">#,##0_ </c:formatCode>
                <c:ptCount val="4"/>
                <c:pt idx="0">
                  <c:v>335</c:v>
                </c:pt>
                <c:pt idx="1">
                  <c:v>335</c:v>
                </c:pt>
                <c:pt idx="2">
                  <c:v>316</c:v>
                </c:pt>
              </c:numCache>
            </c:numRef>
          </c:val>
        </c:ser>
        <c:ser>
          <c:idx val="3"/>
          <c:order val="1"/>
          <c:tx>
            <c:strRef>
              <c:f>'[0]定量的な基準＋転換意向反映（公表)'!$E$2</c:f>
              <c:strCache>
                <c:ptCount val="1"/>
                <c:pt idx="0">
                  <c:v>慢性期</c:v>
                </c:pt>
              </c:strCache>
            </c:strRef>
          </c:tx>
          <c:spPr>
            <a:solidFill>
              <a:srgbClr val="00B050"/>
            </a:solidFill>
            <a:ln/>
            <a:effectLst/>
          </c:spPr>
          <c:invertIfNegative val="0"/>
          <c:dLbls>
            <c:txPr>
              <a:bodyPr rot="0" spcFirstLastPara="1" vertOverflow="overflow" horzOverflow="overflow" wrap="square" lIns="36576" tIns="18288" rIns="36576" bIns="18288" anchor="ctr" anchorCtr="1">
                <a:spAutoFit/>
              </a:bodyPr>
              <a:lstStyle/>
              <a:p>
                <a:pPr algn="ctr" rtl="0">
                  <a:defRPr kumimoji="0" lang="ja-JP" altLang="en-US" sz="1600" b="0" kern="1200">
                    <a:solidFill>
                      <a:schemeClr val="tx1"/>
                    </a:solidFill>
                  </a:defRPr>
                </a:pPr>
                <a:endParaRPr lang="ja-JP" alt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/>
              </c:ext>
            </c:extLst>
          </c:dLbls>
          <c:cat>
            <c:strRef>
              <c:f>'[0]定量的な基準＋転換意向反映（公表)'!$A$3:$A$6</c:f>
              <c:strCache>
                <c:ptCount val="4"/>
                <c:pt idx="0">
                  <c:v>現状（R5.7.1）</c:v>
                </c:pt>
                <c:pt idx="1">
                  <c:v>定量的な基準</c:v>
                </c:pt>
                <c:pt idx="2">
                  <c:v>定量的な基準
＋
R6.3月時点の最新値</c:v>
                </c:pt>
                <c:pt idx="3">
                  <c:v>必要病床数（2025）</c:v>
                </c:pt>
              </c:strCache>
            </c:strRef>
          </c:cat>
          <c:val>
            <c:numRef>
              <c:f>'[画像元データ.xlsx]定量的な基準＋転換意向反映（公表)'!$E$3:$E$6</c:f>
              <c:numCache>
                <c:formatCode xml:space="preserve">#,##0_ </c:formatCode>
                <c:ptCount val="4"/>
                <c:pt idx="0">
                  <c:v>5060</c:v>
                </c:pt>
                <c:pt idx="1">
                  <c:v>5030</c:v>
                </c:pt>
                <c:pt idx="2">
                  <c:v>4968</c:v>
                </c:pt>
                <c:pt idx="3">
                  <c:v>4266</c:v>
                </c:pt>
              </c:numCache>
            </c:numRef>
          </c:val>
        </c:ser>
        <c:ser>
          <c:idx val="2"/>
          <c:order val="2"/>
          <c:tx>
            <c:strRef>
              <c:f>'[0]定量的な基準＋転換意向反映（公表)'!$D$2</c:f>
              <c:strCache>
                <c:ptCount val="1"/>
                <c:pt idx="0">
                  <c:v>回復期</c:v>
                </c:pt>
              </c:strCache>
            </c:strRef>
          </c:tx>
          <c:spPr>
            <a:solidFill>
              <a:srgbClr val="FF0000"/>
            </a:solidFill>
            <a:ln/>
            <a:effectLst/>
          </c:spPr>
          <c:invertIfNegative val="0"/>
          <c:dLbls>
            <c:txPr>
              <a:bodyPr rot="0" spcFirstLastPara="1" vertOverflow="overflow" horzOverflow="overflow" wrap="square" lIns="36576" tIns="18288" rIns="36576" bIns="18288" anchor="ctr" anchorCtr="1">
                <a:spAutoFit/>
              </a:bodyPr>
              <a:lstStyle/>
              <a:p>
                <a:pPr algn="ctr" rtl="0">
                  <a:defRPr kumimoji="0" lang="ja-JP" altLang="en-US" sz="1600" b="0" i="0" kern="1200">
                    <a:solidFill>
                      <a:schemeClr val="tx1"/>
                    </a:solidFill>
                  </a:defRPr>
                </a:pPr>
                <a:endParaRPr lang="ja-JP" alt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/>
              </c:ext>
            </c:extLst>
          </c:dLbls>
          <c:cat>
            <c:strRef>
              <c:f>'[0]定量的な基準＋転換意向反映（公表)'!$A$3:$A$6</c:f>
              <c:strCache>
                <c:ptCount val="4"/>
                <c:pt idx="0">
                  <c:v>現状（R5.7.1）</c:v>
                </c:pt>
                <c:pt idx="1">
                  <c:v>定量的な基準</c:v>
                </c:pt>
                <c:pt idx="2">
                  <c:v>定量的な基準
＋
R6.3月時点の最新値</c:v>
                </c:pt>
                <c:pt idx="3">
                  <c:v>必要病床数（2025）</c:v>
                </c:pt>
              </c:strCache>
            </c:strRef>
          </c:cat>
          <c:val>
            <c:numRef>
              <c:f>'[画像元データ.xlsx]定量的な基準＋転換意向反映（公表)'!$D$3:$D$6</c:f>
              <c:numCache>
                <c:formatCode xml:space="preserve">#,##0_ </c:formatCode>
                <c:ptCount val="4"/>
                <c:pt idx="0">
                  <c:v>2240</c:v>
                </c:pt>
                <c:pt idx="1">
                  <c:v>3086</c:v>
                </c:pt>
                <c:pt idx="2">
                  <c:v>3052</c:v>
                </c:pt>
                <c:pt idx="3">
                  <c:v>3286</c:v>
                </c:pt>
              </c:numCache>
            </c:numRef>
          </c:val>
        </c:ser>
        <c:ser>
          <c:idx val="1"/>
          <c:order val="3"/>
          <c:tx>
            <c:strRef>
              <c:f>'[0]定量的な基準＋転換意向反映（公表)'!$C$2</c:f>
              <c:strCache>
                <c:ptCount val="1"/>
                <c:pt idx="0">
                  <c:v>急性期</c:v>
                </c:pt>
              </c:strCache>
            </c:strRef>
          </c:tx>
          <c:spPr>
            <a:solidFill>
              <a:srgbClr val="FFC000"/>
            </a:solidFill>
            <a:ln/>
            <a:effectLst/>
          </c:spPr>
          <c:invertIfNegative val="0"/>
          <c:dLbls>
            <c:txPr>
              <a:bodyPr rot="0" spcFirstLastPara="1" vertOverflow="overflow" horzOverflow="overflow" wrap="square" lIns="36576" tIns="18288" rIns="36576" bIns="18288" anchor="ctr" anchorCtr="1">
                <a:spAutoFit/>
              </a:bodyPr>
              <a:lstStyle/>
              <a:p>
                <a:pPr algn="ctr" rtl="0">
                  <a:defRPr kumimoji="0" lang="ja-JP" altLang="en-US" sz="1600" b="0" i="0" kern="1200">
                    <a:solidFill>
                      <a:schemeClr val="tx1"/>
                    </a:solidFill>
                  </a:defRPr>
                </a:pPr>
                <a:endParaRPr lang="ja-JP" alt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/>
              </c:ext>
            </c:extLst>
          </c:dLbls>
          <c:cat>
            <c:strRef>
              <c:f>'[0]定量的な基準＋転換意向反映（公表)'!$A$3:$A$6</c:f>
              <c:strCache>
                <c:ptCount val="4"/>
                <c:pt idx="0">
                  <c:v>現状（R5.7.1）</c:v>
                </c:pt>
                <c:pt idx="1">
                  <c:v>定量的な基準</c:v>
                </c:pt>
                <c:pt idx="2">
                  <c:v>定量的な基準
＋
R6.3月時点の最新値</c:v>
                </c:pt>
                <c:pt idx="3">
                  <c:v>必要病床数（2025）</c:v>
                </c:pt>
              </c:strCache>
            </c:strRef>
          </c:cat>
          <c:val>
            <c:numRef>
              <c:f>'[画像元データ.xlsx]定量的な基準＋転換意向反映（公表)'!$C$3:$C$6</c:f>
              <c:numCache>
                <c:formatCode xml:space="preserve">#,##0_ </c:formatCode>
                <c:ptCount val="4"/>
                <c:pt idx="0">
                  <c:v>4368</c:v>
                </c:pt>
                <c:pt idx="1">
                  <c:v>3552</c:v>
                </c:pt>
                <c:pt idx="2">
                  <c:v>3593</c:v>
                </c:pt>
                <c:pt idx="3">
                  <c:v>2860</c:v>
                </c:pt>
              </c:numCache>
            </c:numRef>
          </c:val>
        </c:ser>
        <c:ser>
          <c:idx val="0"/>
          <c:order val="4"/>
          <c:tx>
            <c:strRef>
              <c:f>'[0]定量的な基準＋転換意向反映（公表)'!$B$2</c:f>
              <c:strCache>
                <c:ptCount val="1"/>
                <c:pt idx="0">
                  <c:v>高度急性期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/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/>
              <a:effectLst/>
            </c:spPr>
          </c:dPt>
          <c:dPt>
            <c:idx val="2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/>
              <a:effectLst/>
            </c:spPr>
          </c:dPt>
          <c:dPt>
            <c:idx val="3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/>
              <a:effectLst/>
            </c:spPr>
          </c:dPt>
          <c:dLbls>
            <c:dLbl>
              <c:idx val="0"/>
              <c:layout/>
              <c:txPr>
                <a:bodyPr rot="0" spcFirstLastPara="1" vertOverflow="overflow" horzOverflow="overflow" wrap="square" lIns="36576" tIns="18288" rIns="36576" bIns="18288" anchor="ctr" anchorCtr="1">
                  <a:spAutoFit/>
                </a:bodyPr>
                <a:lstStyle/>
                <a:p>
                  <a:pPr algn="ctr" rtl="0">
                    <a:defRPr kumimoji="0" lang="ja-JP" altLang="en-US" sz="1600" b="0" i="0" kern="1200">
                      <a:solidFill>
                        <a:schemeClr val="tx1"/>
                      </a:solidFill>
                    </a:defRPr>
                  </a:pPr>
                  <a:endParaRPr lang="ja-JP" altLang="en-US" sz="1600" b="0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Pr>
                <a:bodyPr rot="0" spcFirstLastPara="1" vertOverflow="overflow" horzOverflow="overflow" wrap="square" lIns="36576" tIns="18288" rIns="36576" bIns="18288" anchor="ctr" anchorCtr="1">
                  <a:spAutoFit/>
                </a:bodyPr>
                <a:lstStyle/>
                <a:p>
                  <a:pPr algn="ctr" rtl="0">
                    <a:defRPr kumimoji="0" lang="ja-JP" altLang="en-US" sz="1600" b="0" i="0" kern="1200">
                      <a:solidFill>
                        <a:schemeClr val="tx1"/>
                      </a:solidFill>
                    </a:defRPr>
                  </a:pPr>
                  <a:endParaRPr lang="ja-JP" altLang="en-US" sz="1600" b="0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Pr>
                <a:bodyPr rot="0" spcFirstLastPara="1" vertOverflow="overflow" horzOverflow="overflow" wrap="square" lIns="36576" tIns="18288" rIns="36576" bIns="18288" anchor="ctr" anchorCtr="1">
                  <a:spAutoFit/>
                </a:bodyPr>
                <a:lstStyle/>
                <a:p>
                  <a:pPr algn="ctr" rtl="0">
                    <a:defRPr kumimoji="0" lang="ja-JP" altLang="en-US" sz="1600" b="0" i="0" kern="1200">
                      <a:solidFill>
                        <a:schemeClr val="tx1"/>
                      </a:solidFill>
                    </a:defRPr>
                  </a:pPr>
                  <a:endParaRPr lang="ja-JP" altLang="en-US" sz="1600" b="0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rot="0" spcFirstLastPara="1" vertOverflow="overflow" horzOverflow="overflow" wrap="square" lIns="36576" tIns="18288" rIns="36576" bIns="18288" anchor="ctr" anchorCtr="1">
                <a:spAutoFit/>
              </a:bodyPr>
              <a:lstStyle/>
              <a:p>
                <a:pPr algn="ctr" rtl="0">
                  <a:defRPr kumimoji="0" lang="ja-JP" altLang="en-US" sz="1600" b="0" i="0" kern="1200">
                    <a:solidFill>
                      <a:schemeClr val="tx1"/>
                    </a:solidFill>
                  </a:defRPr>
                </a:pPr>
                <a:endParaRPr lang="ja-JP" alt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</c:dLbls>
          <c:cat>
            <c:strRef>
              <c:f>'[0]定量的な基準＋転換意向反映（公表)'!$A$3:$A$6</c:f>
              <c:strCache>
                <c:ptCount val="4"/>
                <c:pt idx="0">
                  <c:v>現状（R5.7.1）</c:v>
                </c:pt>
                <c:pt idx="1">
                  <c:v>定量的な基準</c:v>
                </c:pt>
                <c:pt idx="2">
                  <c:v>定量的な基準
＋
R6.3月時点の最新値</c:v>
                </c:pt>
                <c:pt idx="3">
                  <c:v>必要病床数（2025）</c:v>
                </c:pt>
              </c:strCache>
            </c:strRef>
          </c:cat>
          <c:val>
            <c:numRef>
              <c:f>'[画像元データ.xlsx]定量的な基準＋転換意向反映（公表)'!$B$3:$B$6</c:f>
              <c:numCache>
                <c:formatCode xml:space="preserve">#,##0_ </c:formatCode>
                <c:ptCount val="4"/>
                <c:pt idx="0">
                  <c:v>994</c:v>
                </c:pt>
                <c:pt idx="1">
                  <c:v>994</c:v>
                </c:pt>
                <c:pt idx="2">
                  <c:v>994</c:v>
                </c:pt>
                <c:pt idx="3">
                  <c:v>840</c:v>
                </c:pt>
              </c:numCache>
            </c:numRef>
          </c:val>
        </c:ser>
        <c:dLbls>
          <c:txPr>
            <a:bodyPr rot="0" spcFirstLastPara="1" vertOverflow="overflow" horzOverflow="overflow" wrap="square" anchor="ctr" anchorCtr="1">
              <a:spAutoFit/>
            </a:bodyPr>
            <a:lstStyle/>
            <a:p>
              <a:pPr algn="ctr" rtl="0">
                <a:defRPr lang="ja-JP" altLang="en-US" sz="1000">
                  <a:solidFill>
                    <a:schemeClr val="tx1"/>
                  </a:solidFill>
                </a:defRPr>
              </a:pPr>
              <a:endParaRPr lang="ja-JP" altLang="en-US"/>
            </a:p>
          </c:txPr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"/>
        <c:axId val="2"/>
      </c:barChart>
      <c:catAx>
        <c:axId val="1"/>
        <c:scaling>
          <c:orientation val="minMax"/>
        </c:scaling>
        <c:delete val="0"/>
        <c:axPos val="b"/>
        <c:numFmt formatCode="#,##0_ " sourceLinked="1"/>
        <c:majorTickMark val="out"/>
        <c:minorTickMark val="none"/>
        <c:tickLblPos val="none"/>
        <c:txPr>
          <a:bodyPr rot="0" spcFirstLastPara="1" vertOverflow="overflow" horzOverflow="overflow" wrap="square" anchor="ctr" anchorCtr="1"/>
          <a:lstStyle/>
          <a:p>
            <a:pPr algn="ctr" rtl="0">
              <a:defRPr kumimoji="0" lang="ja-JP" altLang="en-US" sz="1100" b="1" kern="1200">
                <a:solidFill>
                  <a:schemeClr val="tx1"/>
                </a:solidFill>
              </a:defRPr>
            </a:pPr>
            <a:endParaRPr lang="ja-JP" altLang="en-US"/>
          </a:p>
        </c:txPr>
        <c:crossAx val="2"/>
        <c:crosses val="autoZero"/>
        <c:auto val="1"/>
        <c:lblAlgn val="ctr"/>
        <c:lblOffset val="100"/>
        <c:noMultiLvlLbl val="0"/>
      </c:catAx>
      <c:valAx>
        <c:axId val="2"/>
        <c:scaling>
          <c:orientation val="minMax"/>
        </c:scaling>
        <c:delete val="0"/>
        <c:axPos val="l"/>
        <c:numFmt formatCode="#,##0_ " sourceLinked="1"/>
        <c:majorTickMark val="out"/>
        <c:minorTickMark val="none"/>
        <c:tickLblPos val="nextTo"/>
        <c:txPr>
          <a:bodyPr rot="-60000000" spcFirstLastPara="1" vertOverflow="overflow" horzOverflow="overflow" wrap="square" anchor="ctr" anchorCtr="1"/>
          <a:lstStyle/>
          <a:p>
            <a:pPr algn="ctr" rtl="0">
              <a:defRPr lang="ja-JP" altLang="en-US" sz="1000">
                <a:solidFill>
                  <a:schemeClr val="tx1"/>
                </a:solidFill>
              </a:defRPr>
            </a:pPr>
            <a:endParaRPr lang="ja-JP" altLang="en-US"/>
          </a:p>
        </c:txPr>
        <c:crossAx val="1"/>
        <c:crosses val="autoZero"/>
        <c:crossBetween val="between"/>
      </c:valAx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overflow" horzOverflow="overflow" wrap="square" anchor="ctr" anchorCtr="1"/>
        <a:lstStyle/>
        <a:p>
          <a:pPr algn="ctr" rtl="0">
            <a:defRPr kumimoji="0" lang="ja-JP" altLang="en-US" sz="1200" b="1" kern="1200">
              <a:solidFill>
                <a:schemeClr val="tx1"/>
              </a:solidFill>
              <a:latin typeface="メイリオ"/>
              <a:ea typeface="メイリオ"/>
              <a:cs typeface="+mn-cs"/>
            </a:defRPr>
          </a:pPr>
          <a:endParaRPr lang="ja-JP" altLang="en-US"/>
        </a:p>
      </c:txPr>
    </c:legend>
    <c:plotVisOnly val="1"/>
    <c:dispBlanksAs val="gap"/>
    <c:showDLblsOverMax val="0"/>
  </c:chart>
  <c:txPr>
    <a:bodyPr vertOverflow="overflow" horzOverflow="overflow" anchor="ctr" anchorCtr="1"/>
    <a:lstStyle/>
    <a:p>
      <a:pPr algn="ctr" rtl="0">
        <a:defRPr lang="ja-JP" altLang="en-US"/>
      </a:pPr>
      <a:endParaRPr lang="ja-JP" altLang="en-US"/>
    </a:p>
  </c:txPr>
  <c:externalData r:id="rId1">
    <c:autoUpdate val="0"/>
  </c:externalData>
  <c:extLst>
    <c:ext xmlns:c14="http://schemas.microsoft.com/office/drawing/2007/8/2/chart" uri="{781A3756-C4B2-4CAC-9D66-4F8BD8637D16}"/>
  </c:extLst>
</c:chartSpace>
</file>

<file path=ppt/charts/colors1.xml><?xml version="1.0" encoding="utf-8"?>
<cs:colorStyle xmlns:a="http://schemas.openxmlformats.org/drawingml/2006/main" xmlns:cs="http://schemas.microsoft.com/office/drawing/2012/chartStyle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a="http://schemas.openxmlformats.org/drawingml/2006/main" xmlns:cs="http://schemas.microsoft.com/office/drawing/2012/chartStyle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vertOverflow="clip" horzOverflow="clip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?>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1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06EA9-14B5-4F31-95CC-6AD91D20700D}" type="datetimeFigureOut">
              <a:rPr kumimoji="1" lang="ja-JP" altLang="en-US" smtClean="0"/>
              <a:t>2020/6/14</a:t>
            </a:fld>
            <a:endParaRPr kumimoji="1" lang="ja-JP" altLang="en-US"/>
          </a:p>
        </p:txBody>
      </p:sp>
      <p:sp>
        <p:nvSpPr>
          <p:cNvPr id="1102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1103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1104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5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8073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タイトル 1"/>
          <p:cNvSpPr>
            <a:spLocks noGrp="1"/>
          </p:cNvSpPr>
          <p:nvPr>
            <p:ph type="ctrTitle"/>
          </p:nvPr>
        </p:nvSpPr>
        <p:spPr>
          <a:xfrm>
            <a:off x="742959" y="2130562"/>
            <a:ext cx="8420099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1032" name="サブタイトル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103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E29BC-F667-438B-8159-152681298F83}" type="datetime1">
              <a:rPr kumimoji="1" lang="ja-JP" altLang="en-US" smtClean="0"/>
              <a:t>2020/6/14</a:t>
            </a:fld>
            <a:endParaRPr kumimoji="1" lang="ja-JP" altLang="en-US"/>
          </a:p>
        </p:txBody>
      </p:sp>
      <p:sp>
        <p:nvSpPr>
          <p:cNvPr id="103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3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5A46E-4B7E-45F5-937D-B01E5D9A778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476079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1089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1090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191E0-3756-46A4-AE5D-EEBEF04FB34C}" type="datetime1">
              <a:rPr kumimoji="1" lang="ja-JP" altLang="en-US" smtClean="0"/>
              <a:t>2020/6/14</a:t>
            </a:fld>
            <a:endParaRPr kumimoji="1" lang="ja-JP" altLang="en-US"/>
          </a:p>
        </p:txBody>
      </p:sp>
      <p:sp>
        <p:nvSpPr>
          <p:cNvPr id="1091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92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5A46E-4B7E-45F5-937D-B01E5D9A778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528913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1095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1" y="274639"/>
            <a:ext cx="652145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1096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61011-47E2-45DD-A39F-6FE4C45C67AF}" type="datetime1">
              <a:rPr kumimoji="1" lang="ja-JP" altLang="en-US" smtClean="0"/>
              <a:t>2020/6/14</a:t>
            </a:fld>
            <a:endParaRPr kumimoji="1" lang="ja-JP" altLang="en-US"/>
          </a:p>
        </p:txBody>
      </p:sp>
      <p:sp>
        <p:nvSpPr>
          <p:cNvPr id="1097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98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5A46E-4B7E-45F5-937D-B01E5D9A778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470136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1038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1039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2C3C2-86B4-4931-B506-3358FA0E46EC}" type="datetime1">
              <a:rPr kumimoji="1" lang="ja-JP" altLang="en-US" smtClean="0"/>
              <a:t>2020/6/14</a:t>
            </a:fld>
            <a:endParaRPr kumimoji="1" lang="ja-JP" altLang="en-US"/>
          </a:p>
        </p:txBody>
      </p:sp>
      <p:sp>
        <p:nvSpPr>
          <p:cNvPr id="1040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41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5A46E-4B7E-45F5-937D-B01E5D9A778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092879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タイトル 1"/>
          <p:cNvSpPr>
            <a:spLocks noGrp="1"/>
          </p:cNvSpPr>
          <p:nvPr>
            <p:ph type="title"/>
          </p:nvPr>
        </p:nvSpPr>
        <p:spPr>
          <a:xfrm>
            <a:off x="782510" y="4407037"/>
            <a:ext cx="842009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1044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10" y="2906713"/>
            <a:ext cx="842009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104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DB4DC-7F05-43EC-A399-1CA92123EC4C}" type="datetime1">
              <a:rPr kumimoji="1" lang="ja-JP" altLang="en-US" smtClean="0"/>
              <a:t>2020/6/14</a:t>
            </a:fld>
            <a:endParaRPr kumimoji="1" lang="ja-JP" altLang="en-US"/>
          </a:p>
        </p:txBody>
      </p:sp>
      <p:sp>
        <p:nvSpPr>
          <p:cNvPr id="104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4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5A46E-4B7E-45F5-937D-B01E5D9A778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157246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1050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1" y="1600204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1051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50" y="1600204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1052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88FD-1FFE-4665-BDD2-5B9A082151FE}" type="datetime1">
              <a:rPr kumimoji="1" lang="ja-JP" altLang="en-US" smtClean="0"/>
              <a:t>2020/6/14</a:t>
            </a:fld>
            <a:endParaRPr kumimoji="1" lang="ja-JP" altLang="en-US"/>
          </a:p>
        </p:txBody>
      </p:sp>
      <p:sp>
        <p:nvSpPr>
          <p:cNvPr id="1053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54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5A46E-4B7E-45F5-937D-B01E5D9A778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3637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1057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7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1058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7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1059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1060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1061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8D879-A14C-46F9-97C8-9294AEDBA08C}" type="datetime1">
              <a:rPr kumimoji="1" lang="ja-JP" altLang="en-US" smtClean="0"/>
              <a:t>2020/6/14</a:t>
            </a:fld>
            <a:endParaRPr kumimoji="1" lang="ja-JP" altLang="en-US"/>
          </a:p>
        </p:txBody>
      </p:sp>
      <p:sp>
        <p:nvSpPr>
          <p:cNvPr id="1062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63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5A46E-4B7E-45F5-937D-B01E5D9A778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419148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1066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5B7A7-C88C-4F5C-B7E0-417767816640}" type="datetime1">
              <a:rPr kumimoji="1" lang="ja-JP" altLang="en-US" smtClean="0"/>
              <a:t>2020/6/14</a:t>
            </a:fld>
            <a:endParaRPr kumimoji="1" lang="ja-JP" altLang="en-US"/>
          </a:p>
        </p:txBody>
      </p:sp>
      <p:sp>
        <p:nvSpPr>
          <p:cNvPr id="1067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68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5A46E-4B7E-45F5-937D-B01E5D9A778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823797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A5072-1486-4367-A2C7-A37DD008303D}" type="datetime1">
              <a:rPr kumimoji="1" lang="ja-JP" altLang="en-US" smtClean="0"/>
              <a:t>2020/6/14</a:t>
            </a:fld>
            <a:endParaRPr kumimoji="1" lang="ja-JP" altLang="en-US"/>
          </a:p>
        </p:txBody>
      </p:sp>
      <p:sp>
        <p:nvSpPr>
          <p:cNvPr id="1071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72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5A46E-4B7E-45F5-937D-B01E5D9A778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827591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タイトル 1"/>
          <p:cNvSpPr>
            <a:spLocks noGrp="1"/>
          </p:cNvSpPr>
          <p:nvPr>
            <p:ph type="title"/>
          </p:nvPr>
        </p:nvSpPr>
        <p:spPr>
          <a:xfrm>
            <a:off x="495369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1075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3" y="273052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1076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69" y="1435102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1077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801E4-0E4E-4B7B-AF4F-E06FDDF9D28F}" type="datetime1">
              <a:rPr kumimoji="1" lang="ja-JP" altLang="en-US" smtClean="0"/>
              <a:t>2020/6/14</a:t>
            </a:fld>
            <a:endParaRPr kumimoji="1" lang="ja-JP" altLang="en-US"/>
          </a:p>
        </p:txBody>
      </p:sp>
      <p:sp>
        <p:nvSpPr>
          <p:cNvPr id="1078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79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5A46E-4B7E-45F5-937D-B01E5D9A778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120676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タイトル 1"/>
          <p:cNvSpPr>
            <a:spLocks noGrp="1"/>
          </p:cNvSpPr>
          <p:nvPr>
            <p:ph type="title"/>
          </p:nvPr>
        </p:nvSpPr>
        <p:spPr>
          <a:xfrm>
            <a:off x="1941706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1082" name="図プレースホルダ 2"/>
          <p:cNvSpPr>
            <a:spLocks noGrp="1"/>
          </p:cNvSpPr>
          <p:nvPr>
            <p:ph type="pic" idx="1"/>
          </p:nvPr>
        </p:nvSpPr>
        <p:spPr>
          <a:xfrm>
            <a:off x="1941706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1083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706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1084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D0996-218E-4312-9517-406B56C02AB8}" type="datetime1">
              <a:rPr kumimoji="1" lang="ja-JP" altLang="en-US" smtClean="0"/>
              <a:t>2020/6/14</a:t>
            </a:fld>
            <a:endParaRPr kumimoji="1" lang="ja-JP" altLang="en-US"/>
          </a:p>
        </p:txBody>
      </p:sp>
      <p:sp>
        <p:nvSpPr>
          <p:cNvPr id="1085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86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5A46E-4B7E-45F5-937D-B01E5D9A778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461272"/>
      </p:ext>
    </p:extLst>
  </p:cSld>
  <p:clrMapOvr>
    <a:masterClrMapping/>
  </p:clrMapOvr>
  <p:hf hdr="0" ftr="0" dt="0"/>
</p:sldLayout>
</file>

<file path=ppt/slideMasters/_rels/slideMaster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heme" Target="../theme/theme2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9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1026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9" y="1600204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1027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60" y="6356487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DA3BA1-2E6E-4405-A3EC-6B1AD10C8AE4}" type="datetime1">
              <a:rPr kumimoji="1" lang="ja-JP" altLang="en-US" smtClean="0"/>
              <a:t>2020/6/14</a:t>
            </a:fld>
            <a:endParaRPr kumimoji="1" lang="ja-JP" altLang="en-US"/>
          </a:p>
        </p:txBody>
      </p:sp>
      <p:sp>
        <p:nvSpPr>
          <p:cNvPr id="1028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9" y="6356487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1029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64" y="6356487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E15A46E-4B7E-45F5-937D-B01E5D9A778B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395599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chart" Target="../charts/chart1.xml" /><Relationship Id="rId2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07" name="グラフ 41"/>
          <p:cNvGraphicFramePr/>
          <p:nvPr/>
        </p:nvGraphicFramePr>
        <p:xfrm>
          <a:off x="273000" y="1173144"/>
          <a:ext cx="9133912" cy="44507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108" name="直線 11"/>
          <p:cNvSpPr/>
          <p:nvPr/>
        </p:nvSpPr>
        <p:spPr>
          <a:xfrm>
            <a:off x="2198797" y="1891105"/>
            <a:ext cx="1059478" cy="0"/>
          </a:xfrm>
          <a:prstGeom prst="line">
            <a:avLst/>
          </a:prstGeom>
          <a:ln w="12700" cap="flat" cmpd="sng" algn="ctr">
            <a:solidFill>
              <a:schemeClr val="accent1">
                <a:lumMod val="50000"/>
              </a:schemeClr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109" name="直線 12"/>
          <p:cNvSpPr/>
          <p:nvPr/>
        </p:nvSpPr>
        <p:spPr>
          <a:xfrm flipV="1">
            <a:off x="2163987" y="2961859"/>
            <a:ext cx="1059044" cy="237256"/>
          </a:xfrm>
          <a:prstGeom prst="line">
            <a:avLst/>
          </a:prstGeom>
          <a:ln w="12700" cap="flat" cmpd="sng" algn="ctr">
            <a:solidFill>
              <a:schemeClr val="accent1">
                <a:lumMod val="50000"/>
              </a:schemeClr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110" name="直線 13"/>
          <p:cNvSpPr/>
          <p:nvPr/>
        </p:nvSpPr>
        <p:spPr>
          <a:xfrm>
            <a:off x="2162987" y="3852848"/>
            <a:ext cx="1078468" cy="13480"/>
          </a:xfrm>
          <a:prstGeom prst="line">
            <a:avLst/>
          </a:prstGeom>
          <a:ln w="12700" cap="flat" cmpd="sng" algn="ctr">
            <a:solidFill>
              <a:schemeClr val="accent1">
                <a:lumMod val="50000"/>
              </a:schemeClr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111" name="直線 14"/>
          <p:cNvSpPr/>
          <p:nvPr/>
        </p:nvSpPr>
        <p:spPr>
          <a:xfrm>
            <a:off x="3967510" y="3868306"/>
            <a:ext cx="1079706" cy="14654"/>
          </a:xfrm>
          <a:prstGeom prst="line">
            <a:avLst/>
          </a:prstGeom>
          <a:ln w="12700" cap="flat" cmpd="sng" algn="ctr">
            <a:solidFill>
              <a:schemeClr val="accent1">
                <a:lumMod val="50000"/>
              </a:schemeClr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112" name="直線 15"/>
          <p:cNvSpPr/>
          <p:nvPr/>
        </p:nvSpPr>
        <p:spPr>
          <a:xfrm>
            <a:off x="3963669" y="5373142"/>
            <a:ext cx="1073999" cy="15971"/>
          </a:xfrm>
          <a:prstGeom prst="line">
            <a:avLst/>
          </a:prstGeom>
          <a:ln w="12700" cap="flat" cmpd="sng" algn="ctr">
            <a:solidFill>
              <a:schemeClr val="accent1">
                <a:lumMod val="50000"/>
              </a:schemeClr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113" name="直線 18"/>
          <p:cNvSpPr/>
          <p:nvPr/>
        </p:nvSpPr>
        <p:spPr>
          <a:xfrm>
            <a:off x="3972959" y="1627342"/>
            <a:ext cx="1074747" cy="0"/>
          </a:xfrm>
          <a:prstGeom prst="line">
            <a:avLst/>
          </a:prstGeom>
          <a:ln w="12700" cap="flat" cmpd="sng" algn="ctr">
            <a:solidFill>
              <a:schemeClr val="accent1">
                <a:lumMod val="50000"/>
              </a:schemeClr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114" name="直線 19"/>
          <p:cNvSpPr/>
          <p:nvPr/>
        </p:nvSpPr>
        <p:spPr>
          <a:xfrm flipV="1">
            <a:off x="3955702" y="5465885"/>
            <a:ext cx="1083871" cy="0"/>
          </a:xfrm>
          <a:prstGeom prst="line">
            <a:avLst/>
          </a:prstGeom>
          <a:ln w="12700" cap="flat" cmpd="sng" algn="ctr">
            <a:solidFill>
              <a:schemeClr val="accent1">
                <a:lumMod val="50000"/>
              </a:schemeClr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115" name="直線 20"/>
          <p:cNvSpPr/>
          <p:nvPr/>
        </p:nvSpPr>
        <p:spPr>
          <a:xfrm>
            <a:off x="5755163" y="1640840"/>
            <a:ext cx="1070622" cy="493060"/>
          </a:xfrm>
          <a:prstGeom prst="line">
            <a:avLst/>
          </a:prstGeom>
          <a:ln w="12700" cap="flat" cmpd="sng" algn="ctr">
            <a:solidFill>
              <a:schemeClr val="accent1">
                <a:lumMod val="50000"/>
              </a:schemeClr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116" name="直線 21"/>
          <p:cNvSpPr/>
          <p:nvPr/>
        </p:nvSpPr>
        <p:spPr>
          <a:xfrm>
            <a:off x="2194608" y="1627342"/>
            <a:ext cx="1064426" cy="0"/>
          </a:xfrm>
          <a:prstGeom prst="line">
            <a:avLst/>
          </a:prstGeom>
          <a:ln w="12700" cap="flat" cmpd="sng" algn="ctr">
            <a:solidFill>
              <a:schemeClr val="accent1">
                <a:lumMod val="50000"/>
              </a:schemeClr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117" name="直線 22"/>
          <p:cNvSpPr/>
          <p:nvPr/>
        </p:nvSpPr>
        <p:spPr>
          <a:xfrm flipV="1">
            <a:off x="2170120" y="5458725"/>
            <a:ext cx="1076751" cy="0"/>
          </a:xfrm>
          <a:prstGeom prst="line">
            <a:avLst/>
          </a:prstGeom>
          <a:ln w="12700" cap="flat" cmpd="sng" algn="ctr">
            <a:solidFill>
              <a:schemeClr val="accent1">
                <a:lumMod val="50000"/>
              </a:schemeClr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118" name="直線 24"/>
          <p:cNvSpPr/>
          <p:nvPr/>
        </p:nvSpPr>
        <p:spPr>
          <a:xfrm>
            <a:off x="5764026" y="5381786"/>
            <a:ext cx="1069106" cy="69136"/>
          </a:xfrm>
          <a:prstGeom prst="line">
            <a:avLst/>
          </a:prstGeom>
          <a:ln w="12700" cap="flat" cmpd="sng" algn="ctr">
            <a:solidFill>
              <a:schemeClr val="accent1">
                <a:lumMod val="50000"/>
              </a:schemeClr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119" name="正方形/長方形 25"/>
          <p:cNvSpPr/>
          <p:nvPr/>
        </p:nvSpPr>
        <p:spPr>
          <a:xfrm>
            <a:off x="184608" y="116527"/>
            <a:ext cx="9593884" cy="5043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mpd="sng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500" tIns="0" rIns="4350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/>
                <a:cs typeface="メイリオ" panose="020B0604030504040204" pitchFamily="50" charset="-128"/>
              </a:rPr>
              <a:t>「定量的な基準」反映後の令和５年度における医療機能別の病床数について</a:t>
            </a:r>
            <a:endParaRPr kumimoji="1" lang="ja-JP" altLang="en-US" sz="2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メイリオ" panose="020B0604030504040204" pitchFamily="50" charset="-128"/>
              <a:ea typeface="メイリオ"/>
              <a:cs typeface="メイリオ" panose="020B0604030504040204" pitchFamily="50" charset="-128"/>
            </a:endParaRPr>
          </a:p>
        </p:txBody>
      </p:sp>
      <p:sp>
        <p:nvSpPr>
          <p:cNvPr id="1120" name="テキスト 158"/>
          <p:cNvSpPr txBox="1"/>
          <p:nvPr/>
        </p:nvSpPr>
        <p:spPr>
          <a:xfrm>
            <a:off x="-299244" y="1790700"/>
            <a:ext cx="990600" cy="491252"/>
          </a:xfrm>
          <a:prstGeom prst="rect">
            <a:avLst/>
          </a:prstGeom>
        </p:spPr>
        <p:txBody>
          <a:bodyPr wrap="square" lIns="110490" tIns="55245" rIns="110490" bIns="55245">
            <a:spAutoFit/>
          </a:bodyPr>
          <a:p>
            <a:pPr/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121" name="図形 162"/>
          <p:cNvSpPr/>
          <p:nvPr/>
        </p:nvSpPr>
        <p:spPr>
          <a:xfrm>
            <a:off x="2249316" y="2091692"/>
            <a:ext cx="932419" cy="759352"/>
          </a:xfrm>
          <a:prstGeom prst="rightArrow">
            <a:avLst/>
          </a:prstGeom>
          <a:solidFill>
            <a:schemeClr val="accent5">
              <a:lumMod val="50000"/>
            </a:schemeClr>
          </a:solidFill>
          <a:ln w="12700" cap="flat" cmpd="sng" algn="ctr">
            <a:solidFill>
              <a:schemeClr val="accent5">
                <a:lumMod val="50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0490" tIns="55245" rIns="110490" bIns="55245"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122" name="テキスト ボックス 163"/>
          <p:cNvSpPr txBox="1"/>
          <p:nvPr/>
        </p:nvSpPr>
        <p:spPr>
          <a:xfrm>
            <a:off x="1930192" y="2281952"/>
            <a:ext cx="1159307" cy="347805"/>
          </a:xfrm>
          <a:prstGeom prst="rect">
            <a:avLst/>
          </a:prstGeom>
          <a:noFill/>
          <a:ln>
            <a:noFill/>
          </a:ln>
        </p:spPr>
        <p:txBody>
          <a:bodyPr wrap="square" lIns="101585" tIns="50792" rIns="101585" bIns="50792" rtlCol="0">
            <a:spAutoFit/>
          </a:bodyPr>
          <a:lstStyle/>
          <a:p>
            <a:pPr algn="l"/>
            <a:r>
              <a:rPr kumimoji="1" lang="ja-JP" altLang="en-US" sz="15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kumimoji="1" lang="ja-JP" altLang="en-US" sz="1500" b="1" dirty="0">
                <a:solidFill>
                  <a:schemeClr val="bg1"/>
                </a:solidFill>
                <a:latin typeface="メイリオ"/>
                <a:ea typeface="メイリオ"/>
              </a:rPr>
              <a:t>　</a:t>
            </a:r>
            <a:r>
              <a:rPr kumimoji="1" lang="ja-JP" altLang="en-US" sz="1600" b="1" dirty="0">
                <a:solidFill>
                  <a:schemeClr val="bg1"/>
                </a:solidFill>
                <a:latin typeface="メイリオ"/>
                <a:ea typeface="メイリオ"/>
              </a:rPr>
              <a:t>▲816</a:t>
            </a:r>
            <a:endParaRPr kumimoji="1" lang="ja-JP" altLang="en-US" sz="1600" b="1" dirty="0">
              <a:solidFill>
                <a:schemeClr val="bg1"/>
              </a:solidFill>
              <a:latin typeface="メイリオ"/>
              <a:ea typeface="メイリオ"/>
            </a:endParaRPr>
          </a:p>
        </p:txBody>
      </p:sp>
      <p:sp>
        <p:nvSpPr>
          <p:cNvPr id="1123" name="テキスト ボックス 166"/>
          <p:cNvSpPr txBox="1"/>
          <p:nvPr/>
        </p:nvSpPr>
        <p:spPr>
          <a:xfrm>
            <a:off x="453799" y="775337"/>
            <a:ext cx="3661823" cy="39935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lIns="101585" tIns="50792" rIns="101585" bIns="50792" rtlCol="0">
            <a:spAutoFit/>
          </a:bodyPr>
          <a:lstStyle/>
          <a:p>
            <a:pPr algn="ctr"/>
            <a:r>
              <a:rPr kumimoji="1" lang="ja-JP" altLang="en-US" sz="1500" b="1" dirty="0">
                <a:solidFill>
                  <a:schemeClr val="bg1"/>
                </a:solidFill>
                <a:latin typeface="メイリオ"/>
                <a:ea typeface="メイリオ"/>
              </a:rPr>
              <a:t>「</a:t>
            </a:r>
            <a:r>
              <a:rPr kumimoji="1" lang="ja-JP" altLang="en-US" sz="1700" b="1" dirty="0">
                <a:solidFill>
                  <a:schemeClr val="bg1"/>
                </a:solidFill>
                <a:latin typeface="メイリオ"/>
                <a:ea typeface="メイリオ"/>
              </a:rPr>
              <a:t>定量的な基準」の反映による増減</a:t>
            </a:r>
            <a:endParaRPr kumimoji="1" lang="ja-JP" altLang="en-US" sz="1700" b="1" dirty="0">
              <a:solidFill>
                <a:schemeClr val="bg1"/>
              </a:solidFill>
              <a:latin typeface="メイリオ"/>
              <a:ea typeface="メイリオ"/>
            </a:endParaRPr>
          </a:p>
        </p:txBody>
      </p:sp>
      <p:sp>
        <p:nvSpPr>
          <p:cNvPr id="1124" name="テキスト ボックス 170"/>
          <p:cNvSpPr txBox="1"/>
          <p:nvPr/>
        </p:nvSpPr>
        <p:spPr>
          <a:xfrm>
            <a:off x="8072031" y="1008481"/>
            <a:ext cx="1836025" cy="332416"/>
          </a:xfrm>
          <a:prstGeom prst="rect">
            <a:avLst/>
          </a:prstGeom>
          <a:noFill/>
          <a:ln>
            <a:noFill/>
          </a:ln>
        </p:spPr>
        <p:txBody>
          <a:bodyPr wrap="square" lIns="101585" tIns="50792" rIns="101585" bIns="50792" rtlCol="0">
            <a:spAutoFit/>
          </a:bodyPr>
          <a:lstStyle/>
          <a:p>
            <a:pPr algn="l"/>
            <a:r>
              <a:rPr kumimoji="1" lang="ja-JP" altLang="en-US" sz="150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kumimoji="1" lang="ja-JP" altLang="en-US" sz="1500" b="1" dirty="0">
                <a:solidFill>
                  <a:schemeClr val="tx1"/>
                </a:solidFill>
                <a:latin typeface="メイリオ"/>
                <a:ea typeface="メイリオ"/>
              </a:rPr>
              <a:t>　</a:t>
            </a:r>
            <a:r>
              <a:rPr kumimoji="1" lang="ja-JP" altLang="en-US" sz="1300" b="0" dirty="0">
                <a:solidFill>
                  <a:schemeClr val="tx1"/>
                </a:solidFill>
                <a:latin typeface="メイリオ"/>
                <a:ea typeface="メイリオ"/>
              </a:rPr>
              <a:t>（単位：床）</a:t>
            </a:r>
            <a:endParaRPr kumimoji="1" lang="ja-JP" altLang="en-US" sz="1300" b="0" dirty="0">
              <a:solidFill>
                <a:schemeClr val="tx1"/>
              </a:solidFill>
              <a:latin typeface="メイリオ"/>
              <a:ea typeface="メイリオ"/>
            </a:endParaRPr>
          </a:p>
        </p:txBody>
      </p:sp>
      <p:sp>
        <p:nvSpPr>
          <p:cNvPr id="1125" name="テキスト ボックス 172"/>
          <p:cNvSpPr txBox="1"/>
          <p:nvPr/>
        </p:nvSpPr>
        <p:spPr>
          <a:xfrm>
            <a:off x="1353000" y="1340897"/>
            <a:ext cx="1070707" cy="332416"/>
          </a:xfrm>
          <a:prstGeom prst="rect">
            <a:avLst/>
          </a:prstGeom>
          <a:noFill/>
          <a:ln>
            <a:noFill/>
          </a:ln>
        </p:spPr>
        <p:txBody>
          <a:bodyPr wrap="square" lIns="101585" tIns="50792" rIns="101585" bIns="50792" rtlCol="0">
            <a:spAutoFit/>
          </a:bodyPr>
          <a:lstStyle/>
          <a:p>
            <a:pPr algn="l"/>
            <a:r>
              <a:rPr kumimoji="1" lang="ja-JP" altLang="en-US" sz="1500" b="1" dirty="0">
                <a:solidFill>
                  <a:schemeClr val="tx1"/>
                </a:solidFill>
                <a:latin typeface="メイリオ"/>
                <a:ea typeface="メイリオ"/>
              </a:rPr>
              <a:t>12,997</a:t>
            </a:r>
            <a:endParaRPr kumimoji="1" lang="ja-JP" altLang="en-US" sz="1500" b="1" dirty="0">
              <a:solidFill>
                <a:schemeClr val="tx1"/>
              </a:solidFill>
              <a:latin typeface="メイリオ"/>
              <a:ea typeface="メイリオ"/>
            </a:endParaRPr>
          </a:p>
        </p:txBody>
      </p:sp>
      <p:sp>
        <p:nvSpPr>
          <p:cNvPr id="1126" name="テキスト ボックス 173"/>
          <p:cNvSpPr txBox="1"/>
          <p:nvPr/>
        </p:nvSpPr>
        <p:spPr>
          <a:xfrm>
            <a:off x="3122992" y="1340897"/>
            <a:ext cx="940938" cy="332416"/>
          </a:xfrm>
          <a:prstGeom prst="rect">
            <a:avLst/>
          </a:prstGeom>
          <a:noFill/>
          <a:ln>
            <a:noFill/>
          </a:ln>
        </p:spPr>
        <p:txBody>
          <a:bodyPr wrap="square" lIns="101585" tIns="50792" rIns="101585" bIns="50792" rtlCol="0">
            <a:spAutoFit/>
          </a:bodyPr>
          <a:lstStyle/>
          <a:p>
            <a:pPr algn="l"/>
            <a:r>
              <a:rPr kumimoji="1" lang="ja-JP" altLang="en-US" sz="1500" b="1" dirty="0">
                <a:solidFill>
                  <a:schemeClr val="tx1"/>
                </a:solidFill>
                <a:latin typeface="メイリオ"/>
                <a:ea typeface="メイリオ"/>
              </a:rPr>
              <a:t>12,997</a:t>
            </a:r>
            <a:endParaRPr kumimoji="1" lang="ja-JP" altLang="en-US" sz="1300" b="1" dirty="0">
              <a:solidFill>
                <a:schemeClr val="tx1"/>
              </a:solidFill>
              <a:latin typeface="メイリオ"/>
              <a:ea typeface="メイリオ"/>
            </a:endParaRPr>
          </a:p>
        </p:txBody>
      </p:sp>
      <p:sp>
        <p:nvSpPr>
          <p:cNvPr id="1127" name="テキスト ボックス 174"/>
          <p:cNvSpPr txBox="1"/>
          <p:nvPr/>
        </p:nvSpPr>
        <p:spPr>
          <a:xfrm>
            <a:off x="4945844" y="1340897"/>
            <a:ext cx="943519" cy="332416"/>
          </a:xfrm>
          <a:prstGeom prst="rect">
            <a:avLst/>
          </a:prstGeom>
          <a:noFill/>
          <a:ln>
            <a:noFill/>
          </a:ln>
        </p:spPr>
        <p:txBody>
          <a:bodyPr wrap="square" lIns="101585" tIns="50792" rIns="101585" bIns="50792" rtlCol="0">
            <a:spAutoFit/>
          </a:bodyPr>
          <a:lstStyle/>
          <a:p>
            <a:pPr algn="l"/>
            <a:r>
              <a:rPr kumimoji="1" lang="ja-JP" altLang="en-US" sz="1500" b="1" dirty="0">
                <a:solidFill>
                  <a:schemeClr val="tx1"/>
                </a:solidFill>
                <a:latin typeface="メイリオ"/>
                <a:ea typeface="メイリオ"/>
              </a:rPr>
              <a:t>12,923</a:t>
            </a:r>
            <a:endParaRPr kumimoji="1" lang="ja-JP" altLang="en-US" sz="1300" b="1" dirty="0">
              <a:solidFill>
                <a:schemeClr val="tx1"/>
              </a:solidFill>
              <a:latin typeface="メイリオ"/>
              <a:ea typeface="メイリオ"/>
            </a:endParaRPr>
          </a:p>
        </p:txBody>
      </p:sp>
      <p:sp>
        <p:nvSpPr>
          <p:cNvPr id="1128" name="テキスト ボックス 175"/>
          <p:cNvSpPr txBox="1"/>
          <p:nvPr/>
        </p:nvSpPr>
        <p:spPr>
          <a:xfrm>
            <a:off x="6745481" y="1857168"/>
            <a:ext cx="943519" cy="358315"/>
          </a:xfrm>
          <a:prstGeom prst="rect">
            <a:avLst/>
          </a:prstGeom>
          <a:noFill/>
          <a:ln>
            <a:noFill/>
          </a:ln>
        </p:spPr>
        <p:txBody>
          <a:bodyPr wrap="square" lIns="101585" tIns="50792" rIns="101585" bIns="50792" rtlCol="0">
            <a:spAutoFit/>
          </a:bodyPr>
          <a:lstStyle/>
          <a:p>
            <a:pPr algn="l"/>
            <a:r>
              <a:rPr kumimoji="1" lang="ja-JP" altLang="en-US" sz="1500" b="1" dirty="0">
                <a:solidFill>
                  <a:schemeClr val="tx1"/>
                </a:solidFill>
                <a:latin typeface="メイリオ"/>
                <a:ea typeface="メイリオ"/>
              </a:rPr>
              <a:t>11,252</a:t>
            </a:r>
            <a:endParaRPr kumimoji="1" lang="ja-JP" altLang="en-US" sz="1300" b="1" dirty="0">
              <a:solidFill>
                <a:schemeClr val="tx1"/>
              </a:solidFill>
              <a:latin typeface="メイリオ"/>
              <a:ea typeface="メイリオ"/>
            </a:endParaRPr>
          </a:p>
        </p:txBody>
      </p:sp>
      <p:sp>
        <p:nvSpPr>
          <p:cNvPr id="1129" name="テキスト ボックス 176"/>
          <p:cNvSpPr txBox="1"/>
          <p:nvPr/>
        </p:nvSpPr>
        <p:spPr>
          <a:xfrm>
            <a:off x="881860" y="5600575"/>
            <a:ext cx="1809685" cy="563249"/>
          </a:xfrm>
          <a:prstGeom prst="rect">
            <a:avLst/>
          </a:prstGeom>
          <a:noFill/>
          <a:ln>
            <a:noFill/>
          </a:ln>
        </p:spPr>
        <p:txBody>
          <a:bodyPr wrap="square" lIns="101585" tIns="50792" rIns="101585" bIns="50792" rtlCol="0">
            <a:spAutoFit/>
          </a:bodyPr>
          <a:lstStyle/>
          <a:p>
            <a:pPr algn="l"/>
            <a:r>
              <a:rPr kumimoji="1" lang="ja-JP" altLang="en-US" sz="1500" b="1" dirty="0">
                <a:solidFill>
                  <a:schemeClr val="tx1"/>
                </a:solidFill>
                <a:latin typeface="メイリオ"/>
                <a:ea typeface="メイリオ"/>
              </a:rPr>
              <a:t>Ｒ５病床機能報告</a:t>
            </a:r>
            <a:endParaRPr kumimoji="1" lang="ja-JP" altLang="en-US" sz="1500" b="1" dirty="0">
              <a:solidFill>
                <a:schemeClr val="tx1"/>
              </a:solidFill>
              <a:latin typeface="メイリオ"/>
              <a:ea typeface="メイリオ"/>
            </a:endParaRPr>
          </a:p>
          <a:p>
            <a:pPr algn="l"/>
            <a:r>
              <a:rPr kumimoji="1" lang="ja-JP" altLang="en-US" sz="1500" b="1" dirty="0">
                <a:solidFill>
                  <a:schemeClr val="tx1"/>
                </a:solidFill>
                <a:latin typeface="メイリオ"/>
                <a:ea typeface="メイリオ"/>
              </a:rPr>
              <a:t> 　（R５.7.1）</a:t>
            </a:r>
            <a:endParaRPr kumimoji="1" lang="ja-JP" altLang="en-US" sz="1500" b="1" dirty="0">
              <a:solidFill>
                <a:schemeClr val="tx1"/>
              </a:solidFill>
              <a:latin typeface="メイリオ"/>
              <a:ea typeface="メイリオ"/>
            </a:endParaRPr>
          </a:p>
        </p:txBody>
      </p:sp>
      <p:sp>
        <p:nvSpPr>
          <p:cNvPr id="1130" name="テキスト ボックス 178"/>
          <p:cNvSpPr txBox="1"/>
          <p:nvPr/>
        </p:nvSpPr>
        <p:spPr>
          <a:xfrm>
            <a:off x="4403832" y="5558468"/>
            <a:ext cx="2027543" cy="670971"/>
          </a:xfrm>
          <a:prstGeom prst="rect">
            <a:avLst/>
          </a:prstGeom>
          <a:noFill/>
          <a:ln>
            <a:noFill/>
          </a:ln>
        </p:spPr>
        <p:txBody>
          <a:bodyPr wrap="square" lIns="101585" tIns="50792" rIns="101585" bIns="50792" rtlCol="0">
            <a:spAutoFit/>
          </a:bodyPr>
          <a:lstStyle/>
          <a:p>
            <a:pPr algn="l"/>
            <a:r>
              <a:rPr kumimoji="1" lang="ja-JP" altLang="en-US" sz="1300" b="1" dirty="0">
                <a:solidFill>
                  <a:schemeClr val="tx1"/>
                </a:solidFill>
                <a:latin typeface="メイリオ"/>
                <a:ea typeface="メイリオ"/>
              </a:rPr>
              <a:t>　　　</a:t>
            </a:r>
            <a:r>
              <a:rPr kumimoji="1" lang="ja-JP" altLang="en-US" sz="1200" b="1" dirty="0">
                <a:solidFill>
                  <a:schemeClr val="tx1"/>
                </a:solidFill>
                <a:latin typeface="メイリオ"/>
                <a:ea typeface="メイリオ"/>
              </a:rPr>
              <a:t>【参　考】</a:t>
            </a:r>
            <a:endParaRPr kumimoji="1" lang="ja-JP" altLang="en-US" sz="1200" b="1" dirty="0">
              <a:solidFill>
                <a:schemeClr val="tx1"/>
              </a:solidFill>
              <a:latin typeface="メイリオ"/>
              <a:ea typeface="メイリオ"/>
            </a:endParaRPr>
          </a:p>
          <a:p>
            <a:pPr algn="l"/>
            <a:r>
              <a:rPr kumimoji="1" lang="ja-JP" altLang="en-US" sz="1200" b="1" dirty="0">
                <a:solidFill>
                  <a:schemeClr val="tx1"/>
                </a:solidFill>
                <a:latin typeface="メイリオ"/>
                <a:ea typeface="メイリオ"/>
              </a:rPr>
              <a:t>　　</a:t>
            </a:r>
            <a:r>
              <a:rPr kumimoji="1" lang="ja-JP" altLang="en-US" sz="1200" b="1" dirty="0">
                <a:solidFill>
                  <a:schemeClr val="tx1"/>
                </a:solidFill>
                <a:latin typeface="メイリオ"/>
                <a:ea typeface="メイリオ"/>
              </a:rPr>
              <a:t>「定量的な基準」</a:t>
            </a:r>
            <a:endParaRPr kumimoji="1" lang="ja-JP" altLang="en-US" sz="1200" b="1" dirty="0">
              <a:solidFill>
                <a:schemeClr val="tx1"/>
              </a:solidFill>
              <a:latin typeface="メイリオ"/>
              <a:ea typeface="メイリオ"/>
            </a:endParaRPr>
          </a:p>
          <a:p>
            <a:pPr algn="l"/>
            <a:r>
              <a:rPr kumimoji="1" lang="ja-JP" altLang="en-US" sz="1200" b="1" dirty="0">
                <a:solidFill>
                  <a:schemeClr val="tx1"/>
                </a:solidFill>
                <a:latin typeface="メイリオ"/>
                <a:ea typeface="メイリオ"/>
              </a:rPr>
              <a:t> 　　＋ R６</a:t>
            </a:r>
            <a:r>
              <a:rPr kumimoji="1" lang="ja-JP" altLang="en-US" sz="1200" b="1" dirty="0">
                <a:solidFill>
                  <a:schemeClr val="tx1"/>
                </a:solidFill>
                <a:latin typeface="メイリオ"/>
                <a:ea typeface="メイリオ"/>
              </a:rPr>
              <a:t>.3月</a:t>
            </a:r>
            <a:r>
              <a:rPr kumimoji="1" lang="ja-JP" altLang="en-US" sz="1200" b="1" dirty="0">
                <a:solidFill>
                  <a:schemeClr val="tx1"/>
                </a:solidFill>
                <a:latin typeface="メイリオ"/>
                <a:ea typeface="メイリオ"/>
              </a:rPr>
              <a:t>最新値</a:t>
            </a:r>
            <a:endParaRPr kumimoji="1" lang="ja-JP" altLang="en-US" sz="1300" b="1" dirty="0">
              <a:solidFill>
                <a:schemeClr val="tx1"/>
              </a:solidFill>
              <a:latin typeface="メイリオ"/>
              <a:ea typeface="メイリオ"/>
            </a:endParaRPr>
          </a:p>
        </p:txBody>
      </p:sp>
      <p:sp>
        <p:nvSpPr>
          <p:cNvPr id="1131" name="テキスト ボックス 179"/>
          <p:cNvSpPr txBox="1"/>
          <p:nvPr/>
        </p:nvSpPr>
        <p:spPr>
          <a:xfrm>
            <a:off x="6276598" y="5589246"/>
            <a:ext cx="1833853" cy="532471"/>
          </a:xfrm>
          <a:prstGeom prst="rect">
            <a:avLst/>
          </a:prstGeom>
          <a:noFill/>
          <a:ln>
            <a:noFill/>
          </a:ln>
        </p:spPr>
        <p:txBody>
          <a:bodyPr wrap="square" lIns="101585" tIns="50792" rIns="101585" bIns="50792" rtlCol="0">
            <a:spAutoFit/>
          </a:bodyPr>
          <a:lstStyle/>
          <a:p>
            <a:pPr algn="ctr"/>
            <a:r>
              <a:rPr kumimoji="1" lang="ja-JP" altLang="en-US" sz="1400" b="1" dirty="0">
                <a:solidFill>
                  <a:schemeClr val="tx1"/>
                </a:solidFill>
                <a:latin typeface="メイリオ"/>
                <a:ea typeface="メイリオ"/>
              </a:rPr>
              <a:t>病床の必要量　</a:t>
            </a:r>
            <a:endParaRPr kumimoji="1" lang="ja-JP" altLang="en-US" sz="1400" b="1" dirty="0">
              <a:solidFill>
                <a:schemeClr val="tx1"/>
              </a:solidFill>
              <a:latin typeface="メイリオ"/>
              <a:ea typeface="メイリオ"/>
            </a:endParaRPr>
          </a:p>
          <a:p>
            <a:pPr algn="ctr"/>
            <a:r>
              <a:rPr kumimoji="1" lang="ja-JP" altLang="en-US" sz="1400" b="1" dirty="0">
                <a:solidFill>
                  <a:schemeClr val="tx1"/>
                </a:solidFill>
                <a:latin typeface="メイリオ"/>
                <a:ea typeface="メイリオ"/>
              </a:rPr>
              <a:t>（R7年 </a:t>
            </a:r>
            <a:r>
              <a:rPr kumimoji="1" lang="ja-JP" altLang="en-US" sz="1400" b="1" dirty="0">
                <a:solidFill>
                  <a:schemeClr val="tx1"/>
                </a:solidFill>
                <a:latin typeface="メイリオ"/>
                <a:ea typeface="メイリオ"/>
              </a:rPr>
              <a:t>推計値</a:t>
            </a:r>
            <a:r>
              <a:rPr kumimoji="1" lang="ja-JP" altLang="en-US" sz="1400" b="1" dirty="0">
                <a:solidFill>
                  <a:schemeClr val="tx1"/>
                </a:solidFill>
                <a:latin typeface="メイリオ"/>
                <a:ea typeface="メイリオ"/>
              </a:rPr>
              <a:t>）</a:t>
            </a:r>
            <a:endParaRPr kumimoji="1" lang="ja-JP" altLang="en-US" sz="1400" b="1" dirty="0">
              <a:solidFill>
                <a:schemeClr val="tx1"/>
              </a:solidFill>
              <a:latin typeface="メイリオ"/>
              <a:ea typeface="メイリオ"/>
            </a:endParaRPr>
          </a:p>
        </p:txBody>
      </p:sp>
      <p:sp>
        <p:nvSpPr>
          <p:cNvPr id="1132" name="図形 180"/>
          <p:cNvSpPr/>
          <p:nvPr/>
        </p:nvSpPr>
        <p:spPr>
          <a:xfrm>
            <a:off x="2228521" y="3087844"/>
            <a:ext cx="956060" cy="759352"/>
          </a:xfrm>
          <a:prstGeom prst="rightArrow">
            <a:avLst/>
          </a:prstGeom>
          <a:solidFill>
            <a:schemeClr val="accent5">
              <a:lumMod val="50000"/>
            </a:schemeClr>
          </a:solidFill>
          <a:ln w="12700" cap="flat" cmpd="sng" algn="ctr">
            <a:solidFill>
              <a:schemeClr val="accent5">
                <a:lumMod val="50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0490" tIns="55245" rIns="110490" bIns="55245"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133" name="テキスト ボックス 181"/>
          <p:cNvSpPr txBox="1"/>
          <p:nvPr/>
        </p:nvSpPr>
        <p:spPr>
          <a:xfrm>
            <a:off x="1906886" y="3301312"/>
            <a:ext cx="1331572" cy="332416"/>
          </a:xfrm>
          <a:prstGeom prst="rect">
            <a:avLst/>
          </a:prstGeom>
          <a:noFill/>
          <a:ln>
            <a:noFill/>
          </a:ln>
        </p:spPr>
        <p:txBody>
          <a:bodyPr wrap="square" lIns="101585" tIns="50792" rIns="101585" bIns="50792" rtlCol="0">
            <a:spAutoFit/>
          </a:bodyPr>
          <a:lstStyle/>
          <a:p>
            <a:pPr algn="l"/>
            <a:r>
              <a:rPr kumimoji="1" lang="ja-JP" altLang="en-US" sz="15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kumimoji="1" lang="ja-JP" altLang="en-US" sz="1500" b="1" dirty="0">
                <a:solidFill>
                  <a:schemeClr val="bg1"/>
                </a:solidFill>
                <a:latin typeface="メイリオ"/>
                <a:ea typeface="メイリオ"/>
              </a:rPr>
              <a:t>　＋846</a:t>
            </a:r>
            <a:endParaRPr kumimoji="1" lang="ja-JP" altLang="en-US" sz="1600" b="1" dirty="0">
              <a:solidFill>
                <a:schemeClr val="bg1"/>
              </a:solidFill>
              <a:latin typeface="メイリオ"/>
              <a:ea typeface="メイリオ"/>
            </a:endParaRPr>
          </a:p>
        </p:txBody>
      </p:sp>
      <p:sp>
        <p:nvSpPr>
          <p:cNvPr id="1134" name="テキスト ボックス 37"/>
          <p:cNvSpPr txBox="1"/>
          <p:nvPr/>
        </p:nvSpPr>
        <p:spPr>
          <a:xfrm>
            <a:off x="2630745" y="5558468"/>
            <a:ext cx="1925433" cy="5940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lIns="101585" tIns="50792" rIns="101585" bIns="50792" rtlCol="0">
            <a:spAutoFit/>
          </a:bodyPr>
          <a:lstStyle/>
          <a:p>
            <a:pPr algn="l"/>
            <a:r>
              <a:rPr kumimoji="1" lang="ja-JP" altLang="en-US" sz="15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kumimoji="1" lang="ja-JP" altLang="en-US" sz="16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「</a:t>
            </a:r>
            <a:r>
              <a:rPr kumimoji="1" lang="ja-JP" altLang="en-US" sz="1600" b="1" dirty="0">
                <a:solidFill>
                  <a:schemeClr val="bg1"/>
                </a:solidFill>
                <a:latin typeface="メイリオ"/>
                <a:ea typeface="メイリオ"/>
              </a:rPr>
              <a:t>定量的な基準」</a:t>
            </a:r>
            <a:endParaRPr kumimoji="1" lang="ja-JP" altLang="en-US" sz="1600" b="1" dirty="0">
              <a:solidFill>
                <a:schemeClr val="bg1"/>
              </a:solidFill>
              <a:latin typeface="メイリオ"/>
              <a:ea typeface="メイリオ"/>
            </a:endParaRPr>
          </a:p>
          <a:p>
            <a:pPr algn="ctr"/>
            <a:r>
              <a:rPr kumimoji="1" lang="ja-JP" altLang="en-US" sz="1600" b="1" dirty="0">
                <a:solidFill>
                  <a:schemeClr val="bg1"/>
                </a:solidFill>
                <a:latin typeface="メイリオ"/>
                <a:ea typeface="メイリオ"/>
              </a:rPr>
              <a:t>反映後の数値</a:t>
            </a:r>
            <a:endParaRPr kumimoji="1" lang="ja-JP" altLang="en-US" sz="1600" b="1" dirty="0">
              <a:solidFill>
                <a:schemeClr val="bg1"/>
              </a:solidFill>
              <a:latin typeface="メイリオ"/>
              <a:ea typeface="メイリオ"/>
            </a:endParaRPr>
          </a:p>
        </p:txBody>
      </p:sp>
      <p:sp>
        <p:nvSpPr>
          <p:cNvPr id="1135" name="直線 35"/>
          <p:cNvSpPr/>
          <p:nvPr/>
        </p:nvSpPr>
        <p:spPr>
          <a:xfrm>
            <a:off x="3948309" y="1896211"/>
            <a:ext cx="1097141" cy="21593"/>
          </a:xfrm>
          <a:prstGeom prst="line">
            <a:avLst/>
          </a:prstGeom>
          <a:ln w="12700" cap="flat" cmpd="sng" algn="ctr">
            <a:solidFill>
              <a:schemeClr val="accent1">
                <a:lumMod val="50000"/>
              </a:schemeClr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136" name="直線 36"/>
          <p:cNvSpPr/>
          <p:nvPr/>
        </p:nvSpPr>
        <p:spPr>
          <a:xfrm>
            <a:off x="5740629" y="1920659"/>
            <a:ext cx="1109136" cy="443210"/>
          </a:xfrm>
          <a:prstGeom prst="line">
            <a:avLst/>
          </a:prstGeom>
          <a:ln w="12700" cap="flat" cmpd="sng" algn="ctr">
            <a:solidFill>
              <a:schemeClr val="accent1">
                <a:lumMod val="50000"/>
              </a:schemeClr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137" name="直線 37"/>
          <p:cNvSpPr/>
          <p:nvPr/>
        </p:nvSpPr>
        <p:spPr>
          <a:xfrm>
            <a:off x="5767347" y="2998550"/>
            <a:ext cx="1065785" cy="223273"/>
          </a:xfrm>
          <a:prstGeom prst="line">
            <a:avLst/>
          </a:prstGeom>
          <a:ln w="12700" cap="flat" cmpd="sng" algn="ctr">
            <a:solidFill>
              <a:schemeClr val="accent1">
                <a:lumMod val="50000"/>
              </a:schemeClr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138" name="直線 38"/>
          <p:cNvSpPr/>
          <p:nvPr/>
        </p:nvSpPr>
        <p:spPr>
          <a:xfrm>
            <a:off x="5778680" y="3881030"/>
            <a:ext cx="1062217" cy="328221"/>
          </a:xfrm>
          <a:prstGeom prst="line">
            <a:avLst/>
          </a:prstGeom>
          <a:ln w="12700" cap="flat" cmpd="sng" algn="ctr">
            <a:solidFill>
              <a:schemeClr val="accent1">
                <a:lumMod val="50000"/>
              </a:schemeClr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139" name="直線 39"/>
          <p:cNvSpPr/>
          <p:nvPr/>
        </p:nvSpPr>
        <p:spPr>
          <a:xfrm>
            <a:off x="2146045" y="5371123"/>
            <a:ext cx="1088571" cy="0"/>
          </a:xfrm>
          <a:prstGeom prst="line">
            <a:avLst/>
          </a:prstGeom>
          <a:ln w="12700" cap="flat" cmpd="sng" algn="ctr">
            <a:solidFill>
              <a:schemeClr val="accent1">
                <a:lumMod val="50000"/>
              </a:schemeClr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140" name="直線 40"/>
          <p:cNvSpPr/>
          <p:nvPr/>
        </p:nvSpPr>
        <p:spPr>
          <a:xfrm>
            <a:off x="3964741" y="2949242"/>
            <a:ext cx="1082739" cy="49308"/>
          </a:xfrm>
          <a:prstGeom prst="line">
            <a:avLst/>
          </a:prstGeom>
          <a:ln w="12700" cap="flat" cmpd="sng" algn="ctr">
            <a:solidFill>
              <a:schemeClr val="accent1">
                <a:lumMod val="50000"/>
              </a:schemeClr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141" name="直線 47"/>
          <p:cNvSpPr/>
          <p:nvPr/>
        </p:nvSpPr>
        <p:spPr>
          <a:xfrm flipV="1">
            <a:off x="5764947" y="5460603"/>
            <a:ext cx="1059972" cy="0"/>
          </a:xfrm>
          <a:prstGeom prst="line">
            <a:avLst/>
          </a:prstGeom>
          <a:ln w="12700" cap="flat" cmpd="sng" algn="ctr">
            <a:solidFill>
              <a:schemeClr val="accent1">
                <a:lumMod val="50000"/>
              </a:schemeClr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142" name="図形 48"/>
          <p:cNvSpPr/>
          <p:nvPr/>
        </p:nvSpPr>
        <p:spPr>
          <a:xfrm>
            <a:off x="2219768" y="4252931"/>
            <a:ext cx="964812" cy="759352"/>
          </a:xfrm>
          <a:prstGeom prst="rightArrow">
            <a:avLst/>
          </a:prstGeom>
          <a:solidFill>
            <a:schemeClr val="accent5">
              <a:lumMod val="50000"/>
            </a:schemeClr>
          </a:solidFill>
          <a:ln w="12700" cap="flat" cmpd="sng" algn="ctr">
            <a:solidFill>
              <a:schemeClr val="accent5">
                <a:lumMod val="50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0490" tIns="55245" rIns="110490" bIns="55245"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143" name="テキスト ボックス 49"/>
          <p:cNvSpPr txBox="1"/>
          <p:nvPr/>
        </p:nvSpPr>
        <p:spPr>
          <a:xfrm>
            <a:off x="1903760" y="4458001"/>
            <a:ext cx="1331572" cy="347805"/>
          </a:xfrm>
          <a:prstGeom prst="rect">
            <a:avLst/>
          </a:prstGeom>
          <a:noFill/>
          <a:ln>
            <a:noFill/>
          </a:ln>
        </p:spPr>
        <p:txBody>
          <a:bodyPr wrap="square" lIns="101585" tIns="50792" rIns="101585" bIns="50792" rtlCol="0">
            <a:spAutoFit/>
          </a:bodyPr>
          <a:lstStyle/>
          <a:p>
            <a:pPr algn="l"/>
            <a:r>
              <a:rPr kumimoji="1" lang="ja-JP" altLang="en-US" sz="15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kumimoji="1" lang="ja-JP" altLang="en-US" sz="1500" b="1" dirty="0">
                <a:solidFill>
                  <a:schemeClr val="bg1"/>
                </a:solidFill>
                <a:latin typeface="メイリオ"/>
                <a:ea typeface="メイリオ"/>
              </a:rPr>
              <a:t>　</a:t>
            </a:r>
            <a:r>
              <a:rPr kumimoji="1" lang="ja-JP" altLang="en-US" sz="1600" b="1" dirty="0">
                <a:solidFill>
                  <a:schemeClr val="bg1"/>
                </a:solidFill>
                <a:latin typeface="メイリオ"/>
                <a:ea typeface="メイリオ"/>
              </a:rPr>
              <a:t>▲30</a:t>
            </a:r>
            <a:endParaRPr kumimoji="1" lang="ja-JP" altLang="en-US" sz="1600" b="1" dirty="0">
              <a:solidFill>
                <a:schemeClr val="bg1"/>
              </a:solidFill>
              <a:latin typeface="メイリオ"/>
              <a:ea typeface="メイリオ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標準">
  <a:themeElements>
    <a:clrScheme name="標準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標準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標準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標準">
  <a:themeElements>
    <a:clrScheme name="標準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標準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標準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:vt="http://schemas.openxmlformats.org/officeDocument/2006/docPropsVTypes" xmlns="http://schemas.openxmlformats.org/officeDocument/2006/extended-properties">
  <TotalTime>142</TotalTime>
  <Words>4681</Words>
  <Application>JUST Focus</Application>
  <Paragraphs>926</Paragraphs>
  <ScaleCrop>false</ScaleCrop>
  <HeadingPairs>
    <vt:vector size="6" baseType="variant">
      <vt:variant>
        <vt:lpstr>使用されているフォント</vt:lpstr>
      </vt:variant>
      <vt:variant>
        <vt:i4>16</vt:i4>
      </vt:variant>
      <vt:variant>
        <vt:lpstr>テーマ</vt:lpstr>
      </vt:variant>
      <vt:variant>
        <vt:i4>14</vt:i4>
      </vt:variant>
      <vt:variant>
        <vt:lpstr>スライド タイトル</vt:lpstr>
      </vt:variant>
      <vt:variant>
        <vt:i4>31</vt:i4>
      </vt:variant>
    </vt:vector>
  </HeadingPairs>
  <TitlesOfParts>
    <vt:vector size="61" baseType="lpstr">
      <vt:lpstr>Arial Unicode MS</vt:lpstr>
      <vt:lpstr>HGPｺﾞｼｯｸE</vt:lpstr>
      <vt:lpstr>HGPｺﾞｼｯｸM</vt:lpstr>
      <vt:lpstr>HGP創英角ﾎﾟｯﾌﾟ体</vt:lpstr>
      <vt:lpstr>HGS創英角ﾎﾟｯﾌﾟ体</vt:lpstr>
      <vt:lpstr>HG丸ｺﾞｼｯｸM-PRO</vt:lpstr>
      <vt:lpstr>Meiryo UI</vt:lpstr>
      <vt:lpstr>ＭＳ Ｐゴシック</vt:lpstr>
      <vt:lpstr>ＭＳ ゴシック</vt:lpstr>
      <vt:lpstr>メイリオ</vt:lpstr>
      <vt:lpstr>游ゴシック</vt:lpstr>
      <vt:lpstr>游ゴシック Light</vt:lpstr>
      <vt:lpstr>游明朝</vt:lpstr>
      <vt:lpstr>Arial</vt:lpstr>
      <vt:lpstr>Calibri</vt:lpstr>
      <vt:lpstr>Wingdings</vt:lpstr>
      <vt:lpstr>標準</vt:lpstr>
      <vt:lpstr>2_Office テーマ</vt:lpstr>
      <vt:lpstr>3_Office テーマ</vt:lpstr>
      <vt:lpstr>5_Office テーマ</vt:lpstr>
      <vt:lpstr>7_Office テーマ</vt:lpstr>
      <vt:lpstr>8_Office テーマ</vt:lpstr>
      <vt:lpstr>9_Office テーマ</vt:lpstr>
      <vt:lpstr>12_Office テーマ</vt:lpstr>
      <vt:lpstr>13_Office テーマ</vt:lpstr>
      <vt:lpstr>15_Office テーマ</vt:lpstr>
      <vt:lpstr>Focus</vt:lpstr>
      <vt:lpstr>16_Office テーマ</vt:lpstr>
      <vt:lpstr>Office テーマ</vt:lpstr>
      <vt:lpstr>1_Office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4.1.7</AppVersion>
  <PresentationFormat>ユーザー設定</PresentationFormat>
  <Slides>1</Slides>
  <Notes>0</Notes>
  <HiddenSlides>1</HiddenSlides>
  <MMClips>0</MMClips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PowerPoint プレゼンテーション</dc:title>
  <dc:creator>416328</dc:creator>
  <cp:lastModifiedBy>445265</cp:lastModifiedBy>
  <dcterms:created xsi:type="dcterms:W3CDTF">2019-10-01T09:35:50Z</dcterms:created>
  <dcterms:modified xsi:type="dcterms:W3CDTF">2024-09-11T01:25:55Z</dcterms:modified>
  <cp:revision>69</cp:revision>
</cp:coreProperties>
</file>

<file path=docProps/custom.xml><?xml version="1.0" encoding="utf-8"?>
<Properties xmlns:vt="http://schemas.openxmlformats.org/officeDocument/2006/docPropsVTypes" xmlns="http://schemas.openxmlformats.org/officeDocument/2006/custom-properties"/>
</file>