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2"/>
  </p:sldMasterIdLst>
  <p:notesMasterIdLst>
    <p:notesMasterId r:id="rId3"/>
  </p:notesMasterIdLst>
  <p:handoutMasterIdLst>
    <p:handoutMasterId r:id="rId4"/>
  </p:handoutMasterIdLst>
  <p:sldIdLst>
    <p:sldId id="256" r:id="rId5"/>
    <p:sldId id="281" r:id="rId6"/>
    <p:sldId id="304" r:id="rId7"/>
    <p:sldId id="320" r:id="rId8"/>
    <p:sldId id="321" r:id="rId9"/>
    <p:sldId id="287" r:id="rId10"/>
    <p:sldId id="323" r:id="rId11"/>
    <p:sldId id="312" r:id="rId12"/>
    <p:sldId id="336" r:id="rId13"/>
    <p:sldId id="314" r:id="rId14"/>
    <p:sldId id="315" r:id="rId15"/>
    <p:sldId id="317" r:id="rId16"/>
    <p:sldId id="295" r:id="rId17"/>
    <p:sldId id="319" r:id="rId18"/>
    <p:sldId id="334" r:id="rId19"/>
    <p:sldId id="328" r:id="rId20"/>
    <p:sldId id="330" r:id="rId21"/>
    <p:sldId id="331" r:id="rId22"/>
    <p:sldId id="332" r:id="rId23"/>
    <p:sldId id="333"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restored">
    <p:restoredLeft sz="13120"/>
    <p:restoredTop sz="69123"/>
  </p:normalViewPr>
  <p:slideViewPr>
    <p:cSldViewPr snapToGrid="0">
      <p:cViewPr varScale="1">
        <p:scale>
          <a:sx n="78" d="100"/>
          <a:sy n="78" d="100"/>
        </p:scale>
        <p:origin x="-2682" y="-90"/>
      </p:cViewPr>
      <p:guideLst/>
    </p:cSldViewPr>
  </p:slideViewPr>
  <p:notesTextViewPr>
    <p:cViewPr>
      <p:scale>
        <a:sx n="1" d="1"/>
        <a:sy n="1" d="1"/>
      </p:scale>
      <p:origin x="0" y="0"/>
    </p:cViewPr>
  </p:notesTextViewPr>
  <p:notesViewPr>
    <p:cSldViewPr>
      <p:cViewPr varScale="0">
        <p:scale>
          <a:sx n="80" d="100"/>
          <a:sy n="80" d="100"/>
        </p:scale>
        <p:origin x="-3978" y="-258"/>
      </p:cViewPr>
      <p:guideLst>
        <p:guide orient="horz" pos="2160"/>
        <p:guide pos="2880"/>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2022/9/29</a:t>
            </a:fld>
            <a:endParaRPr kumimoji="1" lang="ja-JP" altLang="en-US"/>
          </a:p>
        </p:txBody>
      </p:sp>
      <p:sp>
        <p:nvSpPr>
          <p:cNvPr id="1109"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34422-E17E-459A-90CB-06D423B5DCCC}" type="datetimeFigureOut">
              <a:rPr kumimoji="1" lang="ja-JP" altLang="en-US" smtClean="0"/>
              <a:t>2022/9/29</a:t>
            </a:fld>
            <a:endParaRPr kumimoji="1" lang="ja-JP" altLang="en-US"/>
          </a:p>
        </p:txBody>
      </p:sp>
      <p:sp>
        <p:nvSpPr>
          <p:cNvPr id="1102"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400551"/>
            <a:ext cx="5486400" cy="3600451"/>
          </a:xfrm>
          <a:prstGeom prst="rect">
            <a:avLst/>
          </a:prstGeom>
        </p:spPr>
        <p:txBody>
          <a:bodyPr vert="horz" lIns="91440" tIns="45720" rIns="91440" bIns="45720" rtlCol="0"/>
          <a:lstStyle>
            <a:lvl1pPr>
              <a:lnSpc>
                <a:spcPct val="150000"/>
              </a:lnSpc>
              <a:defRPr sz="1200"/>
            </a:lvl1pPr>
            <a:lvl2pPr>
              <a:lnSpc>
                <a:spcPct val="150000"/>
              </a:lnSpc>
              <a:defRPr sz="1200"/>
            </a:lvl2pPr>
            <a:lvl3pPr>
              <a:lnSpc>
                <a:spcPct val="150000"/>
              </a:lnSpc>
              <a:defRPr sz="1200"/>
            </a:lvl3pPr>
            <a:lvl4pPr>
              <a:lnSpc>
                <a:spcPct val="150000"/>
              </a:lnSpc>
              <a:defRPr sz="1200"/>
            </a:lvl4pPr>
            <a:lvl5pPr>
              <a:lnSpc>
                <a:spcPct val="150000"/>
              </a:lnSpc>
              <a:defRPr sz="12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017B8-E6D1-4EEB-83F1-BA37F89F0CF3}" type="slidenum">
              <a:rPr kumimoji="1" lang="ja-JP" altLang="en-US" smtClean="0"/>
              <a:t>‹#›</a:t>
            </a:fld>
            <a:endParaRPr kumimoji="1" lang="ja-JP" altLang="en-US"/>
          </a:p>
        </p:txBody>
      </p:sp>
    </p:spTree>
    <p:extLst>
      <p:ext uri="{BB962C8B-B14F-4D97-AF65-F5344CB8AC3E}">
        <p14:creationId xmlns:p14="http://schemas.microsoft.com/office/powerpoint/2010/main" val="4191704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18" name="四角形 82"/>
          <p:cNvSpPr>
            <a:spLocks noGrp="1" noRot="1" noChangeAspect="1"/>
          </p:cNvSpPr>
          <p:nvPr>
            <p:ph type="sldImg" idx="2"/>
          </p:nvPr>
        </p:nvSpPr>
        <p:spPr>
          <a:xfrm>
            <a:off x="1371600" y="543278"/>
            <a:ext cx="4114800" cy="3086100"/>
          </a:xfrm>
          <a:prstGeom prst="rect">
            <a:avLst/>
          </a:prstGeom>
        </p:spPr>
        <p:txBody>
          <a:bodyPr/>
          <a:p>
            <a:endParaRPr kumimoji="1" lang="ja-JP" altLang="en-US"/>
          </a:p>
        </p:txBody>
      </p:sp>
      <p:sp>
        <p:nvSpPr>
          <p:cNvPr id="1119" name="四角形 83"/>
          <p:cNvSpPr>
            <a:spLocks noGrp="1"/>
          </p:cNvSpPr>
          <p:nvPr>
            <p:ph type="body" sz="quarter" idx="3"/>
          </p:nvPr>
        </p:nvSpPr>
        <p:spPr>
          <a:xfrm>
            <a:off x="532125" y="3805228"/>
            <a:ext cx="5848180" cy="4736275"/>
          </a:xfrm>
          <a:prstGeom prst="rect">
            <a:avLst/>
          </a:prstGeom>
        </p:spPr>
        <p:txBody>
          <a:bodyPr/>
          <a:p>
            <a:r>
              <a:rPr kumimoji="1" lang="ja-JP" altLang="en-US"/>
              <a:t>対象：小学校以上教職員、指導事務担当者等の関係者</a:t>
            </a:r>
            <a:endParaRPr kumimoji="1" lang="ja-JP" altLang="en-US"/>
          </a:p>
          <a:p>
            <a:r>
              <a:rPr kumimoji="1" lang="ja-JP" altLang="en-US"/>
              <a:t>時間：20分</a:t>
            </a:r>
            <a:endParaRPr kumimoji="1" lang="ja-JP" altLang="en-US"/>
          </a:p>
          <a:p>
            <a:r>
              <a:rPr kumimoji="1" lang="ja-JP" altLang="en-US"/>
              <a:t>目的：保育参観や一日保育体験等を行う小学校教職員が、園の教</a:t>
            </a:r>
            <a:endParaRPr kumimoji="1" lang="ja-JP" altLang="en-US"/>
          </a:p>
          <a:p>
            <a:r>
              <a:rPr kumimoji="1" lang="ja-JP" altLang="en-US"/>
              <a:t>　</a:t>
            </a:r>
            <a:r>
              <a:rPr kumimoji="1" lang="ja-JP" altLang="en-US"/>
              <a:t>　</a:t>
            </a:r>
            <a:r>
              <a:rPr kumimoji="1" lang="ja-JP" altLang="en-US"/>
              <a:t>　</a:t>
            </a:r>
            <a:r>
              <a:rPr kumimoji="1" lang="ja-JP" altLang="en-US"/>
              <a:t>育･保育の方法等を理解し、</a:t>
            </a:r>
            <a:r>
              <a:rPr kumimoji="1" lang="ja-JP" altLang="en-US"/>
              <a:t>園での子供たちや保育者の様子を観察し</a:t>
            </a:r>
            <a:endParaRPr kumimoji="1" lang="ja-JP" altLang="en-US"/>
          </a:p>
          <a:p>
            <a:r>
              <a:rPr kumimoji="1" lang="ja-JP" altLang="en-US"/>
              <a:t>　</a:t>
            </a:r>
            <a:r>
              <a:rPr kumimoji="1" lang="ja-JP" altLang="en-US"/>
              <a:t>　</a:t>
            </a:r>
            <a:r>
              <a:rPr kumimoji="1" lang="ja-JP" altLang="en-US"/>
              <a:t>　</a:t>
            </a:r>
            <a:r>
              <a:rPr kumimoji="1" lang="ja-JP" altLang="en-US"/>
              <a:t>たり、関わったりで</a:t>
            </a:r>
            <a:r>
              <a:rPr kumimoji="1" lang="ja-JP" altLang="en-US"/>
              <a:t>きるようにする。</a:t>
            </a:r>
            <a:endParaRPr kumimoji="1" lang="ja-JP" altLang="en-US"/>
          </a:p>
          <a:p>
            <a:r>
              <a:rPr kumimoji="1" lang="ja-JP" altLang="en-US"/>
              <a:t>参考資料</a:t>
            </a:r>
            <a:r>
              <a:rPr kumimoji="1" lang="ja-JP" altLang="en-US"/>
              <a:t>：</a:t>
            </a:r>
            <a:r>
              <a:rPr kumimoji="1" lang="ja-JP" altLang="en-US"/>
              <a:t>文部科学省</a:t>
            </a:r>
            <a:r>
              <a:rPr kumimoji="1" lang="ja-JP" altLang="en-US"/>
              <a:t>出典</a:t>
            </a:r>
            <a:r>
              <a:rPr kumimoji="1" lang="ja-JP" altLang="en-US"/>
              <a:t>資料</a:t>
            </a:r>
            <a:endParaRPr kumimoji="1" lang="ja-JP" altLang="en-US"/>
          </a:p>
          <a:p>
            <a:r>
              <a:rPr kumimoji="1" lang="ja-JP" altLang="en-US"/>
              <a:t>　</a:t>
            </a:r>
            <a:r>
              <a:rPr kumimoji="1" lang="ja-JP" altLang="en-US"/>
              <a:t>　</a:t>
            </a:r>
            <a:r>
              <a:rPr kumimoji="1" lang="ja-JP" altLang="en-US"/>
              <a:t>　</a:t>
            </a:r>
            <a:r>
              <a:rPr kumimoji="1" lang="ja-JP" altLang="en-US"/>
              <a:t>　</a:t>
            </a:r>
            <a:r>
              <a:rPr kumimoji="1" lang="ja-JP" altLang="en-US"/>
              <a:t>　「指導計画･園内研修の手引き」（Ｒ２.３月幼保支援課作成）</a:t>
            </a:r>
            <a:endParaRPr kumimoji="1" lang="ja-JP" altLang="en-US"/>
          </a:p>
          <a:p>
            <a:endParaRPr kumimoji="1" lang="ja-JP" altLang="en-US"/>
          </a:p>
          <a:p>
            <a:r>
              <a:rPr kumimoji="1" lang="ja-JP" altLang="en-US"/>
              <a:t>・・・・・・・・・・・・・・・・・・・・・・・・・・・・・・・</a:t>
            </a:r>
            <a:endParaRPr kumimoji="1" lang="ja-JP" altLang="en-US"/>
          </a:p>
          <a:p>
            <a:r>
              <a:rPr kumimoji="1" lang="ja-JP" altLang="en-US"/>
              <a:t>　こんにちは。</a:t>
            </a:r>
            <a:endParaRPr kumimoji="1" lang="ja-JP" altLang="en-US"/>
          </a:p>
          <a:p>
            <a:r>
              <a:rPr kumimoji="1" lang="ja-JP" altLang="en-US"/>
              <a:t>　（　　　　</a:t>
            </a:r>
            <a:r>
              <a:rPr kumimoji="1" lang="ja-JP" altLang="en-US"/>
              <a:t>）</a:t>
            </a:r>
            <a:r>
              <a:rPr kumimoji="1" lang="ja-JP" altLang="en-US"/>
              <a:t>の</a:t>
            </a:r>
            <a:r>
              <a:rPr kumimoji="1" lang="ja-JP" altLang="en-US"/>
              <a:t>（</a:t>
            </a:r>
            <a:r>
              <a:rPr kumimoji="1" lang="ja-JP" altLang="en-US"/>
              <a:t>　</a:t>
            </a:r>
            <a:r>
              <a:rPr kumimoji="1" lang="ja-JP" altLang="en-US"/>
              <a:t>　</a:t>
            </a:r>
            <a:r>
              <a:rPr kumimoji="1" lang="ja-JP" altLang="en-US"/>
              <a:t>　</a:t>
            </a:r>
            <a:r>
              <a:rPr kumimoji="1" lang="ja-JP" altLang="en-US"/>
              <a:t>　</a:t>
            </a:r>
            <a:r>
              <a:rPr kumimoji="1" lang="ja-JP" altLang="en-US"/>
              <a:t>）です。</a:t>
            </a:r>
            <a:endParaRPr kumimoji="1" lang="ja-JP" altLang="en-US"/>
          </a:p>
          <a:p>
            <a:r>
              <a:rPr kumimoji="1" lang="ja-JP" altLang="en-US"/>
              <a:t>　</a:t>
            </a:r>
            <a:r>
              <a:rPr kumimoji="1" lang="ja-JP" altLang="en-US"/>
              <a:t>これから、小学校の先生方が保育参観等で園に訪問するときの、子供や保育者の見方・考え方についての視点について、共有したいと思います。</a:t>
            </a:r>
            <a:endParaRPr kumimoji="1" lang="ja-JP" altLang="en-US"/>
          </a:p>
        </p:txBody>
      </p:sp>
      <p:sp>
        <p:nvSpPr>
          <p:cNvPr id="1120" name="四角形 8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AFA017B8-E6D1-4EEB-83F1-BA37F89F0CF3}"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1" name="四角形 126"/>
          <p:cNvSpPr>
            <a:spLocks noGrp="1" noRot="1" noChangeAspect="1"/>
          </p:cNvSpPr>
          <p:nvPr>
            <p:ph type="sldImg" idx="2"/>
          </p:nvPr>
        </p:nvSpPr>
        <p:spPr>
          <a:xfrm>
            <a:off x="1171575" y="292100"/>
            <a:ext cx="4313239" cy="3233739"/>
          </a:xfrm>
          <a:prstGeom prst="rect">
            <a:avLst/>
          </a:prstGeom>
        </p:spPr>
        <p:txBody>
          <a:bodyPr/>
          <a:lstStyle/>
          <a:p>
            <a:endParaRPr kumimoji="1" lang="ja-JP" altLang="en-US"/>
          </a:p>
        </p:txBody>
      </p:sp>
      <p:sp>
        <p:nvSpPr>
          <p:cNvPr id="1312" name="四角形 127"/>
          <p:cNvSpPr>
            <a:spLocks noGrp="1"/>
          </p:cNvSpPr>
          <p:nvPr>
            <p:ph type="body" sz="quarter" idx="3"/>
          </p:nvPr>
        </p:nvSpPr>
        <p:spPr>
          <a:xfrm>
            <a:off x="302429" y="3961669"/>
            <a:ext cx="6192977" cy="4137647"/>
          </a:xfrm>
          <a:prstGeom prst="rect">
            <a:avLst/>
          </a:prstGeom>
        </p:spPr>
        <p:txBody>
          <a:bodyPr>
            <a:normAutofit/>
          </a:bodyPr>
          <a:lstStyle/>
          <a:p>
            <a:pPr>
              <a:lnSpc>
                <a:spcPct val="150000"/>
              </a:lnSpc>
            </a:pPr>
            <a:r>
              <a:rPr lang="ja-JP" altLang="en-US" sz="1200" dirty="0">
                <a:latin typeface="+mn-ea"/>
                <a:ea typeface="+mn-ea"/>
              </a:rPr>
              <a:t>　また、子供たちを取り巻く環境が重要です。</a:t>
            </a:r>
            <a:endParaRPr lang="ja-JP" altLang="en-US" sz="1200" dirty="0">
              <a:latin typeface="+mn-ea"/>
              <a:ea typeface="+mn-ea"/>
            </a:endParaRPr>
          </a:p>
          <a:p>
            <a:pPr>
              <a:lnSpc>
                <a:spcPct val="150000"/>
              </a:lnSpc>
            </a:pPr>
            <a:endParaRPr lang="ja-JP" altLang="en-US" sz="1200" dirty="0">
              <a:latin typeface="+mn-ea"/>
              <a:ea typeface="+mn-ea"/>
            </a:endParaRPr>
          </a:p>
          <a:p>
            <a:pPr>
              <a:lnSpc>
                <a:spcPct val="150000"/>
              </a:lnSpc>
            </a:pPr>
            <a:r>
              <a:rPr lang="ja-JP" altLang="en-US" sz="1200" dirty="0">
                <a:latin typeface="+mn-ea"/>
                <a:ea typeface="+mn-ea"/>
              </a:rPr>
              <a:t>　ここにありますように、</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用具や材料</a:t>
            </a:r>
            <a:r>
              <a:rPr lang="ja-JP" altLang="en-US" sz="1200" dirty="0">
                <a:latin typeface="+mn-ea"/>
                <a:ea typeface="+mn-ea"/>
              </a:rPr>
              <a:t>の素材</a:t>
            </a:r>
            <a:r>
              <a:rPr lang="ja-JP" altLang="en-US" sz="1200" dirty="0">
                <a:latin typeface="+mn-ea"/>
                <a:ea typeface="+mn-ea"/>
              </a:rPr>
              <a:t>　</a:t>
            </a:r>
            <a:r>
              <a:rPr lang="ja-JP" altLang="en-US" sz="1200" dirty="0">
                <a:latin typeface="+mn-ea"/>
                <a:ea typeface="+mn-ea"/>
              </a:rPr>
              <a:t>　</a:t>
            </a:r>
            <a:r>
              <a:rPr lang="ja-JP" altLang="en-US" sz="1200" dirty="0">
                <a:latin typeface="+mn-ea"/>
                <a:ea typeface="+mn-ea"/>
              </a:rPr>
              <a:t>・</a:t>
            </a:r>
            <a:r>
              <a:rPr lang="ja-JP" altLang="en-US" sz="1200" dirty="0">
                <a:latin typeface="+mn-ea"/>
                <a:ea typeface="+mn-ea"/>
              </a:rPr>
              <a:t>またその数</a:t>
            </a:r>
            <a:r>
              <a:rPr lang="ja-JP" altLang="en-US" sz="1200" dirty="0">
                <a:latin typeface="+mn-ea"/>
                <a:ea typeface="+mn-ea"/>
              </a:rPr>
              <a:t>　</a:t>
            </a:r>
            <a:r>
              <a:rPr lang="ja-JP" altLang="en-US" sz="1200" dirty="0">
                <a:latin typeface="+mn-ea"/>
                <a:ea typeface="+mn-ea"/>
              </a:rPr>
              <a:t>　</a:t>
            </a:r>
            <a:r>
              <a:rPr lang="ja-JP" altLang="en-US" sz="1200" dirty="0">
                <a:latin typeface="+mn-ea"/>
                <a:ea typeface="+mn-ea"/>
              </a:rPr>
              <a:t>・</a:t>
            </a:r>
            <a:r>
              <a:rPr lang="ja-JP" altLang="en-US" sz="1200" dirty="0">
                <a:latin typeface="+mn-ea"/>
                <a:ea typeface="+mn-ea"/>
              </a:rPr>
              <a:t>置いている場所</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遊ぶ時間</a:t>
            </a:r>
            <a:r>
              <a:rPr lang="ja-JP" altLang="en-US" sz="1200" dirty="0">
                <a:latin typeface="+mn-ea"/>
                <a:ea typeface="+mn-ea"/>
              </a:rPr>
              <a:t>の長さ</a:t>
            </a:r>
            <a:r>
              <a:rPr lang="ja-JP" altLang="en-US" sz="1200" dirty="0">
                <a:latin typeface="+mn-ea"/>
                <a:ea typeface="+mn-ea"/>
              </a:rPr>
              <a:t>　</a:t>
            </a:r>
            <a:r>
              <a:rPr lang="ja-JP" altLang="en-US" sz="1200" dirty="0">
                <a:latin typeface="+mn-ea"/>
                <a:ea typeface="+mn-ea"/>
              </a:rPr>
              <a:t>　</a:t>
            </a:r>
            <a:r>
              <a:rPr lang="ja-JP" altLang="en-US" sz="1200" dirty="0">
                <a:latin typeface="+mn-ea"/>
                <a:ea typeface="+mn-ea"/>
              </a:rPr>
              <a:t>　</a:t>
            </a:r>
            <a:r>
              <a:rPr lang="ja-JP" altLang="en-US" sz="1200" dirty="0">
                <a:latin typeface="+mn-ea"/>
                <a:ea typeface="+mn-ea"/>
              </a:rPr>
              <a:t>・</a:t>
            </a:r>
            <a:r>
              <a:rPr lang="ja-JP" altLang="en-US" sz="1200" dirty="0">
                <a:latin typeface="+mn-ea"/>
                <a:ea typeface="+mn-ea"/>
              </a:rPr>
              <a:t>遊びの場</a:t>
            </a:r>
            <a:r>
              <a:rPr lang="ja-JP" altLang="en-US" sz="1200" dirty="0">
                <a:latin typeface="+mn-ea"/>
                <a:ea typeface="+mn-ea"/>
              </a:rPr>
              <a:t>の広さ</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保育者の立ち位置</a:t>
            </a:r>
            <a:r>
              <a:rPr lang="ja-JP" altLang="en-US" sz="1200" dirty="0">
                <a:latin typeface="+mn-ea"/>
                <a:ea typeface="+mn-ea"/>
              </a:rPr>
              <a:t>など</a:t>
            </a:r>
            <a:r>
              <a:rPr lang="ja-JP" altLang="en-US" sz="1200" dirty="0">
                <a:latin typeface="+mn-ea"/>
                <a:ea typeface="+mn-ea"/>
              </a:rPr>
              <a:t>、</a:t>
            </a:r>
            <a:endParaRPr lang="ja-JP" altLang="en-US" sz="1200" dirty="0">
              <a:latin typeface="+mn-ea"/>
              <a:ea typeface="+mn-ea"/>
            </a:endParaRPr>
          </a:p>
          <a:p>
            <a:pPr>
              <a:lnSpc>
                <a:spcPct val="150000"/>
              </a:lnSpc>
            </a:pPr>
            <a:r>
              <a:rPr lang="ja-JP" altLang="en-US" sz="1200" dirty="0">
                <a:latin typeface="+mn-ea"/>
                <a:ea typeface="+mn-ea"/>
              </a:rPr>
              <a:t>自分から「やってみたい」「面白そうだな」と思えるような、興味･関心を高められる環境であるかを見ていきます。</a:t>
            </a:r>
            <a:endParaRPr lang="ja-JP" altLang="en-US" sz="1200" dirty="0">
              <a:latin typeface="+mn-ea"/>
              <a:ea typeface="+mn-ea"/>
            </a:endParaRPr>
          </a:p>
        </p:txBody>
      </p:sp>
      <p:sp>
        <p:nvSpPr>
          <p:cNvPr id="1313" name="四角形 128"/>
          <p:cNvSpPr>
            <a:spLocks noGrp="1"/>
          </p:cNvSpPr>
          <p:nvPr>
            <p:ph type="sldNum" sz="quarter" idx="5"/>
          </p:nvPr>
        </p:nvSpPr>
        <p:spPr>
          <a:prstGeom prst="rect">
            <a:avLst/>
          </a:prstGeom>
        </p:spPr>
        <p:txBody>
          <a:bodyPr vert="horz" lIns="91427" tIns="45712" rIns="91427" bIns="45712" rtlCol="0" anchor="b"/>
          <a:lstStyle>
            <a:lvl1pPr algn="r">
              <a:defRPr sz="1200"/>
            </a:lvl1pPr>
          </a:lstStyle>
          <a:p>
            <a:fld id="{55641756-24D9-4296-AB6D-367B76F0BC72}"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9" name="四角形 126"/>
          <p:cNvSpPr>
            <a:spLocks noGrp="1" noRot="1" noChangeAspect="1"/>
          </p:cNvSpPr>
          <p:nvPr>
            <p:ph type="sldImg" idx="2"/>
          </p:nvPr>
        </p:nvSpPr>
        <p:spPr>
          <a:xfrm>
            <a:off x="1171575" y="292100"/>
            <a:ext cx="4313239" cy="3233739"/>
          </a:xfrm>
          <a:prstGeom prst="rect">
            <a:avLst/>
          </a:prstGeom>
        </p:spPr>
        <p:txBody>
          <a:bodyPr/>
          <a:lstStyle/>
          <a:p>
            <a:endParaRPr kumimoji="1" lang="ja-JP" altLang="en-US"/>
          </a:p>
        </p:txBody>
      </p:sp>
      <p:sp>
        <p:nvSpPr>
          <p:cNvPr id="1320" name="四角形 127"/>
          <p:cNvSpPr>
            <a:spLocks noGrp="1"/>
          </p:cNvSpPr>
          <p:nvPr>
            <p:ph type="body" sz="quarter" idx="3"/>
          </p:nvPr>
        </p:nvSpPr>
        <p:spPr>
          <a:xfrm>
            <a:off x="302429" y="3961669"/>
            <a:ext cx="6192977" cy="4137647"/>
          </a:xfrm>
          <a:prstGeom prst="rect">
            <a:avLst/>
          </a:prstGeom>
        </p:spPr>
        <p:txBody>
          <a:bodyPr>
            <a:normAutofit/>
          </a:bodyPr>
          <a:lstStyle/>
          <a:p>
            <a:pPr>
              <a:lnSpc>
                <a:spcPct val="150000"/>
              </a:lnSpc>
            </a:pPr>
            <a:r>
              <a:rPr lang="ja-JP" altLang="en-US" sz="1400" dirty="0">
                <a:latin typeface="+mn-ea"/>
                <a:ea typeface="+mn-ea"/>
              </a:rPr>
              <a:t>　ここにあります写真は一例ですが、子供たちの年齢に応じても環境は変わってきます。</a:t>
            </a:r>
            <a:endParaRPr lang="ja-JP" altLang="en-US" sz="1400" dirty="0">
              <a:latin typeface="+mn-ea"/>
              <a:ea typeface="+mn-ea"/>
            </a:endParaRPr>
          </a:p>
          <a:p>
            <a:pPr>
              <a:lnSpc>
                <a:spcPct val="150000"/>
              </a:lnSpc>
            </a:pPr>
            <a:endParaRPr lang="ja-JP" altLang="en-US" sz="1400" dirty="0">
              <a:latin typeface="+mn-ea"/>
              <a:ea typeface="+mn-ea"/>
            </a:endParaRPr>
          </a:p>
          <a:p>
            <a:pPr>
              <a:lnSpc>
                <a:spcPct val="150000"/>
              </a:lnSpc>
            </a:pPr>
            <a:r>
              <a:rPr lang="ja-JP" altLang="en-US" sz="1400" dirty="0">
                <a:latin typeface="+mn-ea"/>
                <a:ea typeface="+mn-ea"/>
              </a:rPr>
              <a:t>　子供たちは、今伸びようとする力を獲得できる行動を、遊びとして繰り返します。</a:t>
            </a:r>
            <a:endParaRPr lang="ja-JP" altLang="en-US" sz="1400" dirty="0">
              <a:latin typeface="+mn-ea"/>
              <a:ea typeface="+mn-ea"/>
            </a:endParaRPr>
          </a:p>
          <a:p>
            <a:pPr>
              <a:lnSpc>
                <a:spcPct val="150000"/>
              </a:lnSpc>
            </a:pPr>
            <a:r>
              <a:rPr lang="ja-JP" altLang="en-US" sz="1400" dirty="0">
                <a:latin typeface="+mn-ea"/>
                <a:ea typeface="+mn-ea"/>
              </a:rPr>
              <a:t>　自ら関わっている姿が見られたら、それは、その子供の、</a:t>
            </a:r>
            <a:r>
              <a:rPr lang="ja-JP" altLang="en-US" sz="1400" dirty="0">
                <a:latin typeface="+mn-ea"/>
                <a:ea typeface="+mn-ea"/>
              </a:rPr>
              <a:t>今育とうとしている</a:t>
            </a:r>
            <a:r>
              <a:rPr lang="ja-JP" altLang="en-US" sz="1400" dirty="0">
                <a:latin typeface="+mn-ea"/>
                <a:ea typeface="+mn-ea"/>
              </a:rPr>
              <a:t>力を、表出している姿と言えるでしょう。</a:t>
            </a:r>
            <a:endParaRPr lang="ja-JP" altLang="en-US" sz="1400" dirty="0">
              <a:latin typeface="+mn-ea"/>
              <a:ea typeface="+mn-ea"/>
            </a:endParaRPr>
          </a:p>
          <a:p>
            <a:pPr>
              <a:lnSpc>
                <a:spcPct val="150000"/>
              </a:lnSpc>
            </a:pPr>
            <a:endParaRPr lang="ja-JP" altLang="en-US" sz="1400" dirty="0">
              <a:latin typeface="+mn-ea"/>
              <a:ea typeface="+mn-ea"/>
            </a:endParaRPr>
          </a:p>
          <a:p>
            <a:pPr>
              <a:lnSpc>
                <a:spcPct val="150000"/>
              </a:lnSpc>
            </a:pPr>
            <a:r>
              <a:rPr lang="ja-JP" altLang="en-US" sz="1400" dirty="0">
                <a:latin typeface="+mn-ea"/>
                <a:ea typeface="+mn-ea"/>
              </a:rPr>
              <a:t>　</a:t>
            </a:r>
            <a:r>
              <a:rPr lang="ja-JP" altLang="en-US" sz="1400" dirty="0">
                <a:latin typeface="+mn-ea"/>
                <a:ea typeface="+mn-ea"/>
              </a:rPr>
              <a:t>逆に</a:t>
            </a:r>
            <a:r>
              <a:rPr lang="ja-JP" altLang="en-US" sz="1400" dirty="0">
                <a:latin typeface="+mn-ea"/>
                <a:ea typeface="+mn-ea"/>
              </a:rPr>
              <a:t>、</a:t>
            </a:r>
            <a:r>
              <a:rPr lang="ja-JP" altLang="en-US" sz="1400" dirty="0">
                <a:latin typeface="+mn-ea"/>
                <a:ea typeface="+mn-ea"/>
              </a:rPr>
              <a:t>関わろうとしなければ</a:t>
            </a:r>
            <a:r>
              <a:rPr lang="ja-JP" altLang="en-US" sz="1400" dirty="0">
                <a:latin typeface="+mn-ea"/>
                <a:ea typeface="+mn-ea"/>
              </a:rPr>
              <a:t>、そこに興味･関心がないということを子供が教えてくれていることになりますので、そのままにせず、より遊びが充実するように、保育者は環境を再構成していく必要があるというわけです。</a:t>
            </a:r>
            <a:endParaRPr lang="ja-JP" altLang="en-US" sz="1400" dirty="0">
              <a:latin typeface="+mn-ea"/>
              <a:ea typeface="+mn-ea"/>
            </a:endParaRPr>
          </a:p>
        </p:txBody>
      </p:sp>
      <p:sp>
        <p:nvSpPr>
          <p:cNvPr id="1321" name="四角形 128"/>
          <p:cNvSpPr>
            <a:spLocks noGrp="1"/>
          </p:cNvSpPr>
          <p:nvPr>
            <p:ph type="sldNum" sz="quarter" idx="5"/>
          </p:nvPr>
        </p:nvSpPr>
        <p:spPr>
          <a:prstGeom prst="rect">
            <a:avLst/>
          </a:prstGeom>
        </p:spPr>
        <p:txBody>
          <a:bodyPr vert="horz" lIns="91427" tIns="45712" rIns="91427" bIns="45712" rtlCol="0" anchor="b"/>
          <a:lstStyle>
            <a:lvl1pPr algn="r">
              <a:defRPr sz="1200"/>
            </a:lvl1pPr>
          </a:lstStyle>
          <a:p>
            <a:fld id="{55641756-24D9-4296-AB6D-367B76F0BC72}"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7" name="四角形 126"/>
          <p:cNvSpPr>
            <a:spLocks noGrp="1" noRot="1" noChangeAspect="1"/>
          </p:cNvSpPr>
          <p:nvPr>
            <p:ph type="sldImg" idx="2"/>
          </p:nvPr>
        </p:nvSpPr>
        <p:spPr>
          <a:xfrm>
            <a:off x="1171575" y="292100"/>
            <a:ext cx="4313239" cy="3233739"/>
          </a:xfrm>
          <a:prstGeom prst="rect">
            <a:avLst/>
          </a:prstGeom>
        </p:spPr>
        <p:txBody>
          <a:bodyPr/>
          <a:lstStyle/>
          <a:p>
            <a:endParaRPr kumimoji="1" lang="ja-JP" altLang="en-US"/>
          </a:p>
        </p:txBody>
      </p:sp>
      <p:sp>
        <p:nvSpPr>
          <p:cNvPr id="1328" name="四角形 127"/>
          <p:cNvSpPr>
            <a:spLocks noGrp="1"/>
          </p:cNvSpPr>
          <p:nvPr>
            <p:ph type="body" sz="quarter" idx="3"/>
          </p:nvPr>
        </p:nvSpPr>
        <p:spPr>
          <a:xfrm>
            <a:off x="302430" y="3685444"/>
            <a:ext cx="6192977" cy="4137647"/>
          </a:xfrm>
          <a:prstGeom prst="rect">
            <a:avLst/>
          </a:prstGeom>
        </p:spPr>
        <p:txBody>
          <a:bodyPr>
            <a:normAutofit/>
          </a:bodyPr>
          <a:lstStyle/>
          <a:p>
            <a:pPr>
              <a:lnSpc>
                <a:spcPct val="150000"/>
              </a:lnSpc>
            </a:pPr>
            <a:r>
              <a:rPr lang="ja-JP" altLang="en-US" sz="1200" dirty="0">
                <a:latin typeface="+mn-ea"/>
                <a:ea typeface="+mn-ea"/>
              </a:rPr>
              <a:t>　こちらは、保育者の援助の視点です。</a:t>
            </a:r>
            <a:endParaRPr lang="ja-JP" altLang="en-US" sz="1200" dirty="0">
              <a:latin typeface="+mn-ea"/>
              <a:ea typeface="+mn-ea"/>
            </a:endParaRPr>
          </a:p>
          <a:p>
            <a:pPr>
              <a:lnSpc>
                <a:spcPct val="150000"/>
              </a:lnSpc>
            </a:pPr>
            <a:endParaRPr lang="ja-JP" altLang="en-US" sz="1200" dirty="0">
              <a:latin typeface="+mn-ea"/>
              <a:ea typeface="+mn-ea"/>
            </a:endParaRPr>
          </a:p>
          <a:p>
            <a:pPr>
              <a:lnSpc>
                <a:spcPct val="150000"/>
              </a:lnSpc>
            </a:pPr>
            <a:r>
              <a:rPr lang="ja-JP" altLang="en-US" sz="1200" dirty="0">
                <a:latin typeface="+mn-ea"/>
                <a:ea typeface="+mn-ea"/>
              </a:rPr>
              <a:t>　</a:t>
            </a:r>
            <a:r>
              <a:rPr lang="ja-JP" altLang="en-US" sz="1200" dirty="0">
                <a:latin typeface="+mn-ea"/>
                <a:ea typeface="+mn-ea"/>
              </a:rPr>
              <a:t>保育者が子供に関わるときに</a:t>
            </a:r>
            <a:r>
              <a:rPr lang="ja-JP" altLang="en-US" sz="1200" dirty="0">
                <a:latin typeface="+mn-ea"/>
                <a:ea typeface="+mn-ea"/>
              </a:rPr>
              <a:t>、</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子供のありのままを温かく受け止めているか</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子供が</a:t>
            </a:r>
            <a:r>
              <a:rPr lang="ja-JP" altLang="en-US" sz="1200" dirty="0">
                <a:latin typeface="+mn-ea"/>
                <a:ea typeface="+mn-ea"/>
              </a:rPr>
              <a:t>気付いたことを大切にし</a:t>
            </a:r>
            <a:r>
              <a:rPr lang="ja-JP" altLang="en-US" sz="1200" dirty="0">
                <a:latin typeface="+mn-ea"/>
                <a:ea typeface="+mn-ea"/>
              </a:rPr>
              <a:t>、</a:t>
            </a:r>
            <a:r>
              <a:rPr lang="ja-JP" altLang="en-US" sz="1200" dirty="0">
                <a:latin typeface="+mn-ea"/>
                <a:ea typeface="+mn-ea"/>
              </a:rPr>
              <a:t>一緒に驚いたり喜んだりしているか</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またそれを、</a:t>
            </a:r>
            <a:r>
              <a:rPr lang="ja-JP" altLang="en-US" sz="1200" dirty="0">
                <a:latin typeface="+mn-ea"/>
                <a:ea typeface="+mn-ea"/>
              </a:rPr>
              <a:t>他の</a:t>
            </a:r>
            <a:r>
              <a:rPr lang="ja-JP" altLang="en-US" sz="1200" dirty="0">
                <a:latin typeface="+mn-ea"/>
                <a:ea typeface="+mn-ea"/>
              </a:rPr>
              <a:t>子供</a:t>
            </a:r>
            <a:r>
              <a:rPr lang="ja-JP" altLang="en-US" sz="1200" dirty="0">
                <a:latin typeface="+mn-ea"/>
                <a:ea typeface="+mn-ea"/>
              </a:rPr>
              <a:t>たちにも</a:t>
            </a:r>
            <a:r>
              <a:rPr lang="ja-JP" altLang="en-US" sz="1200" dirty="0">
                <a:latin typeface="+mn-ea"/>
                <a:ea typeface="+mn-ea"/>
              </a:rPr>
              <a:t>言葉で伝え広げているか</a:t>
            </a:r>
            <a:endParaRPr lang="ja-JP" altLang="en-US" sz="1200" dirty="0">
              <a:latin typeface="+mn-ea"/>
              <a:ea typeface="+mn-ea"/>
            </a:endParaRPr>
          </a:p>
          <a:p>
            <a:pPr>
              <a:lnSpc>
                <a:spcPct val="150000"/>
              </a:lnSpc>
            </a:pPr>
            <a:r>
              <a:rPr lang="ja-JP" altLang="en-US" sz="1200" dirty="0">
                <a:latin typeface="+mn-ea"/>
                <a:ea typeface="+mn-ea"/>
              </a:rPr>
              <a:t>・</a:t>
            </a:r>
            <a:r>
              <a:rPr lang="ja-JP" altLang="en-US" sz="1200" dirty="0">
                <a:latin typeface="+mn-ea"/>
                <a:ea typeface="+mn-ea"/>
              </a:rPr>
              <a:t>困っているときは</a:t>
            </a:r>
            <a:r>
              <a:rPr lang="ja-JP" altLang="en-US" sz="1200" dirty="0">
                <a:latin typeface="+mn-ea"/>
                <a:ea typeface="+mn-ea"/>
              </a:rPr>
              <a:t>、</a:t>
            </a:r>
            <a:r>
              <a:rPr lang="ja-JP" altLang="en-US" sz="1200" dirty="0">
                <a:latin typeface="+mn-ea"/>
                <a:ea typeface="+mn-ea"/>
              </a:rPr>
              <a:t>どうすればいいかヒントを出したり</a:t>
            </a:r>
            <a:r>
              <a:rPr lang="ja-JP" altLang="en-US" sz="1200" dirty="0">
                <a:latin typeface="+mn-ea"/>
                <a:ea typeface="+mn-ea"/>
              </a:rPr>
              <a:t>、一緒に考えたりしているか</a:t>
            </a:r>
            <a:endParaRPr lang="ja-JP" altLang="en-US" sz="1200" dirty="0">
              <a:latin typeface="+mn-ea"/>
              <a:ea typeface="+mn-ea"/>
            </a:endParaRPr>
          </a:p>
          <a:p>
            <a:pPr>
              <a:lnSpc>
                <a:spcPct val="150000"/>
              </a:lnSpc>
            </a:pPr>
            <a:endParaRPr lang="ja-JP" altLang="en-US" sz="1200" dirty="0">
              <a:latin typeface="+mn-ea"/>
              <a:ea typeface="+mn-ea"/>
            </a:endParaRPr>
          </a:p>
          <a:p>
            <a:pPr>
              <a:lnSpc>
                <a:spcPct val="150000"/>
              </a:lnSpc>
            </a:pPr>
            <a:r>
              <a:rPr lang="ja-JP" altLang="en-US" sz="1200" dirty="0">
                <a:latin typeface="+mn-ea"/>
                <a:ea typeface="+mn-ea"/>
              </a:rPr>
              <a:t>など、子供が安心した環境のもと、遊びに夢中になれるように援助しています。</a:t>
            </a:r>
            <a:endParaRPr lang="ja-JP" altLang="en-US" sz="1200" dirty="0">
              <a:latin typeface="+mn-ea"/>
              <a:ea typeface="+mn-ea"/>
            </a:endParaRPr>
          </a:p>
        </p:txBody>
      </p:sp>
      <p:sp>
        <p:nvSpPr>
          <p:cNvPr id="1329" name="四角形 128"/>
          <p:cNvSpPr>
            <a:spLocks noGrp="1"/>
          </p:cNvSpPr>
          <p:nvPr>
            <p:ph type="sldNum" sz="quarter" idx="5"/>
          </p:nvPr>
        </p:nvSpPr>
        <p:spPr>
          <a:prstGeom prst="rect">
            <a:avLst/>
          </a:prstGeom>
        </p:spPr>
        <p:txBody>
          <a:bodyPr vert="horz" lIns="91427" tIns="45712" rIns="91427" bIns="45712" rtlCol="0" anchor="b"/>
          <a:lstStyle>
            <a:lvl1pPr algn="r">
              <a:defRPr sz="1200"/>
            </a:lvl1pPr>
          </a:lstStyle>
          <a:p>
            <a:fld id="{55641756-24D9-4296-AB6D-367B76F0BC72}"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36" name="スライド イメージ プレースホルダ 1"/>
          <p:cNvSpPr>
            <a:spLocks noGrp="1" noRot="1" noChangeAspect="1"/>
          </p:cNvSpPr>
          <p:nvPr>
            <p:ph type="sldImg"/>
          </p:nvPr>
        </p:nvSpPr>
        <p:spPr>
          <a:xfrm>
            <a:off x="2608076" y="134879"/>
            <a:ext cx="1981200" cy="1485900"/>
          </a:xfrm>
        </p:spPr>
      </p:sp>
      <p:sp>
        <p:nvSpPr>
          <p:cNvPr id="1337" name="ノート プレースホルダ 2"/>
          <p:cNvSpPr>
            <a:spLocks noGrp="1"/>
          </p:cNvSpPr>
          <p:nvPr>
            <p:ph type="body" idx="1"/>
          </p:nvPr>
        </p:nvSpPr>
        <p:spPr>
          <a:xfrm>
            <a:off x="158454" y="1728165"/>
            <a:ext cx="6600349" cy="7191322"/>
          </a:xfrm>
        </p:spPr>
        <p:txBody>
          <a:bodyPr>
            <a:normAutofit fontScale="25000" lnSpcReduction="20000"/>
          </a:bodyPr>
          <a:lstStyle/>
          <a:p>
            <a:r>
              <a:rPr lang="ja-JP" altLang="en-US" sz="4400" dirty="0">
                <a:latin typeface="+mn-ea"/>
              </a:rPr>
              <a:t>　最後に、２歳児の姿を見てみましょう。　　</a:t>
            </a:r>
            <a:endParaRPr lang="en-US" altLang="ja-JP" sz="4400" dirty="0">
              <a:latin typeface="+mn-ea"/>
            </a:endParaRPr>
          </a:p>
          <a:p>
            <a:r>
              <a:rPr lang="ja-JP" altLang="en-US" sz="4400" dirty="0">
                <a:latin typeface="+mn-ea"/>
              </a:rPr>
              <a:t>　</a:t>
            </a:r>
            <a:r>
              <a:rPr lang="ja-JP" altLang="en-US" sz="4400" dirty="0">
                <a:latin typeface="+mn-ea"/>
              </a:rPr>
              <a:t>この姿を見て、</a:t>
            </a:r>
            <a:r>
              <a:rPr lang="ja-JP" altLang="en-US" sz="4400" dirty="0">
                <a:latin typeface="+mn-ea"/>
              </a:rPr>
              <a:t>子供</a:t>
            </a:r>
            <a:r>
              <a:rPr lang="ja-JP" altLang="en-US" sz="4400" dirty="0">
                <a:latin typeface="+mn-ea"/>
              </a:rPr>
              <a:t>たちが「何を楽しんでいる」と思われますか。</a:t>
            </a:r>
            <a:r>
              <a:rPr lang="ja-JP" altLang="en-US" sz="4400" dirty="0">
                <a:latin typeface="+mn-ea"/>
              </a:rPr>
              <a:t>（２秒ほど間をあける）</a:t>
            </a:r>
            <a:endParaRPr lang="en-US" altLang="ja-JP" sz="4400" dirty="0">
              <a:latin typeface="+mn-ea"/>
            </a:endParaRPr>
          </a:p>
          <a:p>
            <a:endParaRPr lang="en-US" altLang="ja-JP" sz="4400" dirty="0">
              <a:latin typeface="+mn-ea"/>
            </a:endParaRPr>
          </a:p>
          <a:p>
            <a:r>
              <a:rPr lang="ja-JP" altLang="en-US" sz="4400" dirty="0">
                <a:latin typeface="+mn-ea"/>
              </a:rPr>
              <a:t>　友達と二人で、砂遊びを楽しんでいます。しかし、この姿から、「ただ楽しそうに砂で遊んでいる。」「おままごとをしている」だけの捉えではなく、この遊びで、</a:t>
            </a:r>
            <a:r>
              <a:rPr lang="ja-JP" altLang="en-US" sz="4400" dirty="0">
                <a:latin typeface="+mn-ea"/>
              </a:rPr>
              <a:t>子供</a:t>
            </a:r>
            <a:r>
              <a:rPr lang="ja-JP" altLang="en-US" sz="4400" dirty="0">
                <a:latin typeface="+mn-ea"/>
              </a:rPr>
              <a:t>一人一人が「何を楽しみ」　「何を経験し」　「どのような力が育っているのか」といった見方を意識していくことが大切です。</a:t>
            </a:r>
            <a:endParaRPr lang="en-US" altLang="ja-JP" sz="4400" dirty="0">
              <a:latin typeface="+mn-ea"/>
            </a:endParaRPr>
          </a:p>
          <a:p>
            <a:endParaRPr lang="en-US" altLang="ja-JP" sz="4400" dirty="0">
              <a:latin typeface="+mn-ea"/>
            </a:endParaRPr>
          </a:p>
          <a:p>
            <a:r>
              <a:rPr lang="ja-JP" altLang="en-US" sz="4400" dirty="0">
                <a:latin typeface="+mn-ea"/>
              </a:rPr>
              <a:t>　乳</a:t>
            </a:r>
            <a:r>
              <a:rPr lang="ja-JP" altLang="ja-JP" sz="4400" dirty="0">
                <a:latin typeface="+mn-ea"/>
              </a:rPr>
              <a:t>幼児期に行う教育は、</a:t>
            </a:r>
            <a:r>
              <a:rPr lang="ja-JP" altLang="en-US" sz="4400" dirty="0">
                <a:latin typeface="+mn-ea"/>
              </a:rPr>
              <a:t>決して</a:t>
            </a:r>
            <a:r>
              <a:rPr lang="ja-JP" altLang="ja-JP" sz="4400" dirty="0">
                <a:latin typeface="+mn-ea"/>
              </a:rPr>
              <a:t>特定の知識をもたせたり、目に見えた</a:t>
            </a:r>
            <a:r>
              <a:rPr lang="ja-JP" altLang="en-US" sz="4400" dirty="0">
                <a:latin typeface="+mn-ea"/>
              </a:rPr>
              <a:t>形</a:t>
            </a:r>
            <a:r>
              <a:rPr lang="ja-JP" altLang="ja-JP" sz="4400" dirty="0">
                <a:latin typeface="+mn-ea"/>
              </a:rPr>
              <a:t>で成果をあげたり、また一つ一つの「活動」が、うまくできるようになったりすることを、直接的なねらいとはしていません。</a:t>
            </a:r>
            <a:endParaRPr sz="4400">
              <a:latin typeface="+mn-ea"/>
            </a:endParaRPr>
          </a:p>
          <a:p>
            <a:r>
              <a:rPr lang="ja-JP" altLang="en-US" sz="4400" dirty="0">
                <a:latin typeface="+mn-ea"/>
              </a:rPr>
              <a:t>　このことは、</a:t>
            </a:r>
            <a:r>
              <a:rPr lang="ja-JP" altLang="ja-JP" sz="4400" dirty="0">
                <a:latin typeface="+mn-ea"/>
              </a:rPr>
              <a:t>保育所保育指針</a:t>
            </a:r>
            <a:r>
              <a:rPr lang="ja-JP" altLang="en-US" sz="4400" dirty="0">
                <a:latin typeface="+mn-ea"/>
              </a:rPr>
              <a:t>等</a:t>
            </a:r>
            <a:r>
              <a:rPr lang="ja-JP" altLang="ja-JP" sz="4400" dirty="0">
                <a:latin typeface="+mn-ea"/>
              </a:rPr>
              <a:t>に</a:t>
            </a:r>
            <a:r>
              <a:rPr lang="ja-JP" altLang="en-US" sz="4400" dirty="0">
                <a:latin typeface="+mn-ea"/>
              </a:rPr>
              <a:t>も</a:t>
            </a:r>
            <a:r>
              <a:rPr lang="ja-JP" altLang="ja-JP" sz="4400" dirty="0">
                <a:latin typeface="+mn-ea"/>
              </a:rPr>
              <a:t>示されてい</a:t>
            </a:r>
            <a:r>
              <a:rPr lang="ja-JP" altLang="en-US" sz="4400" dirty="0">
                <a:latin typeface="+mn-ea"/>
              </a:rPr>
              <a:t>ますが</a:t>
            </a:r>
            <a:r>
              <a:rPr lang="ja-JP" altLang="ja-JP" sz="4400" dirty="0">
                <a:latin typeface="+mn-ea"/>
              </a:rPr>
              <a:t>、自分の興味や関心に沿って、周囲の物や人、事柄などに実際に関わって、自分なりのやり方で試したり、確かめたり、あるいは自分なりに考えたりして、自分の世界を広げていくことを</a:t>
            </a:r>
            <a:r>
              <a:rPr lang="ja-JP" altLang="ja-JP" sz="4400" dirty="0">
                <a:latin typeface="+mn-ea"/>
              </a:rPr>
              <a:t>大事にする教育</a:t>
            </a:r>
            <a:r>
              <a:rPr lang="ja-JP" altLang="en-US" sz="4400" dirty="0">
                <a:latin typeface="+mn-ea"/>
              </a:rPr>
              <a:t>なのです</a:t>
            </a:r>
            <a:r>
              <a:rPr lang="ja-JP" altLang="ja-JP" sz="4400" dirty="0">
                <a:latin typeface="+mn-ea"/>
              </a:rPr>
              <a:t>。</a:t>
            </a:r>
            <a:endParaRPr lang="en-US" altLang="ja-JP" sz="4400" dirty="0">
              <a:latin typeface="+mn-ea"/>
            </a:endParaRPr>
          </a:p>
          <a:p>
            <a:endParaRPr lang="ja-JP" altLang="ja-JP" sz="4400" dirty="0">
              <a:latin typeface="+mn-ea"/>
            </a:endParaRPr>
          </a:p>
          <a:p>
            <a:r>
              <a:rPr lang="ja-JP" altLang="en-US" sz="4400" dirty="0">
                <a:latin typeface="+mn-ea"/>
              </a:rPr>
              <a:t>　</a:t>
            </a:r>
            <a:r>
              <a:rPr lang="ja-JP" altLang="ja-JP" sz="4400" dirty="0">
                <a:latin typeface="+mn-ea"/>
              </a:rPr>
              <a:t>ですから、生活や遊びを通して、表に現れた</a:t>
            </a:r>
            <a:r>
              <a:rPr lang="ja-JP" altLang="ja-JP" sz="4400" dirty="0">
                <a:latin typeface="+mn-ea"/>
              </a:rPr>
              <a:t>子供</a:t>
            </a:r>
            <a:r>
              <a:rPr lang="ja-JP" altLang="ja-JP" sz="4400" dirty="0">
                <a:latin typeface="+mn-ea"/>
              </a:rPr>
              <a:t>たちの言葉やつぶやき、あるいは表情、動きなどを</a:t>
            </a:r>
            <a:r>
              <a:rPr lang="ja-JP" altLang="en-US" sz="4400" dirty="0">
                <a:latin typeface="+mn-ea"/>
              </a:rPr>
              <a:t>保育者が</a:t>
            </a:r>
            <a:r>
              <a:rPr lang="ja-JP" altLang="ja-JP" sz="4400" dirty="0">
                <a:latin typeface="+mn-ea"/>
              </a:rPr>
              <a:t>受け止めて、</a:t>
            </a:r>
            <a:r>
              <a:rPr lang="ja-JP" altLang="ja-JP" sz="4400" dirty="0">
                <a:latin typeface="+mn-ea"/>
              </a:rPr>
              <a:t>子供</a:t>
            </a:r>
            <a:r>
              <a:rPr lang="ja-JP" altLang="ja-JP" sz="4400" dirty="0">
                <a:latin typeface="+mn-ea"/>
              </a:rPr>
              <a:t>の内面を読み取り、一人一人の</a:t>
            </a:r>
            <a:r>
              <a:rPr lang="ja-JP" altLang="ja-JP" sz="4400" dirty="0">
                <a:latin typeface="+mn-ea"/>
              </a:rPr>
              <a:t>子供</a:t>
            </a:r>
            <a:r>
              <a:rPr lang="ja-JP" altLang="ja-JP" sz="4400" dirty="0">
                <a:latin typeface="+mn-ea"/>
              </a:rPr>
              <a:t>の中で、今</a:t>
            </a:r>
            <a:r>
              <a:rPr lang="ja-JP" altLang="en-US" sz="4400" dirty="0">
                <a:latin typeface="+mn-ea"/>
              </a:rPr>
              <a:t>、</a:t>
            </a:r>
            <a:r>
              <a:rPr lang="ja-JP" altLang="ja-JP" sz="4400" dirty="0">
                <a:latin typeface="+mn-ea"/>
              </a:rPr>
              <a:t>育とうとしていることに対して、的確な援助を行うことが求められています。</a:t>
            </a:r>
            <a:endParaRPr sz="4400">
              <a:latin typeface="+mn-ea"/>
            </a:endParaRPr>
          </a:p>
          <a:p>
            <a:endParaRPr lang="en-US" altLang="ja-JP" sz="4400" dirty="0">
              <a:latin typeface="+mn-ea"/>
            </a:endParaRPr>
          </a:p>
          <a:p>
            <a:r>
              <a:rPr lang="ja-JP" altLang="en-US" sz="4400" dirty="0">
                <a:latin typeface="+mn-ea"/>
              </a:rPr>
              <a:t>　このようなことを踏まえて、もう一度、写真の</a:t>
            </a:r>
            <a:r>
              <a:rPr lang="ja-JP" altLang="en-US" sz="4400" dirty="0">
                <a:latin typeface="+mn-ea"/>
              </a:rPr>
              <a:t>子供</a:t>
            </a:r>
            <a:r>
              <a:rPr lang="ja-JP" altLang="en-US" sz="4400" dirty="0">
                <a:latin typeface="+mn-ea"/>
              </a:rPr>
              <a:t>の育ちを捉えてみましょう。</a:t>
            </a:r>
            <a:endParaRPr lang="en-US" altLang="ja-JP" sz="4400" dirty="0">
              <a:latin typeface="+mn-ea"/>
            </a:endParaRPr>
          </a:p>
          <a:p>
            <a:r>
              <a:rPr lang="ja-JP" altLang="en-US" sz="4400" dirty="0">
                <a:latin typeface="+mn-ea"/>
              </a:rPr>
              <a:t>　例えば、</a:t>
            </a:r>
            <a:endParaRPr lang="en-US" altLang="ja-JP" sz="4400" dirty="0">
              <a:latin typeface="+mn-ea"/>
            </a:endParaRPr>
          </a:p>
          <a:p>
            <a:r>
              <a:rPr lang="ja-JP" altLang="en-US" sz="4400" dirty="0">
                <a:latin typeface="+mn-ea"/>
              </a:rPr>
              <a:t>○楽しんでいることとして、お皿にきれいに盛り付けることが楽しかったり、気の合う友達といっ　</a:t>
            </a:r>
            <a:endParaRPr lang="en-US" altLang="ja-JP" sz="4400" dirty="0">
              <a:latin typeface="+mn-ea"/>
            </a:endParaRPr>
          </a:p>
          <a:p>
            <a:r>
              <a:rPr lang="ja-JP" altLang="en-US" sz="4400" dirty="0">
                <a:latin typeface="+mn-ea"/>
              </a:rPr>
              <a:t>　</a:t>
            </a:r>
            <a:r>
              <a:rPr lang="ja-JP" altLang="en-US" sz="4400" dirty="0">
                <a:latin typeface="+mn-ea"/>
              </a:rPr>
              <a:t>しょに遊ぶことが楽しかったりしていると捉えることができるでしょう。</a:t>
            </a:r>
            <a:endParaRPr lang="ja-JP" altLang="en-US" sz="4400" dirty="0">
              <a:latin typeface="+mn-ea"/>
            </a:endParaRPr>
          </a:p>
          <a:p>
            <a:r>
              <a:rPr lang="ja-JP" altLang="en-US" sz="4400" dirty="0">
                <a:latin typeface="+mn-ea"/>
              </a:rPr>
              <a:t>○その中で、経験として、砂の感触を味わったり、必要なお皿や入れ物を用意しようとしたり、現体　　</a:t>
            </a:r>
            <a:endParaRPr lang="en-US" altLang="ja-JP" sz="4400" dirty="0">
              <a:latin typeface="+mn-ea"/>
            </a:endParaRPr>
          </a:p>
          <a:p>
            <a:r>
              <a:rPr lang="ja-JP" altLang="en-US" sz="4400" dirty="0">
                <a:latin typeface="+mn-ea"/>
              </a:rPr>
              <a:t>　</a:t>
            </a:r>
            <a:r>
              <a:rPr lang="ja-JP" altLang="en-US" sz="4400" dirty="0">
                <a:latin typeface="+mn-ea"/>
              </a:rPr>
              <a:t>験から砂を料理に見立てたりするなどの経験をしています。</a:t>
            </a:r>
            <a:endParaRPr lang="ja-JP" altLang="en-US" sz="4400" dirty="0">
              <a:latin typeface="+mn-ea"/>
            </a:endParaRPr>
          </a:p>
          <a:p>
            <a:r>
              <a:rPr lang="ja-JP" altLang="en-US" sz="4400" dirty="0">
                <a:latin typeface="+mn-ea"/>
              </a:rPr>
              <a:t>○そして、ここで育っている力として、作りたいものをイメージする力や、自分なりに工夫して飾り　</a:t>
            </a:r>
            <a:endParaRPr lang="en-US" altLang="ja-JP" sz="4400" dirty="0">
              <a:latin typeface="+mn-ea"/>
            </a:endParaRPr>
          </a:p>
          <a:p>
            <a:r>
              <a:rPr lang="ja-JP" altLang="en-US" sz="4400" dirty="0">
                <a:latin typeface="+mn-ea"/>
              </a:rPr>
              <a:t>　</a:t>
            </a:r>
            <a:r>
              <a:rPr lang="ja-JP" altLang="en-US" sz="4400" dirty="0">
                <a:latin typeface="+mn-ea"/>
              </a:rPr>
              <a:t>つけをしようとしたりする力、また、言葉で相手に伝えようとする力など、この一つの遊びから、</a:t>
            </a:r>
            <a:endParaRPr lang="ja-JP" altLang="en-US" sz="4400" dirty="0">
              <a:latin typeface="+mn-ea"/>
            </a:endParaRPr>
          </a:p>
          <a:p>
            <a:r>
              <a:rPr lang="ja-JP" altLang="en-US" sz="4400" dirty="0">
                <a:latin typeface="+mn-ea"/>
              </a:rPr>
              <a:t>　</a:t>
            </a:r>
            <a:r>
              <a:rPr lang="ja-JP" altLang="en-US" sz="4400" dirty="0">
                <a:latin typeface="+mn-ea"/>
              </a:rPr>
              <a:t>多くの育とうとしている姿を捉えることができます。</a:t>
            </a:r>
            <a:endParaRPr lang="ja-JP" altLang="en-US" sz="4400" dirty="0">
              <a:latin typeface="+mn-ea"/>
            </a:endParaRPr>
          </a:p>
          <a:p>
            <a:endParaRPr lang="en-US" altLang="ja-JP" sz="4400" dirty="0">
              <a:latin typeface="+mn-ea"/>
            </a:endParaRPr>
          </a:p>
          <a:p>
            <a:r>
              <a:rPr lang="ja-JP" altLang="en-US" sz="4400" dirty="0">
                <a:latin typeface="+mn-ea"/>
              </a:rPr>
              <a:t>　これらはたとえ同じ場にいたとしても、一人一人の</a:t>
            </a:r>
            <a:r>
              <a:rPr lang="ja-JP" altLang="en-US" sz="4400" dirty="0">
                <a:latin typeface="+mn-ea"/>
              </a:rPr>
              <a:t>子供</a:t>
            </a:r>
            <a:r>
              <a:rPr lang="ja-JP" altLang="en-US" sz="4400" dirty="0">
                <a:latin typeface="+mn-ea"/>
              </a:rPr>
              <a:t>によって楽しみどころは違いますので、一人一人の姿から、</a:t>
            </a:r>
            <a:r>
              <a:rPr lang="ja-JP" altLang="en-US" sz="4400" dirty="0">
                <a:latin typeface="+mn-ea"/>
              </a:rPr>
              <a:t>子供</a:t>
            </a:r>
            <a:r>
              <a:rPr lang="ja-JP" altLang="en-US" sz="4400" dirty="0">
                <a:latin typeface="+mn-ea"/>
              </a:rPr>
              <a:t>達の内面を読み取るため、具体的に姿を捉えていきながら、その子に必要な環境の構成をしたり、援助をしたりしています。</a:t>
            </a:r>
            <a:endParaRPr lang="en-US" altLang="ja-JP" sz="4400" dirty="0">
              <a:latin typeface="+mn-ea"/>
            </a:endParaRPr>
          </a:p>
          <a:p>
            <a:r>
              <a:rPr lang="ja-JP" altLang="en-US" sz="4400" dirty="0">
                <a:latin typeface="+mn-ea"/>
              </a:rPr>
              <a:t>　このように、乳幼児期の教育・保育の基本である「</a:t>
            </a:r>
            <a:r>
              <a:rPr lang="ja-JP" altLang="en-US" sz="4400" dirty="0">
                <a:latin typeface="+mn-ea"/>
              </a:rPr>
              <a:t>子供</a:t>
            </a:r>
            <a:r>
              <a:rPr lang="ja-JP" altLang="en-US" sz="4400" dirty="0">
                <a:latin typeface="+mn-ea"/>
              </a:rPr>
              <a:t>理解」について、先生方にご理解いただきたい重要な事柄となります。</a:t>
            </a:r>
            <a:endParaRPr lang="ja-JP" altLang="ja-JP" sz="4400" dirty="0">
              <a:latin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6" name="四角形 271"/>
          <p:cNvSpPr>
            <a:spLocks noGrp="1" noRot="1" noChangeAspect="1"/>
          </p:cNvSpPr>
          <p:nvPr>
            <p:ph type="sldImg" idx="2"/>
          </p:nvPr>
        </p:nvSpPr>
        <p:spPr>
          <a:xfrm>
            <a:off x="1080983" y="250825"/>
            <a:ext cx="4579937" cy="3435351"/>
          </a:xfrm>
          <a:prstGeom prst="rect">
            <a:avLst/>
          </a:prstGeom>
        </p:spPr>
        <p:txBody>
          <a:bodyPr/>
          <a:lstStyle/>
          <a:p>
            <a:endParaRPr kumimoji="1" lang="ja-JP" altLang="en-US"/>
          </a:p>
        </p:txBody>
      </p:sp>
      <p:sp>
        <p:nvSpPr>
          <p:cNvPr id="1347" name="四角形 272"/>
          <p:cNvSpPr>
            <a:spLocks noGrp="1"/>
          </p:cNvSpPr>
          <p:nvPr>
            <p:ph type="body" sz="quarter" idx="3"/>
          </p:nvPr>
        </p:nvSpPr>
        <p:spPr>
          <a:xfrm>
            <a:off x="307601" y="3814031"/>
            <a:ext cx="6126700" cy="4471988"/>
          </a:xfrm>
          <a:prstGeom prst="rect">
            <a:avLst/>
          </a:prstGeom>
        </p:spPr>
        <p:txBody>
          <a:bodyPr>
            <a:normAutofit/>
          </a:bodyPr>
          <a:lstStyle/>
          <a:p>
            <a:r>
              <a:rPr kumimoji="1" lang="ja-JP" altLang="en-US" sz="1200">
                <a:latin typeface="+mn-ea"/>
                <a:ea typeface="+mn-ea"/>
              </a:rPr>
              <a:t>　小学校以上の先生方には、</a:t>
            </a:r>
            <a:r>
              <a:rPr kumimoji="1" lang="ja-JP" altLang="en-US" sz="1200">
                <a:latin typeface="+mn-ea"/>
                <a:ea typeface="+mn-ea"/>
              </a:rPr>
              <a:t>幼児教育において育まれてきた子供たちの資質・能力を、小学校の生活や教科等につなげ、子供たちが自信をもって主体的に生活ができるよう、授業等のさらなる改善に役立てていただきたいと思います。</a:t>
            </a:r>
            <a:endParaRPr lang="ja-JP" altLang="en-US" sz="1200" b="0" u="none">
              <a:latin typeface="+mn-ea"/>
              <a:ea typeface="+mn-ea"/>
            </a:endParaRPr>
          </a:p>
          <a:p>
            <a:endParaRPr kumimoji="1" lang="ja-JP" altLang="en-US" sz="1200">
              <a:latin typeface="+mn-ea"/>
              <a:ea typeface="+mn-ea"/>
            </a:endParaRPr>
          </a:p>
          <a:p>
            <a:r>
              <a:rPr kumimoji="1" lang="ja-JP" altLang="en-US" sz="1200">
                <a:latin typeface="+mn-ea"/>
                <a:ea typeface="+mn-ea"/>
              </a:rPr>
              <a:t>　</a:t>
            </a:r>
            <a:r>
              <a:rPr kumimoji="1" lang="ja-JP" altLang="en-US" sz="1200">
                <a:latin typeface="+mn-ea"/>
                <a:ea typeface="+mn-ea"/>
              </a:rPr>
              <a:t>保育を見られた</a:t>
            </a:r>
            <a:r>
              <a:rPr kumimoji="1" lang="ja-JP" altLang="en-US" sz="1200">
                <a:latin typeface="+mn-ea"/>
                <a:ea typeface="+mn-ea"/>
              </a:rPr>
              <a:t>後には</a:t>
            </a:r>
            <a:r>
              <a:rPr kumimoji="1" lang="ja-JP" altLang="en-US" sz="1200">
                <a:latin typeface="+mn-ea"/>
                <a:ea typeface="+mn-ea"/>
              </a:rPr>
              <a:t>、例に示していますように、小学校教育でどのようなことを意識して実践していくとよいのか、それぞれで考えていただき、また、職場でも共有して、地域一体となって子供たちの学びを繋いでいただくようお願いをして、お話しを終わりたいと思います。</a:t>
            </a:r>
            <a:endParaRPr kumimoji="1" lang="ja-JP" altLang="en-US" sz="1200">
              <a:latin typeface="+mn-ea"/>
              <a:ea typeface="+mn-ea"/>
            </a:endParaRPr>
          </a:p>
          <a:p>
            <a:r>
              <a:rPr kumimoji="1" lang="ja-JP" altLang="en-US" sz="1200">
                <a:latin typeface="+mn-ea"/>
                <a:ea typeface="+mn-ea"/>
              </a:rPr>
              <a:t>　</a:t>
            </a:r>
            <a:r>
              <a:rPr kumimoji="1" lang="ja-JP" altLang="en-US" sz="1200">
                <a:latin typeface="+mn-ea"/>
                <a:ea typeface="+mn-ea"/>
              </a:rPr>
              <a:t>ありがとうございました</a:t>
            </a:r>
            <a:r>
              <a:rPr kumimoji="1" lang="ja-JP" altLang="en-US" sz="1200">
                <a:latin typeface="+mn-ea"/>
                <a:ea typeface="+mn-ea"/>
              </a:rPr>
              <a:t>。</a:t>
            </a:r>
            <a:endParaRPr kumimoji="1" lang="ja-JP" altLang="en-US" sz="1200">
              <a:latin typeface="+mn-ea"/>
              <a:ea typeface="+mn-ea"/>
            </a:endParaRPr>
          </a:p>
          <a:p>
            <a:endParaRPr kumimoji="1" lang="ja-JP" altLang="en-US" sz="1200">
              <a:latin typeface="+mn-ea"/>
              <a:ea typeface="+mn-ea"/>
            </a:endParaRPr>
          </a:p>
        </p:txBody>
      </p:sp>
      <p:sp>
        <p:nvSpPr>
          <p:cNvPr id="1348" name="四角形 273"/>
          <p:cNvSpPr>
            <a:spLocks noGrp="1"/>
          </p:cNvSpPr>
          <p:nvPr>
            <p:ph type="sldNum" sz="quarter" idx="5"/>
          </p:nvPr>
        </p:nvSpPr>
        <p:spPr>
          <a:prstGeom prst="rect">
            <a:avLst/>
          </a:prstGeom>
        </p:spPr>
        <p:txBody>
          <a:bodyPr vert="horz" lIns="91427" tIns="45712" rIns="91427" bIns="45712" rtlCol="0" anchor="b"/>
          <a:lstStyle>
            <a:lvl1pPr algn="r">
              <a:defRPr sz="1200"/>
            </a:lvl1pPr>
          </a:lstStyle>
          <a:p>
            <a:fld id="{55641756-24D9-4296-AB6D-367B76F0BC72}"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53" name="四角形 311"/>
          <p:cNvSpPr>
            <a:spLocks noGrp="1" noRot="1" noChangeAspect="1"/>
          </p:cNvSpPr>
          <p:nvPr>
            <p:ph type="sldImg" idx="2"/>
          </p:nvPr>
        </p:nvSpPr>
        <p:spPr>
          <a:xfrm>
            <a:off x="1371601" y="460375"/>
            <a:ext cx="4114800" cy="3086100"/>
          </a:xfrm>
          <a:prstGeom prst="rect">
            <a:avLst/>
          </a:prstGeom>
        </p:spPr>
        <p:txBody>
          <a:bodyPr/>
          <a:p>
            <a:endParaRPr kumimoji="1" lang="ja-JP" altLang="en-US"/>
          </a:p>
        </p:txBody>
      </p:sp>
      <p:sp>
        <p:nvSpPr>
          <p:cNvPr id="1354" name="四角形 312"/>
          <p:cNvSpPr>
            <a:spLocks noGrp="1"/>
          </p:cNvSpPr>
          <p:nvPr>
            <p:ph type="body" sz="quarter" idx="3"/>
          </p:nvPr>
        </p:nvSpPr>
        <p:spPr>
          <a:xfrm>
            <a:off x="685800" y="4019551"/>
            <a:ext cx="5486400" cy="3600451"/>
          </a:xfrm>
          <a:prstGeom prst="rect">
            <a:avLst/>
          </a:prstGeom>
        </p:spPr>
        <p:txBody>
          <a:bodyPr/>
          <a:p>
            <a:r>
              <a:rPr kumimoji="1" lang="ja-JP" altLang="en-US">
                <a:latin typeface="+mn-ea"/>
              </a:rPr>
              <a:t>　</a:t>
            </a:r>
            <a:r>
              <a:rPr kumimoji="1" lang="ja-JP" altLang="en-US">
                <a:latin typeface="メイリオ"/>
                <a:ea typeface="メイリオ"/>
              </a:rPr>
              <a:t>ここからは、参考資料としてつけている。</a:t>
            </a:r>
            <a:endParaRPr kumimoji="1" lang="ja-JP" altLang="en-US">
              <a:latin typeface="メイリオ"/>
              <a:ea typeface="メイリオ"/>
            </a:endParaRPr>
          </a:p>
        </p:txBody>
      </p:sp>
      <p:sp>
        <p:nvSpPr>
          <p:cNvPr id="1355" name="四角形 31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AFA017B8-E6D1-4EEB-83F1-BA37F89F0CF3}"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4" name="スライド イメージ プレースホルダー 1"/>
          <p:cNvSpPr>
            <a:spLocks noGrp="1" noRot="1" noChangeAspect="1"/>
          </p:cNvSpPr>
          <p:nvPr>
            <p:ph type="sldImg"/>
          </p:nvPr>
        </p:nvSpPr>
        <p:spPr/>
      </p:sp>
      <p:sp>
        <p:nvSpPr>
          <p:cNvPr id="1365"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2A1F9-7564-4B37-935B-7245F206A969}"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88249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74" name="スライド イメージ プレースホルダー 1"/>
          <p:cNvSpPr>
            <a:spLocks noGrp="1" noRot="1" noChangeAspect="1"/>
          </p:cNvSpPr>
          <p:nvPr>
            <p:ph type="sldImg"/>
          </p:nvPr>
        </p:nvSpPr>
        <p:spPr>
          <a:xfrm>
            <a:off x="1371601" y="571500"/>
            <a:ext cx="4114800" cy="3086100"/>
          </a:xfrm>
        </p:spPr>
      </p:sp>
      <p:sp>
        <p:nvSpPr>
          <p:cNvPr id="1375"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2A1F9-7564-4B37-935B-7245F206A969}"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651795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4" name="スライド イメージ プレースホルダー 1"/>
          <p:cNvSpPr>
            <a:spLocks noGrp="1" noRot="1" noChangeAspect="1"/>
          </p:cNvSpPr>
          <p:nvPr>
            <p:ph type="sldImg"/>
          </p:nvPr>
        </p:nvSpPr>
        <p:spPr/>
      </p:sp>
      <p:sp>
        <p:nvSpPr>
          <p:cNvPr id="1385" name="ノート プレースホルダー 2"/>
          <p:cNvSpPr>
            <a:spLocks noGrp="1"/>
          </p:cNvSpPr>
          <p:nvPr>
            <p:ph type="body" idx="1"/>
          </p:nvPr>
        </p:nvSpPr>
        <p:spPr>
          <a:xfrm>
            <a:off x="681038" y="4721872"/>
            <a:ext cx="5445125" cy="3561062"/>
          </a:xfrm>
        </p:spPr>
        <p:txBody>
          <a:bodyPr/>
          <a:lstStyle/>
          <a:p>
            <a:endParaRPr kumimoji="1" lang="ja-JP" altLang="en-US"/>
          </a:p>
        </p:txBody>
      </p:sp>
      <p:sp>
        <p:nvSpPr>
          <p:cNvPr id="1386"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2A1F9-7564-4B37-935B-7245F206A969}"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749376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95" name="スライド イメージ プレースホルダー 1"/>
          <p:cNvSpPr>
            <a:spLocks noGrp="1" noRot="1" noChangeAspect="1"/>
          </p:cNvSpPr>
          <p:nvPr>
            <p:ph type="sldImg"/>
          </p:nvPr>
        </p:nvSpPr>
        <p:spPr/>
      </p:sp>
      <p:sp>
        <p:nvSpPr>
          <p:cNvPr id="1396" name="ノート プレースホルダー 2"/>
          <p:cNvSpPr>
            <a:spLocks noGrp="1"/>
          </p:cNvSpPr>
          <p:nvPr>
            <p:ph type="body" idx="1"/>
          </p:nvPr>
        </p:nvSpPr>
        <p:spPr>
          <a:xfrm>
            <a:off x="681038" y="4721974"/>
            <a:ext cx="5445125" cy="3416908"/>
          </a:xfrm>
        </p:spPr>
        <p:txBody>
          <a:bodyPr/>
          <a:lstStyle/>
          <a:p>
            <a:endParaRPr kumimoji="1" lang="ja-JP" altLang="en-US"/>
          </a:p>
        </p:txBody>
      </p:sp>
      <p:sp>
        <p:nvSpPr>
          <p:cNvPr id="1397"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2A1F9-7564-4B37-935B-7245F206A969}"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388143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9" name="スライド イメージ プレースホルダ 1"/>
          <p:cNvSpPr>
            <a:spLocks noGrp="1" noRot="1" noChangeAspect="1" noTextEdit="1"/>
          </p:cNvSpPr>
          <p:nvPr>
            <p:ph type="sldImg"/>
          </p:nvPr>
        </p:nvSpPr>
        <p:spPr>
          <a:xfrm>
            <a:off x="1371600" y="449036"/>
            <a:ext cx="4114800" cy="3086100"/>
          </a:xfrm>
          <a:noFill/>
          <a:ln>
            <a:solidFill>
              <a:srgbClr val="000000"/>
            </a:solidFill>
            <a:miter lim="800000"/>
            <a:headEnd/>
            <a:tailEnd/>
          </a:ln>
        </p:spPr>
      </p:sp>
      <p:sp>
        <p:nvSpPr>
          <p:cNvPr id="1130" name="ノート プレースホルダ 2"/>
          <p:cNvSpPr>
            <a:spLocks noGrp="1"/>
          </p:cNvSpPr>
          <p:nvPr>
            <p:ph type="body" idx="1"/>
          </p:nvPr>
        </p:nvSpPr>
        <p:spPr>
          <a:xfrm>
            <a:off x="366758" y="3762653"/>
            <a:ext cx="6124484" cy="4928687"/>
          </a:xfrm>
          <a:noFill/>
        </p:spPr>
        <p:txBody>
          <a:bodyPr wrap="square" numCol="1" anchor="t" anchorCtr="0" compatLnSpc="1">
            <a:prstTxWarp prst="textNoShape">
              <a:avLst/>
            </a:prstTxWarp>
            <a:normAutofit/>
          </a:bodyPr>
          <a:lstStyle/>
          <a:p>
            <a:r>
              <a:rPr lang="ja-JP" altLang="en-US" sz="1400" dirty="0"/>
              <a:t>　乳幼児期の教育においては、</a:t>
            </a:r>
            <a:r>
              <a:rPr lang="ja-JP" altLang="ja-JP" sz="1400" dirty="0"/>
              <a:t>子供</a:t>
            </a:r>
            <a:r>
              <a:rPr lang="ja-JP" altLang="ja-JP" sz="1400" dirty="0"/>
              <a:t>たちは</a:t>
            </a:r>
            <a:r>
              <a:rPr kumimoji="1" lang="ja-JP" altLang="en-US" sz="1400" kern="1200" dirty="0">
                <a:latin typeface="+mj-ea"/>
                <a:ea typeface="+mn-ea"/>
                <a:cs typeface="+mn-cs"/>
              </a:rPr>
              <a:t>生活を通して、周囲に存在する、あらゆる環境からの刺激を受け止め、</a:t>
            </a:r>
            <a:r>
              <a:rPr lang="ja-JP" altLang="ja-JP" sz="1400" dirty="0"/>
              <a:t>「</a:t>
            </a:r>
            <a:r>
              <a:rPr lang="ja-JP" altLang="en-US" sz="1400" dirty="0"/>
              <a:t>おもしろ</a:t>
            </a:r>
            <a:r>
              <a:rPr lang="ja-JP" altLang="ja-JP" sz="1400" dirty="0"/>
              <a:t>そう</a:t>
            </a:r>
            <a:r>
              <a:rPr lang="ja-JP" altLang="en-US" sz="1400" dirty="0"/>
              <a:t>だな</a:t>
            </a:r>
            <a:r>
              <a:rPr lang="ja-JP" altLang="ja-JP" sz="1400" dirty="0"/>
              <a:t>」と思うと、心が動き、意欲がわいて、自分から関わろうとします。</a:t>
            </a:r>
            <a:endParaRPr lang="en-US" altLang="ja-JP" sz="1400" dirty="0"/>
          </a:p>
          <a:p>
            <a:endParaRPr lang="en-US" altLang="ja-JP" sz="1400" dirty="0"/>
          </a:p>
          <a:p>
            <a:r>
              <a:rPr lang="ja-JP" altLang="en-US" sz="1400" dirty="0"/>
              <a:t>　</a:t>
            </a:r>
            <a:r>
              <a:rPr lang="ja-JP" altLang="ja-JP" sz="1400" dirty="0"/>
              <a:t>子供</a:t>
            </a:r>
            <a:r>
              <a:rPr lang="ja-JP" altLang="ja-JP" sz="1400" dirty="0"/>
              <a:t>たち一人一人が、生活や遊びに自分から取り組み、自分の課題を見つけ出し、それを乗り越えようとする意欲が、充実感</a:t>
            </a:r>
            <a:r>
              <a:rPr lang="ja-JP" altLang="en-US" sz="1400" dirty="0"/>
              <a:t>や満足感</a:t>
            </a:r>
            <a:r>
              <a:rPr lang="ja-JP" altLang="ja-JP" sz="1400" dirty="0"/>
              <a:t>を伴う</a:t>
            </a:r>
            <a:r>
              <a:rPr lang="ja-JP" altLang="en-US" sz="1400" dirty="0"/>
              <a:t>、</a:t>
            </a:r>
            <a:r>
              <a:rPr lang="ja-JP" altLang="ja-JP" sz="1400" dirty="0"/>
              <a:t>生活や遊びにつながっていきます。</a:t>
            </a:r>
            <a:endParaRPr lang="en-US" altLang="ja-JP" sz="1400" dirty="0"/>
          </a:p>
          <a:p>
            <a:r>
              <a:rPr lang="ja-JP" altLang="en-US" sz="1400" dirty="0"/>
              <a:t>　</a:t>
            </a:r>
            <a:endParaRPr lang="ja-JP" altLang="ja-JP" sz="1400" dirty="0"/>
          </a:p>
          <a:p>
            <a:r>
              <a:rPr lang="ja-JP" altLang="en-US" sz="1400" dirty="0"/>
              <a:t>　</a:t>
            </a:r>
            <a:r>
              <a:rPr lang="ja-JP" altLang="ja-JP" sz="1400" dirty="0"/>
              <a:t>決められたことを型通りに、また指示された通りにするだけの生活ではなく、</a:t>
            </a:r>
            <a:r>
              <a:rPr lang="ja-JP" altLang="ja-JP" sz="1400" dirty="0"/>
              <a:t>子供</a:t>
            </a:r>
            <a:r>
              <a:rPr lang="ja-JP" altLang="ja-JP" sz="1400" dirty="0"/>
              <a:t>たちが好きなことに夢中になって遊んでいる時は、一人一人の</a:t>
            </a:r>
            <a:r>
              <a:rPr lang="ja-JP" altLang="ja-JP" sz="1400" dirty="0"/>
              <a:t>子供</a:t>
            </a:r>
            <a:r>
              <a:rPr lang="ja-JP" altLang="ja-JP" sz="1400" dirty="0"/>
              <a:t>のよさがあふれ出し、輝いています。</a:t>
            </a:r>
            <a:endParaRPr lang="ja-JP" altLang="en-US" sz="1200" b="0" u="none" dirty="0">
              <a:solidFill>
                <a:srgbClr val="FF0000"/>
              </a:solidFill>
              <a:effectLst>
                <a:outerShdw blurRad="38100" dist="38100" dir="2700000" algn="tl">
                  <a:srgbClr val="000000"/>
                </a:outerShdw>
              </a:effectLst>
              <a:latin typeface="Times New Roman" pitchFamily="18" charset="0"/>
              <a:ea typeface="+mn-ea"/>
            </a:endParaRPr>
          </a:p>
          <a:p>
            <a:endParaRPr lang="ja-JP" altLang="ja-JP" dirty="0">
              <a:solidFill>
                <a:srgbClr val="0070C0"/>
              </a:solidFill>
            </a:endParaRPr>
          </a:p>
          <a:p>
            <a:pPr eaLnBrk="1" hangingPunct="1"/>
            <a:endParaRPr lang="ja-JP" altLang="en-US" dirty="0"/>
          </a:p>
        </p:txBody>
      </p:sp>
      <p:sp>
        <p:nvSpPr>
          <p:cNvPr id="1131" name="スライド番号プレースホルダ 3"/>
          <p:cNvSpPr txBox="1">
            <a:spLocks noGrp="1"/>
          </p:cNvSpPr>
          <p:nvPr/>
        </p:nvSpPr>
        <p:spPr>
          <a:xfrm>
            <a:off x="3849133" y="9428312"/>
            <a:ext cx="2946942" cy="496731"/>
          </a:xfrm>
          <a:prstGeom prst="rect">
            <a:avLst/>
          </a:prstGeom>
          <a:noFill/>
          <a:ln w="9525">
            <a:noFill/>
            <a:miter lim="800000"/>
            <a:headEnd/>
            <a:tailEnd/>
          </a:ln>
        </p:spPr>
        <p:txBody>
          <a:bodyPr lIns="90490" tIns="45245" rIns="90490" bIns="45245" anchor="b"/>
          <a:lstStyle/>
          <a:p>
            <a:pPr algn="r" defTabSz="898890"/>
            <a:fld id="{48591CCB-E7FD-42BA-994F-BF4A98EAADCF}" type="slidenum">
              <a:rPr lang="en-US" altLang="ja-JP" sz="1200"/>
              <a:pPr algn="r" defTabSz="898890"/>
              <a:t>2</a:t>
            </a:fld>
            <a:endParaRPr lang="en-US" altLang="ja-JP"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06" name="スライド イメージ プレースホルダー 1"/>
          <p:cNvSpPr>
            <a:spLocks noGrp="1" noRot="1" noChangeAspect="1"/>
          </p:cNvSpPr>
          <p:nvPr>
            <p:ph type="sldImg"/>
          </p:nvPr>
        </p:nvSpPr>
        <p:spPr/>
      </p:sp>
      <p:sp>
        <p:nvSpPr>
          <p:cNvPr id="1407" name="ノート プレースホルダー 2"/>
          <p:cNvSpPr>
            <a:spLocks noGrp="1"/>
          </p:cNvSpPr>
          <p:nvPr>
            <p:ph type="body" idx="1"/>
          </p:nvPr>
        </p:nvSpPr>
        <p:spPr>
          <a:xfrm>
            <a:off x="681038" y="4722128"/>
            <a:ext cx="5445125" cy="3200678"/>
          </a:xfrm>
        </p:spPr>
        <p:txBody>
          <a:bodyPr/>
          <a:lstStyle/>
          <a:p>
            <a:endParaRPr kumimoji="1" lang="ja-JP" altLang="en-US"/>
          </a:p>
        </p:txBody>
      </p:sp>
      <p:sp>
        <p:nvSpPr>
          <p:cNvPr id="1408"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2A1F9-7564-4B37-935B-7245F206A969}"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20022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6" name="スライド イメージ プレースホルダー 1"/>
          <p:cNvSpPr>
            <a:spLocks noGrp="1" noRot="1" noChangeAspect="1"/>
          </p:cNvSpPr>
          <p:nvPr>
            <p:ph type="sldImg"/>
          </p:nvPr>
        </p:nvSpPr>
        <p:spPr>
          <a:xfrm>
            <a:off x="1494070" y="449036"/>
            <a:ext cx="4114800" cy="3086100"/>
          </a:xfrm>
        </p:spPr>
      </p:sp>
      <p:sp>
        <p:nvSpPr>
          <p:cNvPr id="1157" name="ノート プレースホルダー 2"/>
          <p:cNvSpPr>
            <a:spLocks noGrp="1"/>
          </p:cNvSpPr>
          <p:nvPr>
            <p:ph type="body" idx="1"/>
          </p:nvPr>
        </p:nvSpPr>
        <p:spPr>
          <a:xfrm>
            <a:off x="679767" y="3900542"/>
            <a:ext cx="5743405" cy="4784671"/>
          </a:xfrm>
        </p:spPr>
        <p:txBody>
          <a:bodyPr>
            <a:normAutofit/>
          </a:bodyPr>
          <a:lstStyle/>
          <a:p>
            <a:pPr>
              <a:lnSpc>
                <a:spcPct val="120000"/>
              </a:lnSpc>
            </a:pPr>
            <a:r>
              <a:rPr lang="ja-JP" altLang="en-US" sz="1400" dirty="0">
                <a:latin typeface="+mn-ea"/>
                <a:ea typeface="+mn-ea"/>
              </a:rPr>
              <a:t>　これは、保育のねらい及び内容を、子供の発達の側面からまとめて編成した５つの領域である「健康」「人間関係」「環境」「言葉」「表現」で、</a:t>
            </a:r>
            <a:r>
              <a:rPr lang="ja-JP" altLang="en-US" sz="1400" dirty="0">
                <a:latin typeface="+mn-ea"/>
                <a:ea typeface="+mn-ea"/>
              </a:rPr>
              <a:t>子供</a:t>
            </a:r>
            <a:r>
              <a:rPr lang="ja-JP" altLang="en-US" sz="1400" dirty="0">
                <a:latin typeface="+mn-ea"/>
                <a:ea typeface="+mn-ea"/>
              </a:rPr>
              <a:t>の育ちを見る窓口といえます。</a:t>
            </a:r>
            <a:endParaRPr>
              <a:latin typeface="+mn-ea"/>
              <a:ea typeface="+mn-ea"/>
            </a:endParaRPr>
          </a:p>
          <a:p>
            <a:pPr>
              <a:lnSpc>
                <a:spcPct val="120000"/>
              </a:lnSpc>
            </a:pPr>
            <a:endParaRPr lang="ja-JP" altLang="ja-JP" sz="1400" dirty="0">
              <a:latin typeface="+mn-ea"/>
              <a:ea typeface="+mn-ea"/>
            </a:endParaRPr>
          </a:p>
          <a:p>
            <a:pPr>
              <a:lnSpc>
                <a:spcPct val="120000"/>
              </a:lnSpc>
            </a:pPr>
            <a:r>
              <a:rPr lang="en-US" altLang="ja-JP" sz="1400" dirty="0">
                <a:latin typeface="+mn-ea"/>
                <a:ea typeface="+mn-ea"/>
              </a:rPr>
              <a:t> </a:t>
            </a:r>
            <a:r>
              <a:rPr lang="ja-JP" altLang="en-US" sz="1400" dirty="0">
                <a:latin typeface="+mn-ea"/>
                <a:ea typeface="+mn-ea"/>
              </a:rPr>
              <a:t>　</a:t>
            </a:r>
            <a:r>
              <a:rPr lang="ja-JP" altLang="ja-JP" sz="1400" dirty="0">
                <a:latin typeface="+mn-ea"/>
                <a:ea typeface="+mn-ea"/>
              </a:rPr>
              <a:t>そして、こ</a:t>
            </a:r>
            <a:r>
              <a:rPr lang="ja-JP" altLang="en-US" sz="1400" dirty="0">
                <a:latin typeface="+mn-ea"/>
                <a:ea typeface="+mn-ea"/>
              </a:rPr>
              <a:t>の窓口である５領域の「ねらい･内容」を通して、</a:t>
            </a:r>
            <a:r>
              <a:rPr lang="ja-JP" altLang="ja-JP" sz="1400" dirty="0">
                <a:latin typeface="+mn-ea"/>
                <a:ea typeface="+mn-ea"/>
              </a:rPr>
              <a:t>それぞれの</a:t>
            </a:r>
            <a:r>
              <a:rPr lang="ja-JP" altLang="ja-JP" sz="1400" dirty="0">
                <a:latin typeface="+mn-ea"/>
                <a:ea typeface="+mn-ea"/>
              </a:rPr>
              <a:t>子供</a:t>
            </a:r>
            <a:r>
              <a:rPr lang="ja-JP" altLang="ja-JP" sz="1400" dirty="0">
                <a:latin typeface="+mn-ea"/>
                <a:ea typeface="+mn-ea"/>
              </a:rPr>
              <a:t>が保育所・幼稚園等を巣立っていく</a:t>
            </a:r>
            <a:r>
              <a:rPr lang="ja-JP" altLang="en-US" sz="1400" dirty="0">
                <a:latin typeface="+mn-ea"/>
                <a:ea typeface="+mn-ea"/>
              </a:rPr>
              <a:t>時</a:t>
            </a:r>
            <a:r>
              <a:rPr lang="ja-JP" altLang="ja-JP" sz="1400" dirty="0">
                <a:latin typeface="+mn-ea"/>
                <a:ea typeface="+mn-ea"/>
              </a:rPr>
              <a:t>の姿を見据えた</a:t>
            </a:r>
            <a:r>
              <a:rPr lang="ja-JP" altLang="en-US" sz="1400" dirty="0">
                <a:latin typeface="+mn-ea"/>
                <a:ea typeface="+mn-ea"/>
              </a:rPr>
              <a:t>、</a:t>
            </a:r>
            <a:r>
              <a:rPr lang="ja-JP" altLang="ja-JP" sz="1400" dirty="0">
                <a:latin typeface="+mn-ea"/>
                <a:ea typeface="+mn-ea"/>
              </a:rPr>
              <a:t>教育及び保育を行っていくことを大切にしています。</a:t>
            </a:r>
            <a:endParaRPr>
              <a:latin typeface="+mn-ea"/>
              <a:ea typeface="+mn-ea"/>
            </a:endParaRPr>
          </a:p>
          <a:p>
            <a:pPr>
              <a:lnSpc>
                <a:spcPct val="120000"/>
              </a:lnSpc>
            </a:pPr>
            <a:endParaRPr lang="ja-JP" altLang="ja-JP" sz="1400" dirty="0">
              <a:latin typeface="+mn-ea"/>
              <a:ea typeface="+mn-ea"/>
            </a:endParaRPr>
          </a:p>
          <a:p>
            <a:pPr>
              <a:lnSpc>
                <a:spcPct val="120000"/>
              </a:lnSpc>
            </a:pPr>
            <a:r>
              <a:rPr lang="ja-JP" altLang="en-US" sz="1400" dirty="0">
                <a:latin typeface="+mn-ea"/>
                <a:ea typeface="+mn-ea"/>
              </a:rPr>
              <a:t>　</a:t>
            </a:r>
            <a:r>
              <a:rPr lang="ja-JP" altLang="en-US" sz="1400" dirty="0">
                <a:latin typeface="+mn-ea"/>
                <a:ea typeface="+mn-ea"/>
              </a:rPr>
              <a:t>小学校以上で例えると</a:t>
            </a:r>
            <a:r>
              <a:rPr lang="ja-JP" altLang="en-US" sz="1400" dirty="0">
                <a:latin typeface="+mn-ea"/>
                <a:ea typeface="+mn-ea"/>
              </a:rPr>
              <a:t>、教科</a:t>
            </a:r>
            <a:r>
              <a:rPr lang="ja-JP" altLang="en-US" sz="1400" dirty="0">
                <a:latin typeface="+mn-ea"/>
                <a:ea typeface="+mn-ea"/>
              </a:rPr>
              <a:t>のようなものでしょうか。</a:t>
            </a:r>
            <a:endParaRPr lang="ja-JP" altLang="ja-JP" sz="1400" dirty="0">
              <a:latin typeface="+mn-ea"/>
              <a:ea typeface="+mn-ea"/>
            </a:endParaRPr>
          </a:p>
          <a:p>
            <a:pPr>
              <a:lnSpc>
                <a:spcPct val="120000"/>
              </a:lnSpc>
            </a:pPr>
            <a:r>
              <a:rPr lang="ja-JP" altLang="ja-JP" sz="1400" dirty="0">
                <a:latin typeface="+mn-ea"/>
                <a:ea typeface="+mn-ea"/>
              </a:rPr>
              <a:t>　</a:t>
            </a:r>
            <a:endParaRPr lang="ja-JP" altLang="ja-JP" sz="1400" dirty="0">
              <a:latin typeface="+mn-ea"/>
              <a:ea typeface="+mn-ea"/>
            </a:endParaRPr>
          </a:p>
          <a:p>
            <a:pPr>
              <a:lnSpc>
                <a:spcPct val="120000"/>
              </a:lnSpc>
            </a:pPr>
            <a:r>
              <a:rPr lang="ja-JP" altLang="ja-JP" sz="1400" dirty="0">
                <a:latin typeface="+mn-ea"/>
                <a:ea typeface="+mn-ea"/>
              </a:rPr>
              <a:t>　</a:t>
            </a:r>
            <a:r>
              <a:rPr lang="ja-JP" altLang="ja-JP" sz="1400" dirty="0">
                <a:latin typeface="+mn-ea"/>
                <a:ea typeface="+mn-ea"/>
              </a:rPr>
              <a:t>しかし、「</a:t>
            </a:r>
            <a:r>
              <a:rPr lang="ja-JP" altLang="ja-JP" sz="1400" dirty="0">
                <a:latin typeface="+mn-ea"/>
                <a:ea typeface="+mn-ea"/>
              </a:rPr>
              <a:t>５領域」といっても、教科とは名称も違いますし、小学校以上の先生方には、どのようなねらいや内容のもと、どのような子供たちの姿を目指して保育がされているのか、非常に分かりにくいのが正直なところだと思います。</a:t>
            </a:r>
            <a:endParaRPr lang="ja-JP" altLang="ja-JP" sz="1400" dirty="0">
              <a:latin typeface="+mn-ea"/>
              <a:ea typeface="+mn-ea"/>
            </a:endParaRPr>
          </a:p>
          <a:p>
            <a:pPr>
              <a:lnSpc>
                <a:spcPct val="120000"/>
              </a:lnSpc>
            </a:pPr>
            <a:endParaRPr lang="ja-JP" altLang="ja-JP" sz="1400" dirty="0">
              <a:latin typeface="+mn-ea"/>
              <a:ea typeface="+mn-ea"/>
            </a:endParaRPr>
          </a:p>
          <a:p>
            <a:pPr>
              <a:lnSpc>
                <a:spcPct val="120000"/>
              </a:lnSpc>
            </a:pPr>
            <a:r>
              <a:rPr lang="ja-JP" altLang="en-US" sz="1400" dirty="0">
                <a:latin typeface="+mn-ea"/>
                <a:ea typeface="+mn-ea"/>
              </a:rPr>
              <a:t>　そこで、園や小学校の先生方が、子供の育ちを同じ視点をもって共有できるよう、</a:t>
            </a:r>
            <a:endParaRPr lang="ja-JP" altLang="ja-JP" sz="1400" dirty="0">
              <a:latin typeface="+mn-ea"/>
              <a:ea typeface="+mn-ea"/>
            </a:endParaRPr>
          </a:p>
        </p:txBody>
      </p:sp>
      <p:sp>
        <p:nvSpPr>
          <p:cNvPr id="1158" name="スライド番号プレースホルダー 3"/>
          <p:cNvSpPr>
            <a:spLocks noGrp="1"/>
          </p:cNvSpPr>
          <p:nvPr>
            <p:ph type="sldNum" sz="quarter" idx="10"/>
          </p:nvPr>
        </p:nvSpPr>
        <p:spPr/>
        <p:txBody>
          <a:bodyPr/>
          <a:lstStyle/>
          <a:p>
            <a:fld id="{5CF19EAB-9AAF-44DA-BA00-1525A0CD47E3}" type="slidenum">
              <a:rPr kumimoji="1" lang="ja-JP" altLang="en-US" smtClean="0"/>
              <a:pPr/>
              <a:t>3</a:t>
            </a:fld>
            <a:endParaRPr kumimoji="1" lang="ja-JP" altLang="en-US"/>
          </a:p>
        </p:txBody>
      </p:sp>
    </p:spTree>
    <p:extLst>
      <p:ext uri="{BB962C8B-B14F-4D97-AF65-F5344CB8AC3E}">
        <p14:creationId xmlns:p14="http://schemas.microsoft.com/office/powerpoint/2010/main" val="325359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2" name="四角形 0"/>
          <p:cNvSpPr>
            <a:spLocks noGrp="1" noRot="1" noChangeAspect="1"/>
          </p:cNvSpPr>
          <p:nvPr>
            <p:ph type="sldImg" idx="2"/>
          </p:nvPr>
        </p:nvSpPr>
        <p:spPr>
          <a:xfrm>
            <a:off x="1371601" y="730250"/>
            <a:ext cx="4114800" cy="3086100"/>
          </a:xfrm>
          <a:prstGeom prst="rect">
            <a:avLst/>
          </a:prstGeom>
        </p:spPr>
        <p:txBody>
          <a:bodyPr/>
          <a:p>
            <a:endParaRPr kumimoji="1" lang="ja-JP" altLang="en-US"/>
          </a:p>
        </p:txBody>
      </p:sp>
      <p:sp>
        <p:nvSpPr>
          <p:cNvPr id="1173" name="四角形 0"/>
          <p:cNvSpPr>
            <a:spLocks noGrp="1"/>
          </p:cNvSpPr>
          <p:nvPr>
            <p:ph type="body" sz="quarter" idx="3"/>
          </p:nvPr>
        </p:nvSpPr>
        <p:spPr>
          <a:xfrm>
            <a:off x="685800" y="4146551"/>
            <a:ext cx="5486400" cy="4171951"/>
          </a:xfrm>
          <a:prstGeom prst="rect">
            <a:avLst/>
          </a:prstGeom>
        </p:spPr>
        <p:txBody>
          <a:bodyPr/>
          <a:p>
            <a:pPr>
              <a:lnSpc>
                <a:spcPct val="150000"/>
              </a:lnSpc>
            </a:pPr>
            <a:r>
              <a:rPr lang="ja-JP" altLang="en-US" sz="1200" dirty="0">
                <a:latin typeface="+mn-ea"/>
                <a:ea typeface="+mn-ea"/>
              </a:rPr>
              <a:t>　平成29年に改訂しました、幼稚園教育要領や保育所保育指針等、小学校学習指導要領に「幼児期の終わりまでに育ってほしい姿」いわゆる「10の姿」が示されました。</a:t>
            </a:r>
            <a:endParaRPr lang="en-US" altLang="ja-JP" sz="1200" dirty="0" smtClean="0">
              <a:latin typeface="+mn-ea"/>
              <a:ea typeface="+mn-ea"/>
            </a:endParaRPr>
          </a:p>
          <a:p>
            <a:pPr>
              <a:lnSpc>
                <a:spcPct val="150000"/>
              </a:lnSpc>
            </a:pPr>
            <a:endParaRPr lang="ja-JP" altLang="en-US" sz="1200" dirty="0" smtClean="0">
              <a:latin typeface="HG丸ｺﾞｼｯｸM-PRO"/>
              <a:ea typeface="HG丸ｺﾞｼｯｸM-PRO"/>
            </a:endParaRPr>
          </a:p>
          <a:p>
            <a:pPr>
              <a:lnSpc>
                <a:spcPct val="150000"/>
              </a:lnSpc>
            </a:pPr>
            <a:r>
              <a:rPr lang="ja-JP" altLang="en-US" sz="1200" dirty="0" smtClean="0">
                <a:latin typeface="+mn-ea"/>
                <a:ea typeface="+mn-ea"/>
              </a:rPr>
              <a:t>　</a:t>
            </a:r>
            <a:r>
              <a:rPr lang="ja-JP" altLang="en-US" sz="1200" dirty="0" smtClean="0">
                <a:latin typeface="+mn-ea"/>
                <a:ea typeface="+mn-ea"/>
              </a:rPr>
              <a:t>それぞれの枠の中に記載しているのは</a:t>
            </a:r>
            <a:r>
              <a:rPr lang="ja-JP" altLang="en-US" sz="1200" dirty="0" smtClean="0">
                <a:latin typeface="+mn-ea"/>
                <a:ea typeface="+mn-ea"/>
              </a:rPr>
              <a:t>、具体的に見られるであろう</a:t>
            </a:r>
            <a:r>
              <a:rPr lang="ja-JP" altLang="en-US" sz="1200" dirty="0" smtClean="0">
                <a:latin typeface="+mn-ea"/>
                <a:ea typeface="+mn-ea"/>
              </a:rPr>
              <a:t>子供</a:t>
            </a:r>
            <a:r>
              <a:rPr lang="ja-JP" altLang="en-US" sz="1200" dirty="0" smtClean="0">
                <a:latin typeface="+mn-ea"/>
                <a:ea typeface="+mn-ea"/>
              </a:rPr>
              <a:t>の姿やつぶやきです。</a:t>
            </a:r>
            <a:endParaRPr lang="ja-JP" altLang="en-US" sz="1200" dirty="0" smtClean="0">
              <a:latin typeface="+mn-ea"/>
              <a:ea typeface="+mn-ea"/>
            </a:endParaRPr>
          </a:p>
          <a:p>
            <a:pPr>
              <a:lnSpc>
                <a:spcPct val="150000"/>
              </a:lnSpc>
            </a:pPr>
            <a:endParaRPr lang="ja-JP" altLang="en-US" sz="1200" dirty="0" smtClean="0">
              <a:latin typeface="+mn-ea"/>
              <a:ea typeface="+mn-ea"/>
            </a:endParaRPr>
          </a:p>
          <a:p>
            <a:pPr>
              <a:lnSpc>
                <a:spcPct val="150000"/>
              </a:lnSpc>
            </a:pPr>
            <a:r>
              <a:rPr lang="ja-JP" altLang="en-US" sz="1200" dirty="0" smtClean="0">
                <a:latin typeface="+mn-ea"/>
                <a:ea typeface="+mn-ea"/>
              </a:rPr>
              <a:t>　①</a:t>
            </a:r>
            <a:r>
              <a:rPr lang="ja-JP" altLang="en-US" sz="1200" dirty="0" smtClean="0">
                <a:latin typeface="+mn-ea"/>
                <a:ea typeface="+mn-ea"/>
              </a:rPr>
              <a:t>健康な心と体</a:t>
            </a:r>
            <a:endParaRPr>
              <a:latin typeface="+mn-ea"/>
              <a:ea typeface="+mn-ea"/>
            </a:endParaRPr>
          </a:p>
          <a:p>
            <a:pPr>
              <a:lnSpc>
                <a:spcPct val="150000"/>
              </a:lnSpc>
            </a:pPr>
            <a:r>
              <a:rPr lang="ja-JP" altLang="en-US" sz="1200" dirty="0" smtClean="0">
                <a:latin typeface="+mn-ea"/>
                <a:ea typeface="+mn-ea"/>
              </a:rPr>
              <a:t>　②</a:t>
            </a:r>
            <a:r>
              <a:rPr lang="ja-JP" altLang="en-US" sz="1200" dirty="0" smtClean="0">
                <a:latin typeface="+mn-ea"/>
                <a:ea typeface="+mn-ea"/>
              </a:rPr>
              <a:t>自立心</a:t>
            </a:r>
            <a:endParaRPr lang="ja-JP" altLang="en-US" sz="1200" dirty="0" smtClean="0">
              <a:latin typeface="+mn-ea"/>
              <a:ea typeface="+mn-ea"/>
            </a:endParaRPr>
          </a:p>
          <a:p>
            <a:pPr>
              <a:lnSpc>
                <a:spcPct val="150000"/>
              </a:lnSpc>
            </a:pPr>
            <a:r>
              <a:rPr lang="ja-JP" altLang="en-US" sz="1200" dirty="0" smtClean="0">
                <a:latin typeface="+mn-ea"/>
                <a:ea typeface="+mn-ea"/>
              </a:rPr>
              <a:t>　</a:t>
            </a:r>
            <a:r>
              <a:rPr lang="ja-JP" altLang="en-US" sz="1200" dirty="0" smtClean="0">
                <a:latin typeface="+mn-ea"/>
                <a:ea typeface="+mn-ea"/>
              </a:rPr>
              <a:t>③</a:t>
            </a:r>
            <a:r>
              <a:rPr lang="ja-JP" altLang="en-US" sz="1200" dirty="0" smtClean="0">
                <a:latin typeface="+mn-ea"/>
                <a:ea typeface="+mn-ea"/>
              </a:rPr>
              <a:t>協同性</a:t>
            </a:r>
            <a:endParaRPr lang="ja-JP" altLang="en-US" sz="1200" dirty="0" smtClean="0">
              <a:latin typeface="+mn-ea"/>
              <a:ea typeface="+mn-ea"/>
            </a:endParaRPr>
          </a:p>
          <a:p>
            <a:pPr>
              <a:lnSpc>
                <a:spcPct val="150000"/>
              </a:lnSpc>
            </a:pPr>
            <a:r>
              <a:rPr lang="ja-JP" altLang="en-US" sz="1200" dirty="0" smtClean="0">
                <a:latin typeface="+mn-ea"/>
                <a:ea typeface="+mn-ea"/>
              </a:rPr>
              <a:t>　④</a:t>
            </a:r>
            <a:r>
              <a:rPr lang="ja-JP" altLang="en-US" sz="1200" dirty="0" smtClean="0">
                <a:latin typeface="+mn-ea"/>
                <a:ea typeface="+mn-ea"/>
              </a:rPr>
              <a:t>道徳性・規範意識の芽生え</a:t>
            </a:r>
            <a:endParaRPr lang="ja-JP" altLang="en-US" sz="1200" dirty="0" smtClean="0">
              <a:latin typeface="+mn-ea"/>
              <a:ea typeface="+mn-ea"/>
            </a:endParaRPr>
          </a:p>
          <a:p>
            <a:pPr>
              <a:lnSpc>
                <a:spcPct val="150000"/>
              </a:lnSpc>
            </a:pPr>
            <a:r>
              <a:rPr lang="ja-JP" altLang="en-US" sz="1200" dirty="0" smtClean="0">
                <a:latin typeface="+mn-ea"/>
                <a:ea typeface="+mn-ea"/>
              </a:rPr>
              <a:t>　</a:t>
            </a:r>
            <a:r>
              <a:rPr lang="ja-JP" altLang="en-US" sz="1200" dirty="0" smtClean="0">
                <a:latin typeface="+mn-ea"/>
                <a:ea typeface="+mn-ea"/>
              </a:rPr>
              <a:t>⑤</a:t>
            </a:r>
            <a:r>
              <a:rPr lang="ja-JP" altLang="en-US" sz="1200" dirty="0" smtClean="0">
                <a:latin typeface="+mn-ea"/>
                <a:ea typeface="+mn-ea"/>
              </a:rPr>
              <a:t>社会生活との関わり</a:t>
            </a:r>
            <a:endParaRPr lang="ja-JP" altLang="en-US" sz="1200" dirty="0" smtClean="0">
              <a:latin typeface="+mn-ea"/>
              <a:ea typeface="+mn-ea"/>
            </a:endParaRPr>
          </a:p>
          <a:p>
            <a:endParaRPr kumimoji="1" lang="ja-JP" altLang="en-US">
              <a:latin typeface="+mn-ea"/>
              <a:ea typeface="+mn-ea"/>
            </a:endParaRPr>
          </a:p>
        </p:txBody>
      </p:sp>
      <p:sp>
        <p:nvSpPr>
          <p:cNvPr id="1174" name="四角形 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90" name="四角形 332"/>
          <p:cNvSpPr>
            <a:spLocks noGrp="1" noRot="1" noChangeAspect="1"/>
          </p:cNvSpPr>
          <p:nvPr>
            <p:ph type="sldImg" idx="2"/>
          </p:nvPr>
        </p:nvSpPr>
        <p:spPr>
          <a:xfrm>
            <a:off x="2126801" y="151462"/>
            <a:ext cx="2867926" cy="2150945"/>
          </a:xfrm>
          <a:prstGeom prst="rect">
            <a:avLst/>
          </a:prstGeom>
        </p:spPr>
        <p:txBody>
          <a:bodyPr/>
          <a:p>
            <a:endParaRPr kumimoji="1" lang="ja-JP" altLang="en-US"/>
          </a:p>
        </p:txBody>
      </p:sp>
      <p:sp>
        <p:nvSpPr>
          <p:cNvPr id="1191" name="四角形 333"/>
          <p:cNvSpPr>
            <a:spLocks noGrp="1"/>
          </p:cNvSpPr>
          <p:nvPr>
            <p:ph type="body" sz="quarter" idx="3"/>
          </p:nvPr>
        </p:nvSpPr>
        <p:spPr>
          <a:xfrm>
            <a:off x="521139" y="2493653"/>
            <a:ext cx="6079252" cy="6416746"/>
          </a:xfrm>
          <a:prstGeom prst="rect">
            <a:avLst/>
          </a:prstGeom>
        </p:spPr>
        <p:txBody>
          <a:bodyPr/>
          <a:p>
            <a:r>
              <a:rPr kumimoji="1" lang="ja-JP" altLang="en-US">
                <a:latin typeface="+mn-ea"/>
                <a:ea typeface="+mn-ea"/>
              </a:rPr>
              <a:t>　⑥思考力の芽生え</a:t>
            </a:r>
            <a:endParaRPr kumimoji="1" lang="ja-JP" altLang="en-US">
              <a:latin typeface="+mn-ea"/>
              <a:ea typeface="+mn-ea"/>
            </a:endParaRPr>
          </a:p>
          <a:p>
            <a:r>
              <a:rPr kumimoji="1" lang="ja-JP" altLang="en-US">
                <a:latin typeface="+mn-ea"/>
                <a:ea typeface="+mn-ea"/>
              </a:rPr>
              <a:t>　</a:t>
            </a:r>
            <a:r>
              <a:rPr kumimoji="1" lang="ja-JP" altLang="en-US">
                <a:latin typeface="+mn-ea"/>
                <a:ea typeface="+mn-ea"/>
              </a:rPr>
              <a:t>⑦</a:t>
            </a:r>
            <a:r>
              <a:rPr kumimoji="1" lang="ja-JP" altLang="en-US">
                <a:latin typeface="+mn-ea"/>
                <a:ea typeface="+mn-ea"/>
              </a:rPr>
              <a:t>自然との関わり・生命尊重</a:t>
            </a:r>
            <a:endParaRPr kumimoji="1" lang="ja-JP" altLang="en-US">
              <a:latin typeface="+mn-ea"/>
              <a:ea typeface="+mn-ea"/>
            </a:endParaRPr>
          </a:p>
          <a:p>
            <a:r>
              <a:rPr kumimoji="1" lang="ja-JP" altLang="en-US">
                <a:latin typeface="+mn-ea"/>
                <a:ea typeface="+mn-ea"/>
              </a:rPr>
              <a:t>　</a:t>
            </a:r>
            <a:r>
              <a:rPr kumimoji="1" lang="ja-JP" altLang="en-US">
                <a:latin typeface="+mn-ea"/>
                <a:ea typeface="+mn-ea"/>
              </a:rPr>
              <a:t>⑧</a:t>
            </a:r>
            <a:r>
              <a:rPr kumimoji="1" lang="ja-JP" altLang="en-US">
                <a:latin typeface="+mn-ea"/>
                <a:ea typeface="+mn-ea"/>
              </a:rPr>
              <a:t>数量や図形、標識や文字などへの関心・感覚</a:t>
            </a:r>
            <a:endParaRPr kumimoji="1" lang="ja-JP" altLang="en-US">
              <a:latin typeface="+mn-ea"/>
              <a:ea typeface="+mn-ea"/>
            </a:endParaRPr>
          </a:p>
          <a:p>
            <a:r>
              <a:rPr kumimoji="1" lang="ja-JP" altLang="en-US">
                <a:latin typeface="+mn-ea"/>
                <a:ea typeface="+mn-ea"/>
              </a:rPr>
              <a:t>　</a:t>
            </a:r>
            <a:r>
              <a:rPr kumimoji="1" lang="ja-JP" altLang="en-US">
                <a:latin typeface="+mn-ea"/>
                <a:ea typeface="+mn-ea"/>
              </a:rPr>
              <a:t>⑨</a:t>
            </a:r>
            <a:r>
              <a:rPr kumimoji="1" lang="ja-JP" altLang="en-US">
                <a:latin typeface="+mn-ea"/>
                <a:ea typeface="+mn-ea"/>
              </a:rPr>
              <a:t>言葉による伝え合い</a:t>
            </a:r>
            <a:endParaRPr kumimoji="1" lang="ja-JP" altLang="en-US">
              <a:latin typeface="+mn-ea"/>
              <a:ea typeface="+mn-ea"/>
            </a:endParaRPr>
          </a:p>
          <a:p>
            <a:r>
              <a:rPr kumimoji="1" lang="ja-JP" altLang="en-US">
                <a:latin typeface="+mn-ea"/>
                <a:ea typeface="+mn-ea"/>
              </a:rPr>
              <a:t>　</a:t>
            </a:r>
            <a:r>
              <a:rPr kumimoji="1" lang="ja-JP" altLang="en-US">
                <a:latin typeface="+mn-ea"/>
                <a:ea typeface="+mn-ea"/>
              </a:rPr>
              <a:t>⑩</a:t>
            </a:r>
            <a:r>
              <a:rPr kumimoji="1" lang="ja-JP" altLang="en-US">
                <a:latin typeface="+mn-ea"/>
                <a:ea typeface="+mn-ea"/>
              </a:rPr>
              <a:t>豊かな感性と表現　です。</a:t>
            </a:r>
            <a:endParaRPr kumimoji="1" lang="ja-JP" altLang="en-US">
              <a:latin typeface="+mn-ea"/>
              <a:ea typeface="+mn-ea"/>
            </a:endParaRPr>
          </a:p>
          <a:p>
            <a:endParaRPr kumimoji="1" lang="ja-JP" altLang="en-US">
              <a:latin typeface="+mn-ea"/>
              <a:ea typeface="+mn-ea"/>
            </a:endParaRPr>
          </a:p>
          <a:p>
            <a:r>
              <a:rPr kumimoji="1" lang="ja-JP" altLang="en-US">
                <a:latin typeface="+mn-ea"/>
                <a:ea typeface="+mn-ea"/>
              </a:rPr>
              <a:t>　これらは、到達しなければならない目標ではありませんし、また個別に取り出されて指導されるものでもなく、子供の自発的な活動としての遊びを通して、一人一人の発達の特性に応じて、絡み合いながら現れてきます。また、全ての子供に同じように見られるものでもありません。</a:t>
            </a:r>
            <a:endParaRPr kumimoji="1" lang="ja-JP" altLang="en-US">
              <a:latin typeface="+mn-ea"/>
              <a:ea typeface="+mn-ea"/>
            </a:endParaRPr>
          </a:p>
          <a:p>
            <a:endParaRPr kumimoji="1" lang="ja-JP" altLang="en-US">
              <a:latin typeface="+mn-ea"/>
              <a:ea typeface="+mn-ea"/>
            </a:endParaRPr>
          </a:p>
          <a:p>
            <a:r>
              <a:rPr kumimoji="1" lang="ja-JP" altLang="en-US">
                <a:latin typeface="+mn-ea"/>
                <a:ea typeface="+mn-ea"/>
              </a:rPr>
              <a:t>　</a:t>
            </a:r>
            <a:r>
              <a:rPr kumimoji="1" lang="ja-JP" altLang="en-US">
                <a:latin typeface="+mn-ea"/>
                <a:ea typeface="+mn-ea"/>
              </a:rPr>
              <a:t>幼児期の</a:t>
            </a:r>
            <a:r>
              <a:rPr kumimoji="1" lang="ja-JP" altLang="en-US">
                <a:latin typeface="+mn-ea"/>
                <a:ea typeface="+mn-ea"/>
              </a:rPr>
              <a:t>子供</a:t>
            </a:r>
            <a:r>
              <a:rPr kumimoji="1" lang="ja-JP" altLang="en-US">
                <a:latin typeface="+mn-ea"/>
                <a:ea typeface="+mn-ea"/>
              </a:rPr>
              <a:t>たちは、実際の体験を通して、自ら、ものや人と関わり、遊びを楽しむ中で、考える力や創造する力が豊かに広がり、その後の学びや発達を支えていくことになります。ですから、特にこの時期は、子供の興味･関心を大切にして、様々な体験ができるようにしていきます。</a:t>
            </a:r>
            <a:endParaRPr kumimoji="1" lang="ja-JP" altLang="en-US">
              <a:latin typeface="+mn-ea"/>
              <a:ea typeface="+mn-ea"/>
            </a:endParaRPr>
          </a:p>
          <a:p>
            <a:endParaRPr kumimoji="1" lang="ja-JP" altLang="en-US">
              <a:latin typeface="+mn-ea"/>
              <a:ea typeface="+mn-ea"/>
            </a:endParaRPr>
          </a:p>
          <a:p>
            <a:r>
              <a:rPr kumimoji="1" lang="ja-JP" altLang="en-US">
                <a:latin typeface="+mn-ea"/>
                <a:ea typeface="+mn-ea"/>
              </a:rPr>
              <a:t>　そして、好きな遊びを見付け</a:t>
            </a:r>
            <a:r>
              <a:rPr kumimoji="1" lang="ja-JP" altLang="en-US">
                <a:latin typeface="+mn-ea"/>
                <a:ea typeface="+mn-ea"/>
              </a:rPr>
              <a:t>遊び込む中で、</a:t>
            </a:r>
            <a:r>
              <a:rPr kumimoji="1" lang="ja-JP" altLang="en-US">
                <a:latin typeface="+mn-ea"/>
                <a:ea typeface="+mn-ea"/>
              </a:rPr>
              <a:t>時には、</a:t>
            </a:r>
            <a:r>
              <a:rPr kumimoji="1" lang="ja-JP" altLang="en-US">
                <a:latin typeface="+mn-ea"/>
                <a:ea typeface="+mn-ea"/>
              </a:rPr>
              <a:t>上手くいかないことや</a:t>
            </a:r>
            <a:r>
              <a:rPr kumimoji="1" lang="ja-JP" altLang="en-US">
                <a:latin typeface="+mn-ea"/>
                <a:ea typeface="+mn-ea"/>
              </a:rPr>
              <a:t>友達と</a:t>
            </a:r>
            <a:r>
              <a:rPr kumimoji="1" lang="ja-JP" altLang="en-US">
                <a:latin typeface="+mn-ea"/>
                <a:ea typeface="+mn-ea"/>
              </a:rPr>
              <a:t>ぶつかるといった</a:t>
            </a:r>
            <a:r>
              <a:rPr kumimoji="1" lang="ja-JP" altLang="en-US">
                <a:latin typeface="+mn-ea"/>
                <a:ea typeface="+mn-ea"/>
              </a:rPr>
              <a:t>こともあります。</a:t>
            </a:r>
            <a:r>
              <a:rPr kumimoji="1" lang="ja-JP" altLang="en-US">
                <a:latin typeface="+mn-ea"/>
                <a:ea typeface="+mn-ea"/>
              </a:rPr>
              <a:t>しかし、園の先生方</a:t>
            </a:r>
            <a:r>
              <a:rPr kumimoji="1" lang="ja-JP" altLang="en-US">
                <a:latin typeface="+mn-ea"/>
                <a:ea typeface="+mn-ea"/>
              </a:rPr>
              <a:t>が、</a:t>
            </a:r>
            <a:r>
              <a:rPr kumimoji="1" lang="ja-JP" altLang="en-US">
                <a:latin typeface="+mn-ea"/>
                <a:ea typeface="+mn-ea"/>
              </a:rPr>
              <a:t>子供</a:t>
            </a:r>
            <a:r>
              <a:rPr kumimoji="1" lang="ja-JP" altLang="en-US">
                <a:latin typeface="+mn-ea"/>
                <a:ea typeface="+mn-ea"/>
              </a:rPr>
              <a:t>の意欲を高めたり、興味を広げたりするきっかけになるような環境をつくったり、言葉がけをしたりして、うまくいかないことにもチャレンジする気持ちがもてたり、友達とのやりとりを支えたりしています。</a:t>
            </a:r>
            <a:endParaRPr kumimoji="1" lang="ja-JP" altLang="en-US">
              <a:latin typeface="+mn-ea"/>
              <a:ea typeface="+mn-ea"/>
            </a:endParaRPr>
          </a:p>
          <a:p>
            <a:r>
              <a:rPr kumimoji="1" lang="ja-JP" altLang="en-US">
                <a:latin typeface="+mn-ea"/>
                <a:ea typeface="+mn-ea"/>
              </a:rPr>
              <a:t>　</a:t>
            </a:r>
            <a:r>
              <a:rPr kumimoji="1" lang="ja-JP" altLang="en-US">
                <a:latin typeface="+mn-ea"/>
                <a:ea typeface="+mn-ea"/>
              </a:rPr>
              <a:t>子供</a:t>
            </a:r>
            <a:r>
              <a:rPr kumimoji="1" lang="ja-JP" altLang="en-US">
                <a:latin typeface="+mn-ea"/>
                <a:ea typeface="+mn-ea"/>
              </a:rPr>
              <a:t>の育ちには</a:t>
            </a:r>
            <a:r>
              <a:rPr kumimoji="1" lang="ja-JP" altLang="en-US">
                <a:latin typeface="+mn-ea"/>
                <a:ea typeface="+mn-ea"/>
              </a:rPr>
              <a:t>、子供を取り巻く環境や、</a:t>
            </a:r>
            <a:r>
              <a:rPr kumimoji="1" lang="ja-JP" altLang="en-US">
                <a:latin typeface="+mn-ea"/>
                <a:ea typeface="+mn-ea"/>
              </a:rPr>
              <a:t>大人との関わり</a:t>
            </a:r>
            <a:r>
              <a:rPr kumimoji="1" lang="ja-JP" altLang="en-US">
                <a:latin typeface="+mn-ea"/>
                <a:ea typeface="+mn-ea"/>
              </a:rPr>
              <a:t>が</a:t>
            </a:r>
            <a:r>
              <a:rPr kumimoji="1" lang="ja-JP" altLang="en-US">
                <a:latin typeface="+mn-ea"/>
                <a:ea typeface="+mn-ea"/>
              </a:rPr>
              <a:t>非常に重要になります。</a:t>
            </a:r>
            <a:endParaRPr kumimoji="1" lang="ja-JP" altLang="en-US">
              <a:latin typeface="+mn-ea"/>
              <a:ea typeface="+mn-ea"/>
            </a:endParaRPr>
          </a:p>
        </p:txBody>
      </p:sp>
      <p:sp>
        <p:nvSpPr>
          <p:cNvPr id="1192" name="四角形 33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9" name="Rectangle 1026"/>
          <p:cNvSpPr>
            <a:spLocks noGrp="1" noRot="1" noChangeAspect="1" noChangeArrowheads="1" noTextEdit="1"/>
          </p:cNvSpPr>
          <p:nvPr>
            <p:ph type="sldImg"/>
          </p:nvPr>
        </p:nvSpPr>
        <p:spPr>
          <a:xfrm>
            <a:off x="1926198" y="333375"/>
            <a:ext cx="3005609" cy="2254207"/>
          </a:xfrm>
          <a:ln/>
        </p:spPr>
      </p:sp>
      <p:sp>
        <p:nvSpPr>
          <p:cNvPr id="1220" name="Rectangle 1027"/>
          <p:cNvSpPr>
            <a:spLocks noGrp="1" noChangeArrowheads="1"/>
          </p:cNvSpPr>
          <p:nvPr>
            <p:ph type="body" idx="1"/>
          </p:nvPr>
        </p:nvSpPr>
        <p:spPr>
          <a:xfrm>
            <a:off x="188643" y="2685788"/>
            <a:ext cx="6482585" cy="6273277"/>
          </a:xfrm>
          <a:noFill/>
          <a:ln/>
        </p:spPr>
        <p:txBody>
          <a:bodyPr>
            <a:noAutofit/>
          </a:bodyPr>
          <a:lstStyle/>
          <a:p>
            <a:pPr algn="just" eaLnBrk="1" hangingPunct="1">
              <a:spcBef>
                <a:spcPct val="0"/>
              </a:spcBef>
            </a:pPr>
            <a:r>
              <a:rPr lang="ja-JP" altLang="en-US" dirty="0">
                <a:latin typeface="+mn-ea"/>
                <a:ea typeface="+mn-ea"/>
              </a:rPr>
              <a:t>　それでは、遊びを通して、具体的にどのような経験をしているのでしょうか。</a:t>
            </a:r>
            <a:endParaRPr lang="en-US" altLang="ja-JP" dirty="0">
              <a:latin typeface="+mn-ea"/>
              <a:ea typeface="+mn-ea"/>
            </a:endParaRPr>
          </a:p>
          <a:p>
            <a:pPr algn="just" eaLnBrk="1" hangingPunct="1">
              <a:spcBef>
                <a:spcPct val="0"/>
              </a:spcBef>
            </a:pPr>
            <a:r>
              <a:rPr lang="ja-JP" altLang="en-US" dirty="0">
                <a:latin typeface="+mn-ea"/>
                <a:ea typeface="+mn-ea"/>
              </a:rPr>
              <a:t>　ここでは、「ものを転がして遊ぶことを楽しむ」姿から見てみましょう。</a:t>
            </a:r>
            <a:endParaRPr lang="en-US" altLang="ja-JP" dirty="0">
              <a:latin typeface="+mn-ea"/>
              <a:ea typeface="+mn-ea"/>
            </a:endParaRPr>
          </a:p>
          <a:p>
            <a:pPr algn="just" eaLnBrk="1" hangingPunct="1">
              <a:spcBef>
                <a:spcPct val="0"/>
              </a:spcBef>
            </a:pPr>
            <a:endParaRPr lang="en-US" altLang="ja-JP" dirty="0">
              <a:latin typeface="+mn-ea"/>
              <a:ea typeface="+mn-ea"/>
            </a:endParaRPr>
          </a:p>
          <a:p>
            <a:pPr algn="just" eaLnBrk="1" hangingPunct="1">
              <a:spcBef>
                <a:spcPct val="0"/>
              </a:spcBef>
            </a:pPr>
            <a:r>
              <a:rPr lang="ja-JP" altLang="en-US" dirty="0">
                <a:latin typeface="+mn-ea"/>
                <a:ea typeface="+mn-ea"/>
              </a:rPr>
              <a:t>　友達と一緒に転がして遊ぶことを通して、</a:t>
            </a:r>
            <a:endParaRPr lang="en-US" altLang="ja-JP" dirty="0">
              <a:latin typeface="+mn-ea"/>
              <a:ea typeface="+mn-ea"/>
            </a:endParaRPr>
          </a:p>
          <a:p>
            <a:pPr algn="just" eaLnBrk="1" hangingPunct="1">
              <a:spcBef>
                <a:spcPct val="0"/>
              </a:spcBef>
            </a:pPr>
            <a:r>
              <a:rPr lang="ja-JP" altLang="en-US" dirty="0">
                <a:latin typeface="+mn-ea"/>
                <a:ea typeface="+mn-ea"/>
              </a:rPr>
              <a:t>　●友達と関わる　　●順番にする　●互いに観察する　●アイディアを出し合う　</a:t>
            </a:r>
            <a:endParaRPr lang="en-US" altLang="ja-JP" dirty="0">
              <a:latin typeface="+mn-ea"/>
              <a:ea typeface="+mn-ea"/>
            </a:endParaRPr>
          </a:p>
          <a:p>
            <a:pPr algn="just" eaLnBrk="1" hangingPunct="1">
              <a:spcBef>
                <a:spcPct val="0"/>
              </a:spcBef>
            </a:pPr>
            <a:r>
              <a:rPr lang="ja-JP" altLang="en-US" dirty="0">
                <a:latin typeface="+mn-ea"/>
                <a:ea typeface="+mn-ea"/>
              </a:rPr>
              <a:t>　</a:t>
            </a:r>
            <a:r>
              <a:rPr lang="ja-JP" altLang="en-US" strike="noStrike" dirty="0">
                <a:latin typeface="+mn-ea"/>
                <a:ea typeface="+mn-ea"/>
              </a:rPr>
              <a:t>●</a:t>
            </a:r>
            <a:r>
              <a:rPr lang="ja-JP" altLang="en-US" strike="noStrike" dirty="0">
                <a:latin typeface="+mn-ea"/>
                <a:ea typeface="+mn-ea"/>
              </a:rPr>
              <a:t>友達に話す、説明する　●また時には、意見が対立し、葛藤する、我慢をする　</a:t>
            </a:r>
            <a:endParaRPr lang="en-US" altLang="ja-JP" dirty="0">
              <a:latin typeface="+mn-ea"/>
              <a:ea typeface="+mn-ea"/>
            </a:endParaRPr>
          </a:p>
          <a:p>
            <a:pPr algn="just" eaLnBrk="1" hangingPunct="1">
              <a:spcBef>
                <a:spcPct val="0"/>
              </a:spcBef>
            </a:pPr>
            <a:r>
              <a:rPr lang="ja-JP" altLang="en-US" dirty="0">
                <a:latin typeface="+mn-ea"/>
                <a:ea typeface="+mn-ea"/>
              </a:rPr>
              <a:t>　また、●様々な斜度や素材で試す　●転がり方を観察し発見する　など、科学的な学びもしています。</a:t>
            </a:r>
            <a:endParaRPr lang="en-US" altLang="ja-JP" dirty="0">
              <a:latin typeface="+mn-ea"/>
              <a:ea typeface="+mn-ea"/>
            </a:endParaRPr>
          </a:p>
          <a:p>
            <a:r>
              <a:rPr lang="ja-JP" altLang="en-US" dirty="0">
                <a:latin typeface="+mn-ea"/>
                <a:ea typeface="+mn-ea"/>
              </a:rPr>
              <a:t>　 ●</a:t>
            </a:r>
            <a:r>
              <a:rPr lang="ja-JP" altLang="ja-JP" dirty="0">
                <a:latin typeface="+mn-ea"/>
                <a:ea typeface="+mn-ea"/>
              </a:rPr>
              <a:t>楽しかった遊びが終わった後は、また友達と一緒に楽しく遊べるようにするために、使った道具はどうしておくと、また楽しく遊ぶことができるだろうかなど、</a:t>
            </a:r>
            <a:r>
              <a:rPr lang="ja-JP" altLang="en-US" dirty="0">
                <a:latin typeface="+mn-ea"/>
                <a:ea typeface="+mn-ea"/>
              </a:rPr>
              <a:t>保育者</a:t>
            </a:r>
            <a:r>
              <a:rPr lang="ja-JP" altLang="ja-JP" dirty="0">
                <a:latin typeface="+mn-ea"/>
                <a:ea typeface="+mn-ea"/>
              </a:rPr>
              <a:t>や友達と一緒に考えながら</a:t>
            </a:r>
            <a:r>
              <a:rPr lang="ja-JP" altLang="en-US" dirty="0">
                <a:latin typeface="+mn-ea"/>
                <a:ea typeface="+mn-ea"/>
              </a:rPr>
              <a:t>、</a:t>
            </a:r>
            <a:r>
              <a:rPr lang="ja-JP" altLang="ja-JP" dirty="0">
                <a:latin typeface="+mn-ea"/>
                <a:ea typeface="+mn-ea"/>
              </a:rPr>
              <a:t>片づけをし</a:t>
            </a:r>
            <a:r>
              <a:rPr lang="ja-JP" altLang="en-US" dirty="0">
                <a:latin typeface="+mn-ea"/>
                <a:ea typeface="+mn-ea"/>
              </a:rPr>
              <a:t>たり、時には使った道具を見えるところにそのままおいたりして、続きの遊びがすぐできるように、保育者は環境の構成を工夫し、支援をすることもあります。</a:t>
            </a:r>
            <a:endParaRPr lang="en-US" altLang="ja-JP" dirty="0">
              <a:latin typeface="+mn-ea"/>
              <a:ea typeface="+mn-ea"/>
            </a:endParaRPr>
          </a:p>
          <a:p>
            <a:r>
              <a:rPr lang="ja-JP" altLang="en-US" dirty="0">
                <a:latin typeface="+mn-ea"/>
                <a:ea typeface="+mn-ea"/>
              </a:rPr>
              <a:t>　また</a:t>
            </a:r>
            <a:r>
              <a:rPr lang="ja-JP" altLang="ja-JP" dirty="0">
                <a:latin typeface="+mn-ea"/>
                <a:ea typeface="+mn-ea"/>
              </a:rPr>
              <a:t>、片づけが終わった後は、手をきれいに洗ったり、汗をかいていれば、服を着替えたりして、健康な生活を送るために、必要な態度を身に付けていきます。</a:t>
            </a:r>
            <a:endParaRPr lang="en-US" altLang="ja-JP" dirty="0">
              <a:latin typeface="+mn-ea"/>
              <a:ea typeface="+mn-ea"/>
            </a:endParaRPr>
          </a:p>
          <a:p>
            <a:r>
              <a:rPr lang="ja-JP" altLang="en-US" dirty="0">
                <a:latin typeface="+mn-ea"/>
                <a:ea typeface="+mn-ea"/>
              </a:rPr>
              <a:t>　生活に</a:t>
            </a:r>
            <a:r>
              <a:rPr lang="ja-JP" altLang="ja-JP" dirty="0">
                <a:latin typeface="+mn-ea"/>
                <a:ea typeface="+mn-ea"/>
              </a:rPr>
              <a:t>必要な態度や習慣を身に付けることは、</a:t>
            </a:r>
            <a:r>
              <a:rPr lang="ja-JP" altLang="en-US" dirty="0">
                <a:latin typeface="+mn-ea"/>
                <a:ea typeface="+mn-ea"/>
              </a:rPr>
              <a:t>乳幼児</a:t>
            </a:r>
            <a:r>
              <a:rPr lang="ja-JP" altLang="ja-JP" dirty="0">
                <a:latin typeface="+mn-ea"/>
                <a:ea typeface="+mn-ea"/>
              </a:rPr>
              <a:t>が自立し、健康で心豊かな生活をつくり出す上で、とても大切なことです</a:t>
            </a:r>
            <a:r>
              <a:rPr lang="ja-JP" altLang="en-US" dirty="0">
                <a:latin typeface="+mn-ea"/>
                <a:ea typeface="+mn-ea"/>
              </a:rPr>
              <a:t>。</a:t>
            </a:r>
            <a:endParaRPr lang="ja-JP" altLang="en-US" dirty="0">
              <a:latin typeface="+mn-ea"/>
              <a:ea typeface="+mn-ea"/>
            </a:endParaRPr>
          </a:p>
          <a:p>
            <a:pPr algn="just" eaLnBrk="1" hangingPunct="1">
              <a:spcBef>
                <a:spcPct val="0"/>
              </a:spcBef>
            </a:pPr>
            <a:r>
              <a:rPr lang="ja-JP" altLang="en-US" dirty="0">
                <a:latin typeface="+mn-ea"/>
                <a:ea typeface="+mn-ea"/>
              </a:rPr>
              <a:t>　</a:t>
            </a:r>
            <a:endParaRPr>
              <a:latin typeface="+mn-ea"/>
              <a:ea typeface="+mn-ea"/>
            </a:endParaRPr>
          </a:p>
          <a:p>
            <a:pPr algn="just" eaLnBrk="1" hangingPunct="1">
              <a:spcBef>
                <a:spcPct val="0"/>
              </a:spcBef>
            </a:pPr>
            <a:r>
              <a:rPr lang="ja-JP" altLang="en-US" dirty="0">
                <a:latin typeface="+mn-ea"/>
                <a:ea typeface="+mn-ea"/>
              </a:rPr>
              <a:t>　このような姿を10の姿で見てみると、①健康な心と体　②自立心　③協同性　⑥思考力の芽生え　⑨言葉による伝え合い　等に通じる力が育まれている遊びだと見取ることができます。</a:t>
            </a:r>
            <a:endParaRPr lang="ja-JP" altLang="en-US" dirty="0">
              <a:latin typeface="+mn-ea"/>
              <a:ea typeface="+mn-ea"/>
            </a:endParaRPr>
          </a:p>
          <a:p>
            <a:pPr algn="just" eaLnBrk="1" hangingPunct="1">
              <a:spcBef>
                <a:spcPct val="0"/>
              </a:spcBef>
            </a:pPr>
            <a:r>
              <a:rPr lang="ja-JP" altLang="en-US" dirty="0">
                <a:latin typeface="+mn-ea"/>
                <a:ea typeface="+mn-ea"/>
              </a:rPr>
              <a:t>　</a:t>
            </a:r>
            <a:r>
              <a:rPr lang="ja-JP" altLang="en-US" dirty="0">
                <a:latin typeface="+mn-ea"/>
                <a:ea typeface="+mn-ea"/>
              </a:rPr>
              <a:t>このように、10の姿と関連させて、どのような経験をしているのかを見ていってください。</a:t>
            </a:r>
            <a:endParaRPr lang="ja-JP" altLang="en-US" dirty="0">
              <a:latin typeface="+mn-ea"/>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9" name="スライド イメージ プレースホルダー 1"/>
          <p:cNvSpPr>
            <a:spLocks noGrp="1" noRot="1" noChangeAspect="1" noTextEdit="1"/>
          </p:cNvSpPr>
          <p:nvPr>
            <p:ph type="sldImg"/>
          </p:nvPr>
        </p:nvSpPr>
        <p:spPr>
          <a:xfrm>
            <a:off x="1718407" y="319231"/>
            <a:ext cx="3766467" cy="2825126"/>
          </a:xfrm>
          <a:ln/>
        </p:spPr>
      </p:sp>
      <p:sp>
        <p:nvSpPr>
          <p:cNvPr id="1280" name="ノート プレースホルダー 2"/>
          <p:cNvSpPr>
            <a:spLocks noGrp="1"/>
          </p:cNvSpPr>
          <p:nvPr>
            <p:ph type="body" idx="1"/>
          </p:nvPr>
        </p:nvSpPr>
        <p:spPr>
          <a:xfrm>
            <a:off x="172999" y="3290885"/>
            <a:ext cx="6444760" cy="5395266"/>
          </a:xfrm>
          <a:noFill/>
          <a:ln/>
        </p:spPr>
        <p:txBody>
          <a:bodyPr>
            <a:normAutofit/>
          </a:bodyPr>
          <a:lstStyle/>
          <a:p>
            <a:pPr fontAlgn="base"/>
            <a:r>
              <a:rPr lang="ja-JP" altLang="en-US" sz="1200" noProof="0" dirty="0">
                <a:solidFill>
                  <a:schemeClr val="tx1"/>
                </a:solidFill>
                <a:latin typeface="メイリオ"/>
                <a:ea typeface="メイリオ"/>
              </a:rPr>
              <a:t>（これは、平成28年12月に中央教育審議会教育課程部会答申で示されたものです。）</a:t>
            </a:r>
            <a:endParaRPr lang="en-US" altLang="ja-JP" sz="1600" noProof="0" dirty="0">
              <a:solidFill>
                <a:schemeClr val="tx1"/>
              </a:solidFill>
              <a:effectLst/>
              <a:latin typeface="メイリオ"/>
              <a:ea typeface="メイリオ"/>
            </a:endParaRPr>
          </a:p>
          <a:p>
            <a:pPr fontAlgn="base"/>
            <a:endParaRPr lang="ja-JP" altLang="en-US" sz="1200" noProof="0" dirty="0">
              <a:solidFill>
                <a:schemeClr val="tx1"/>
              </a:solidFill>
              <a:latin typeface="メイリオ"/>
              <a:ea typeface="メイリオ"/>
            </a:endParaRPr>
          </a:p>
          <a:p>
            <a:pPr fontAlgn="base"/>
            <a:r>
              <a:rPr lang="ja-JP" altLang="en-US" sz="1200" noProof="0" dirty="0">
                <a:solidFill>
                  <a:schemeClr val="tx1"/>
                </a:solidFill>
                <a:latin typeface="メイリオ"/>
                <a:ea typeface="メイリオ"/>
              </a:rPr>
              <a:t>　</a:t>
            </a:r>
            <a:r>
              <a:rPr lang="ja-JP" altLang="en-US" sz="1200" noProof="0" dirty="0">
                <a:solidFill>
                  <a:schemeClr val="tx1"/>
                </a:solidFill>
                <a:latin typeface="メイリオ"/>
                <a:ea typeface="メイリオ"/>
              </a:rPr>
              <a:t>幼児教育においては、幼稚園教育要領、保育所保育指針、幼保連携型認定こども園教育・保育要領のいずれも、幼児教育の基本は、「遊びを通しての総合的な指導」であることが示され、整合性が図られています。</a:t>
            </a:r>
            <a:endParaRPr lang="ja-JP" altLang="en-US" sz="1200" noProof="0" dirty="0">
              <a:solidFill>
                <a:schemeClr val="tx1"/>
              </a:solidFill>
              <a:latin typeface="メイリオ"/>
              <a:ea typeface="メイリオ"/>
            </a:endParaRPr>
          </a:p>
          <a:p>
            <a:pPr fontAlgn="base"/>
            <a:endParaRPr lang="ja-JP" altLang="en-US" sz="1200" noProof="0" dirty="0">
              <a:solidFill>
                <a:schemeClr val="tx1"/>
              </a:solidFill>
              <a:latin typeface="メイリオ"/>
              <a:ea typeface="メイリオ"/>
            </a:endParaRPr>
          </a:p>
          <a:p>
            <a:pPr fontAlgn="base"/>
            <a:r>
              <a:rPr lang="ja-JP" altLang="en-US" sz="1200" noProof="0" dirty="0">
                <a:solidFill>
                  <a:schemeClr val="tx1"/>
                </a:solidFill>
                <a:latin typeface="メイリオ"/>
                <a:ea typeface="メイリオ"/>
              </a:rPr>
              <a:t>　</a:t>
            </a:r>
            <a:r>
              <a:rPr lang="ja-JP" altLang="en-US" sz="1200" noProof="0" dirty="0">
                <a:solidFill>
                  <a:schemeClr val="tx1"/>
                </a:solidFill>
                <a:latin typeface="メイリオ"/>
                <a:ea typeface="メイリオ"/>
              </a:rPr>
              <a:t>そして、</a:t>
            </a:r>
            <a:r>
              <a:rPr lang="ja-JP" altLang="en-US" sz="1200" noProof="0" dirty="0">
                <a:solidFill>
                  <a:schemeClr val="tx1"/>
                </a:solidFill>
                <a:latin typeface="メイリオ"/>
                <a:ea typeface="メイリオ"/>
              </a:rPr>
              <a:t>この３つの資質・能力は、</a:t>
            </a:r>
            <a:r>
              <a:rPr lang="ja-JP" altLang="en-US" sz="1200" noProof="0" dirty="0">
                <a:solidFill>
                  <a:schemeClr val="tx1"/>
                </a:solidFill>
                <a:latin typeface="メイリオ"/>
                <a:ea typeface="メイリオ"/>
              </a:rPr>
              <a:t>0歳から18歳まで貫かれており、幼児期はそのスタート、つまり「基礎」となります。</a:t>
            </a:r>
            <a:endParaRPr lang="ja-JP" altLang="en-US" sz="1200" noProof="0" dirty="0">
              <a:solidFill>
                <a:schemeClr val="tx1"/>
              </a:solidFill>
              <a:latin typeface="メイリオ"/>
              <a:ea typeface="メイリオ"/>
            </a:endParaRPr>
          </a:p>
          <a:p>
            <a:pPr fontAlgn="base"/>
            <a:endParaRPr lang="ja-JP" altLang="en-US" sz="1200" noProof="0" dirty="0">
              <a:solidFill>
                <a:schemeClr val="tx1"/>
              </a:solidFill>
              <a:latin typeface="メイリオ"/>
              <a:ea typeface="メイリオ"/>
            </a:endParaRPr>
          </a:p>
          <a:p>
            <a:pPr fontAlgn="base"/>
            <a:r>
              <a:rPr lang="ja-JP" altLang="en-US" sz="1200" noProof="0" dirty="0">
                <a:solidFill>
                  <a:schemeClr val="tx1"/>
                </a:solidFill>
                <a:latin typeface="メイリオ"/>
                <a:ea typeface="メイリオ"/>
              </a:rPr>
              <a:t>　</a:t>
            </a:r>
            <a:r>
              <a:rPr lang="ja-JP" altLang="en-US" sz="1200" noProof="0" dirty="0">
                <a:solidFill>
                  <a:schemeClr val="tx1"/>
                </a:solidFill>
                <a:latin typeface="メイリオ"/>
                <a:ea typeface="メイリオ"/>
              </a:rPr>
              <a:t>小学校以上は、この資質・能力を、教科等を通して育まれますが、乳幼児期は遊びを通しての総合的な指導の中で、緑色の知識・技能の基礎、水色の思考力・判断力・表現力等の基礎、桃色の学びに向かう人間性等　の中にあるような力を育んでいきます。</a:t>
            </a:r>
            <a:endParaRPr lang="ja-JP" altLang="en-US" sz="1200" noProof="0" dirty="0">
              <a:solidFill>
                <a:schemeClr val="tx1"/>
              </a:solidFill>
              <a:latin typeface="メイリオ"/>
              <a:ea typeface="メイリオ"/>
            </a:endParaRPr>
          </a:p>
          <a:p>
            <a:pPr fontAlgn="base"/>
            <a:endParaRPr lang="ja-JP" altLang="en-US" sz="1200" noProof="0" dirty="0">
              <a:solidFill>
                <a:schemeClr val="tx1"/>
              </a:solidFill>
              <a:latin typeface="メイリオ"/>
              <a:ea typeface="メイリオ"/>
            </a:endParaRPr>
          </a:p>
          <a:p>
            <a:pPr fontAlgn="base"/>
            <a:r>
              <a:rPr lang="ja-JP" altLang="en-US" sz="1200" noProof="0" dirty="0">
                <a:solidFill>
                  <a:schemeClr val="tx1"/>
                </a:solidFill>
                <a:latin typeface="メイリオ"/>
                <a:ea typeface="メイリオ"/>
              </a:rPr>
              <a:t>　</a:t>
            </a:r>
            <a:r>
              <a:rPr lang="ja-JP" altLang="en-US" sz="1200" noProof="0" dirty="0">
                <a:solidFill>
                  <a:schemeClr val="tx1"/>
                </a:solidFill>
                <a:latin typeface="メイリオ"/>
                <a:ea typeface="メイリオ"/>
              </a:rPr>
              <a:t>10の姿で</a:t>
            </a:r>
            <a:r>
              <a:rPr lang="ja-JP" altLang="en-US" sz="1200" noProof="0" dirty="0">
                <a:solidFill>
                  <a:schemeClr val="tx1"/>
                </a:solidFill>
                <a:latin typeface="メイリオ"/>
                <a:ea typeface="メイリオ"/>
              </a:rPr>
              <a:t>子供</a:t>
            </a:r>
            <a:r>
              <a:rPr lang="ja-JP" altLang="en-US" sz="1200" noProof="0" dirty="0">
                <a:solidFill>
                  <a:schemeClr val="tx1"/>
                </a:solidFill>
                <a:latin typeface="メイリオ"/>
                <a:ea typeface="メイリオ"/>
              </a:rPr>
              <a:t>の姿を見取ると同時に、小学校以上の教育につなげていくためにも、この資質･能力が偏りなく育てられているかを確認しながら教育・保育を行い、振り返ることが大切になっています。</a:t>
            </a:r>
            <a:endParaRPr lang="ja-JP" altLang="en-US" sz="1200" noProof="0" dirty="0">
              <a:solidFill>
                <a:schemeClr val="tx1"/>
              </a:solidFill>
              <a:effectLst/>
              <a:latin typeface="+mn-ea"/>
              <a:ea typeface="+mn-ea"/>
            </a:endParaRPr>
          </a:p>
        </p:txBody>
      </p:sp>
      <p:sp>
        <p:nvSpPr>
          <p:cNvPr id="1281" name="スライド番号プレースホルダー 3"/>
          <p:cNvSpPr>
            <a:spLocks noGrp="1"/>
          </p:cNvSpPr>
          <p:nvPr>
            <p:ph type="sldNum" sz="quarter" idx="5"/>
          </p:nvPr>
        </p:nvSpPr>
        <p:spPr>
          <a:noFill/>
        </p:spPr>
        <p:txBody>
          <a:bodyPr/>
          <a:lstStyle/>
          <a:p>
            <a:pPr defTabSz="911225"/>
            <a:fld id="{1615AECA-CF82-4035-8455-156A7240B79F}" type="slidenum">
              <a:rPr lang="ja-JP" altLang="en-US" smtClean="0">
                <a:solidFill>
                  <a:srgbClr val="000000"/>
                </a:solidFill>
                <a:latin typeface="Arial" charset="0"/>
                <a:ea typeface="ＭＳ Ｐゴシック" charset="-128"/>
              </a:rPr>
              <a:pPr defTabSz="911225"/>
              <a:t>7</a:t>
            </a:fld>
            <a:endParaRPr lang="ja-JP" altLang="en-US">
              <a:solidFill>
                <a:srgbClr val="000000"/>
              </a:solidFill>
              <a:latin typeface="Arial" charset="0"/>
              <a:ea typeface="ＭＳ Ｐゴシック" charset="-128"/>
            </a:endParaRPr>
          </a:p>
        </p:txBody>
      </p:sp>
    </p:spTree>
    <p:extLst>
      <p:ext uri="{BB962C8B-B14F-4D97-AF65-F5344CB8AC3E}">
        <p14:creationId xmlns:p14="http://schemas.microsoft.com/office/powerpoint/2010/main" val="236300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4" name="四角形 126"/>
          <p:cNvSpPr>
            <a:spLocks noGrp="1" noRot="1" noChangeAspect="1"/>
          </p:cNvSpPr>
          <p:nvPr>
            <p:ph type="sldImg" idx="2"/>
          </p:nvPr>
        </p:nvSpPr>
        <p:spPr>
          <a:xfrm>
            <a:off x="2106613" y="288925"/>
            <a:ext cx="2874961" cy="2155825"/>
          </a:xfrm>
          <a:prstGeom prst="rect">
            <a:avLst/>
          </a:prstGeom>
        </p:spPr>
        <p:txBody>
          <a:bodyPr/>
          <a:lstStyle/>
          <a:p>
            <a:endParaRPr kumimoji="1" lang="ja-JP" altLang="en-US"/>
          </a:p>
        </p:txBody>
      </p:sp>
      <p:sp>
        <p:nvSpPr>
          <p:cNvPr id="1295" name="四角形 127"/>
          <p:cNvSpPr>
            <a:spLocks noGrp="1"/>
          </p:cNvSpPr>
          <p:nvPr>
            <p:ph type="body" sz="quarter" idx="3"/>
          </p:nvPr>
        </p:nvSpPr>
        <p:spPr>
          <a:xfrm>
            <a:off x="302429" y="2560998"/>
            <a:ext cx="6192977" cy="6202027"/>
          </a:xfrm>
          <a:prstGeom prst="rect">
            <a:avLst/>
          </a:prstGeom>
        </p:spPr>
        <p:txBody>
          <a:bodyPr>
            <a:normAutofit/>
          </a:bodyPr>
          <a:lstStyle/>
          <a:p>
            <a:pPr>
              <a:lnSpc>
                <a:spcPct val="150000"/>
              </a:lnSpc>
            </a:pPr>
            <a:r>
              <a:rPr lang="ja-JP" altLang="en-US" sz="1200" b="0" dirty="0">
                <a:latin typeface="+mn-ea"/>
                <a:ea typeface="+mn-ea"/>
              </a:rPr>
              <a:t>　ではここからは、実際に保育を見るときの配慮事項や視点についてお伝えします。</a:t>
            </a:r>
            <a:endParaRPr lang="en-US" altLang="ja-JP" sz="1200" b="0" dirty="0">
              <a:latin typeface="+mn-ea"/>
              <a:ea typeface="+mn-ea"/>
            </a:endParaRPr>
          </a:p>
          <a:p>
            <a:pPr>
              <a:lnSpc>
                <a:spcPct val="150000"/>
              </a:lnSpc>
            </a:pPr>
            <a:endParaRPr lang="en-US" altLang="ja-JP" sz="1200" b="0" dirty="0">
              <a:latin typeface="+mn-ea"/>
              <a:ea typeface="+mn-ea"/>
            </a:endParaRPr>
          </a:p>
          <a:p>
            <a:pPr>
              <a:lnSpc>
                <a:spcPct val="150000"/>
              </a:lnSpc>
            </a:pPr>
            <a:r>
              <a:rPr lang="ja-JP" altLang="en-US" sz="1200" b="0" dirty="0">
                <a:latin typeface="+mn-ea"/>
                <a:ea typeface="+mn-ea"/>
              </a:rPr>
              <a:t>　「</a:t>
            </a:r>
            <a:r>
              <a:rPr lang="ja-JP" altLang="en-US" sz="1200" b="0" dirty="0">
                <a:latin typeface="+mn-ea"/>
                <a:ea typeface="+mn-ea"/>
              </a:rPr>
              <a:t>子供</a:t>
            </a:r>
            <a:r>
              <a:rPr lang="ja-JP" altLang="en-US" sz="1200" b="0" dirty="0">
                <a:latin typeface="+mn-ea"/>
                <a:ea typeface="+mn-ea"/>
              </a:rPr>
              <a:t>の姿」を見取るときには、できる限り子供の視線と同じ高さで見ましょう。</a:t>
            </a:r>
            <a:endParaRPr lang="ja-JP" altLang="en-US" sz="1200" b="0" dirty="0">
              <a:latin typeface="+mn-ea"/>
              <a:ea typeface="+mn-ea"/>
            </a:endParaRPr>
          </a:p>
          <a:p>
            <a:pPr>
              <a:lnSpc>
                <a:spcPct val="150000"/>
              </a:lnSpc>
            </a:pPr>
            <a:r>
              <a:rPr lang="ja-JP" altLang="en-US" sz="1200" b="0" dirty="0">
                <a:latin typeface="+mn-ea"/>
                <a:ea typeface="+mn-ea"/>
              </a:rPr>
              <a:t>　子供たちは大人よりも視野が狭く、また、目に入った環境から興味･関心をもっていきます。</a:t>
            </a:r>
            <a:r>
              <a:rPr lang="ja-JP" altLang="en-US" sz="1200" b="0" dirty="0">
                <a:latin typeface="+mn-ea"/>
                <a:ea typeface="+mn-ea"/>
              </a:rPr>
              <a:t>大人がその視界を遮り、遊びの邪魔にならないように配慮しましょう。</a:t>
            </a:r>
            <a:endParaRPr lang="ja-JP" altLang="en-US" sz="1200" b="0" dirty="0">
              <a:latin typeface="+mn-ea"/>
              <a:ea typeface="+mn-ea"/>
            </a:endParaRPr>
          </a:p>
          <a:p>
            <a:pPr>
              <a:lnSpc>
                <a:spcPct val="150000"/>
              </a:lnSpc>
            </a:pPr>
            <a:endParaRPr lang="ja-JP" altLang="en-US" sz="1200" b="0" dirty="0">
              <a:latin typeface="+mn-ea"/>
              <a:ea typeface="+mn-ea"/>
            </a:endParaRPr>
          </a:p>
          <a:p>
            <a:pPr>
              <a:lnSpc>
                <a:spcPct val="150000"/>
              </a:lnSpc>
            </a:pPr>
            <a:r>
              <a:rPr lang="ja-JP" altLang="en-US" sz="1200" b="0" dirty="0">
                <a:latin typeface="+mn-ea"/>
                <a:ea typeface="+mn-ea"/>
              </a:rPr>
              <a:t>　また、子供をできる･できないの見方だけではなく、肯定的に捉え、温かいまなざしを送っていただけたらと思います。</a:t>
            </a:r>
            <a:endParaRPr lang="ja-JP" altLang="en-US" sz="1200" b="0" dirty="0">
              <a:latin typeface="+mn-ea"/>
              <a:ea typeface="+mn-ea"/>
            </a:endParaRPr>
          </a:p>
          <a:p>
            <a:pPr>
              <a:lnSpc>
                <a:spcPct val="150000"/>
              </a:lnSpc>
            </a:pPr>
            <a:r>
              <a:rPr lang="ja-JP" altLang="en-US" sz="1200" b="0" dirty="0">
                <a:latin typeface="+mn-ea"/>
                <a:ea typeface="+mn-ea"/>
              </a:rPr>
              <a:t>　そして、できる限り具体的に姿を捉えていってください。</a:t>
            </a:r>
            <a:endParaRPr lang="ja-JP" altLang="en-US" sz="1200" b="0" u="none" dirty="0">
              <a:latin typeface="+mn-ea"/>
              <a:ea typeface="+mn-ea"/>
            </a:endParaRPr>
          </a:p>
          <a:p>
            <a:pPr>
              <a:lnSpc>
                <a:spcPct val="150000"/>
              </a:lnSpc>
            </a:pPr>
            <a:endParaRPr lang="ja-JP" altLang="en-US" sz="1200" b="0" dirty="0">
              <a:latin typeface="+mn-ea"/>
              <a:ea typeface="+mn-ea"/>
            </a:endParaRPr>
          </a:p>
          <a:p>
            <a:pPr>
              <a:lnSpc>
                <a:spcPct val="150000"/>
              </a:lnSpc>
            </a:pPr>
            <a:r>
              <a:rPr lang="ja-JP" altLang="en-US" sz="1200" b="0" dirty="0">
                <a:latin typeface="+mn-ea"/>
                <a:ea typeface="+mn-ea"/>
              </a:rPr>
              <a:t>　</a:t>
            </a:r>
            <a:r>
              <a:rPr lang="ja-JP" altLang="en-US" sz="1200" b="0" dirty="0">
                <a:latin typeface="+mn-ea"/>
                <a:ea typeface="+mn-ea"/>
              </a:rPr>
              <a:t>ポイントを</a:t>
            </a:r>
            <a:r>
              <a:rPr lang="ja-JP" altLang="en-US" sz="1200" b="0" dirty="0">
                <a:latin typeface="+mn-ea"/>
                <a:ea typeface="+mn-ea"/>
              </a:rPr>
              <a:t>書いていますように、</a:t>
            </a:r>
            <a:endParaRPr lang="ja-JP" altLang="en-US" sz="1200" b="0" dirty="0">
              <a:latin typeface="+mn-ea"/>
              <a:ea typeface="+mn-ea"/>
            </a:endParaRPr>
          </a:p>
          <a:p>
            <a:pPr>
              <a:lnSpc>
                <a:spcPct val="150000"/>
              </a:lnSpc>
            </a:pPr>
            <a:r>
              <a:rPr lang="ja-JP" altLang="en-US" sz="1200" b="0" dirty="0">
                <a:latin typeface="+mn-ea"/>
                <a:ea typeface="+mn-ea"/>
              </a:rPr>
              <a:t>　なぜ？　どうして？という視点をもって、</a:t>
            </a:r>
            <a:r>
              <a:rPr lang="ja-JP" altLang="en-US" sz="1200" b="0" dirty="0">
                <a:latin typeface="+mn-ea"/>
                <a:ea typeface="+mn-ea"/>
              </a:rPr>
              <a:t>子供</a:t>
            </a:r>
            <a:r>
              <a:rPr lang="ja-JP" altLang="en-US" sz="1200" b="0" dirty="0">
                <a:latin typeface="+mn-ea"/>
                <a:ea typeface="+mn-ea"/>
              </a:rPr>
              <a:t>たちの遊びや生活の姿を捉えていきましょう。</a:t>
            </a:r>
            <a:endParaRPr lang="ja-JP" altLang="en-US" sz="1200" b="0" dirty="0">
              <a:latin typeface="+mn-ea"/>
              <a:ea typeface="+mn-ea"/>
            </a:endParaRPr>
          </a:p>
          <a:p>
            <a:pPr>
              <a:lnSpc>
                <a:spcPct val="150000"/>
              </a:lnSpc>
            </a:pPr>
            <a:endParaRPr lang="ja-JP" altLang="en-US" sz="1200" b="0" u="none" dirty="0">
              <a:latin typeface="+mn-ea"/>
              <a:ea typeface="+mn-ea"/>
            </a:endParaRPr>
          </a:p>
          <a:p>
            <a:pPr>
              <a:lnSpc>
                <a:spcPct val="150000"/>
              </a:lnSpc>
            </a:pPr>
            <a:r>
              <a:rPr lang="ja-JP" altLang="en-US" sz="1200" b="0" u="none" dirty="0">
                <a:latin typeface="+mn-ea"/>
                <a:ea typeface="+mn-ea"/>
              </a:rPr>
              <a:t>　</a:t>
            </a:r>
            <a:endParaRPr lang="ja-JP" altLang="en-US" sz="1200" b="0" u="none" dirty="0">
              <a:latin typeface="+mn-ea"/>
              <a:ea typeface="+mn-ea"/>
            </a:endParaRPr>
          </a:p>
        </p:txBody>
      </p:sp>
      <p:sp>
        <p:nvSpPr>
          <p:cNvPr id="1296" name="四角形 128"/>
          <p:cNvSpPr>
            <a:spLocks noGrp="1"/>
          </p:cNvSpPr>
          <p:nvPr>
            <p:ph type="sldNum" sz="quarter" idx="5"/>
          </p:nvPr>
        </p:nvSpPr>
        <p:spPr>
          <a:prstGeom prst="rect">
            <a:avLst/>
          </a:prstGeom>
        </p:spPr>
        <p:txBody>
          <a:bodyPr vert="horz" lIns="91427" tIns="45712" rIns="91427" bIns="45712" rtlCol="0" anchor="b"/>
          <a:lstStyle>
            <a:lvl1pPr algn="r">
              <a:defRPr sz="1200"/>
            </a:lvl1pPr>
          </a:lstStyle>
          <a:p>
            <a:fld id="{55641756-24D9-4296-AB6D-367B76F0BC72}"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03" name="四角形 126"/>
          <p:cNvSpPr>
            <a:spLocks noGrp="1" noRot="1" noChangeAspect="1"/>
          </p:cNvSpPr>
          <p:nvPr>
            <p:ph type="sldImg" idx="2"/>
          </p:nvPr>
        </p:nvSpPr>
        <p:spPr>
          <a:xfrm>
            <a:off x="2106613" y="288925"/>
            <a:ext cx="2874961" cy="2155825"/>
          </a:xfrm>
          <a:prstGeom prst="rect">
            <a:avLst/>
          </a:prstGeom>
        </p:spPr>
        <p:txBody>
          <a:bodyPr/>
          <a:lstStyle/>
          <a:p>
            <a:endParaRPr kumimoji="1" lang="ja-JP" altLang="en-US"/>
          </a:p>
        </p:txBody>
      </p:sp>
      <p:sp>
        <p:nvSpPr>
          <p:cNvPr id="1304" name="四角形 127"/>
          <p:cNvSpPr>
            <a:spLocks noGrp="1"/>
          </p:cNvSpPr>
          <p:nvPr>
            <p:ph type="body" sz="quarter" idx="3"/>
          </p:nvPr>
        </p:nvSpPr>
        <p:spPr>
          <a:xfrm>
            <a:off x="302429" y="2561123"/>
            <a:ext cx="6192977" cy="6353509"/>
          </a:xfrm>
          <a:prstGeom prst="rect">
            <a:avLst/>
          </a:prstGeom>
        </p:spPr>
        <p:txBody>
          <a:bodyPr>
            <a:normAutofit/>
          </a:bodyPr>
          <a:lstStyle/>
          <a:p>
            <a:pPr>
              <a:lnSpc>
                <a:spcPct val="150000"/>
              </a:lnSpc>
            </a:pPr>
            <a:r>
              <a:rPr lang="ja-JP" altLang="en-US" sz="1200" b="0" dirty="0">
                <a:latin typeface="+mn-ea"/>
                <a:ea typeface="+mn-ea"/>
              </a:rPr>
              <a:t>例えば、</a:t>
            </a:r>
            <a:endParaRPr lang="ja-JP" altLang="en-US" sz="1200" b="0" dirty="0">
              <a:latin typeface="+mn-ea"/>
              <a:ea typeface="+mn-ea"/>
            </a:endParaRPr>
          </a:p>
          <a:p>
            <a:pPr>
              <a:lnSpc>
                <a:spcPct val="150000"/>
              </a:lnSpc>
            </a:pPr>
            <a:r>
              <a:rPr lang="ja-JP" altLang="en-US" sz="1200" b="0" dirty="0">
                <a:latin typeface="+mn-ea"/>
                <a:ea typeface="+mn-ea"/>
              </a:rPr>
              <a:t>　</a:t>
            </a:r>
            <a:r>
              <a:rPr lang="ja-JP" altLang="en-US" sz="1200" b="0" dirty="0">
                <a:latin typeface="+mn-ea"/>
                <a:ea typeface="+mn-ea"/>
              </a:rPr>
              <a:t>○何を楽しんでいるのか</a:t>
            </a:r>
            <a:endParaRPr sz="1200" b="0">
              <a:latin typeface="+mn-ea"/>
              <a:ea typeface="+mn-ea"/>
            </a:endParaRPr>
          </a:p>
          <a:p>
            <a:pPr>
              <a:lnSpc>
                <a:spcPct val="150000"/>
              </a:lnSpc>
            </a:pPr>
            <a:r>
              <a:rPr lang="ja-JP" altLang="en-US" sz="1200" b="0" dirty="0">
                <a:latin typeface="+mn-ea"/>
                <a:ea typeface="+mn-ea"/>
              </a:rPr>
              <a:t>　○何に、興味・関心をもっているのか</a:t>
            </a:r>
            <a:endParaRPr sz="1200" b="0">
              <a:latin typeface="+mn-ea"/>
              <a:ea typeface="+mn-ea"/>
            </a:endParaRPr>
          </a:p>
          <a:p>
            <a:pPr>
              <a:lnSpc>
                <a:spcPct val="150000"/>
              </a:lnSpc>
            </a:pPr>
            <a:r>
              <a:rPr lang="ja-JP" altLang="en-US" sz="1200" b="0" dirty="0">
                <a:latin typeface="+mn-ea"/>
                <a:ea typeface="+mn-ea"/>
              </a:rPr>
              <a:t>　○何を実現しようとしているのか</a:t>
            </a:r>
            <a:endParaRPr sz="1200" b="0">
              <a:latin typeface="+mn-ea"/>
              <a:ea typeface="+mn-ea"/>
            </a:endParaRPr>
          </a:p>
          <a:p>
            <a:pPr>
              <a:lnSpc>
                <a:spcPct val="150000"/>
              </a:lnSpc>
            </a:pPr>
            <a:r>
              <a:rPr lang="ja-JP" altLang="en-US" sz="1200" b="0" dirty="0">
                <a:latin typeface="+mn-ea"/>
                <a:ea typeface="+mn-ea"/>
              </a:rPr>
              <a:t>　○戸惑っていたことやためらっていることはないか</a:t>
            </a:r>
            <a:endParaRPr sz="1200" b="0">
              <a:latin typeface="+mn-ea"/>
              <a:ea typeface="+mn-ea"/>
            </a:endParaRPr>
          </a:p>
          <a:p>
            <a:pPr>
              <a:lnSpc>
                <a:spcPct val="150000"/>
              </a:lnSpc>
            </a:pPr>
            <a:r>
              <a:rPr lang="ja-JP" altLang="en-US" sz="1200" b="0" dirty="0">
                <a:latin typeface="+mn-ea"/>
                <a:ea typeface="+mn-ea"/>
              </a:rPr>
              <a:t>　など、具体的に捉える意識をもっていただければ、どのような力が育とうとしているかが見えてきます。</a:t>
            </a:r>
            <a:endParaRPr sz="1200" b="0">
              <a:latin typeface="+mn-ea"/>
              <a:ea typeface="+mn-ea"/>
            </a:endParaRPr>
          </a:p>
          <a:p>
            <a:pPr>
              <a:lnSpc>
                <a:spcPct val="150000"/>
              </a:lnSpc>
            </a:pPr>
            <a:endParaRPr lang="ja-JP" altLang="en-US" sz="1200" b="0" dirty="0">
              <a:latin typeface="+mn-ea"/>
              <a:ea typeface="+mn-ea"/>
            </a:endParaRPr>
          </a:p>
          <a:p>
            <a:pPr>
              <a:lnSpc>
                <a:spcPct val="150000"/>
              </a:lnSpc>
            </a:pPr>
            <a:r>
              <a:rPr lang="ja-JP" altLang="en-US" sz="1200" b="0" dirty="0">
                <a:latin typeface="+mn-ea"/>
                <a:ea typeface="+mn-ea"/>
              </a:rPr>
              <a:t> </a:t>
            </a:r>
            <a:r>
              <a:rPr lang="ja-JP" altLang="en-US" sz="1200" b="0" u="none" dirty="0">
                <a:latin typeface="+mn-ea"/>
                <a:ea typeface="+mn-ea"/>
              </a:rPr>
              <a:t> この時、Ａくん、Ｂくんといった</a:t>
            </a:r>
            <a:r>
              <a:rPr lang="ja-JP" altLang="en-US" sz="1200" b="0" u="none" dirty="0">
                <a:latin typeface="+mn-ea"/>
                <a:ea typeface="+mn-ea"/>
              </a:rPr>
              <a:t>子供</a:t>
            </a:r>
            <a:r>
              <a:rPr lang="ja-JP" altLang="en-US" sz="1200" b="0" u="none" dirty="0">
                <a:latin typeface="+mn-ea"/>
                <a:ea typeface="+mn-ea"/>
              </a:rPr>
              <a:t>一人一人の育ちの理解と、</a:t>
            </a:r>
            <a:endParaRPr lang="ja-JP" altLang="en-US" sz="1200" b="0" dirty="0">
              <a:latin typeface="+mn-ea"/>
              <a:ea typeface="+mn-ea"/>
            </a:endParaRPr>
          </a:p>
          <a:p>
            <a:pPr>
              <a:lnSpc>
                <a:spcPct val="150000"/>
              </a:lnSpc>
            </a:pPr>
            <a:r>
              <a:rPr lang="ja-JP" altLang="en-US" sz="1200" b="0" u="none" dirty="0">
                <a:latin typeface="+mn-ea"/>
                <a:ea typeface="+mn-ea"/>
              </a:rPr>
              <a:t>　ぞう組・</a:t>
            </a:r>
            <a:r>
              <a:rPr lang="ja-JP" altLang="en-US" sz="1200" b="0" u="none" dirty="0" err="1">
                <a:latin typeface="+mn-ea"/>
                <a:ea typeface="+mn-ea"/>
              </a:rPr>
              <a:t>りす</a:t>
            </a:r>
            <a:r>
              <a:rPr lang="ja-JP" altLang="en-US" sz="1200" b="0" u="none" dirty="0">
                <a:latin typeface="+mn-ea"/>
                <a:ea typeface="+mn-ea"/>
              </a:rPr>
              <a:t>組といった集団・クラスとしての育ちの理解　の２つを意識し、</a:t>
            </a:r>
            <a:endParaRPr lang="ja-JP" altLang="en-US" sz="1200" b="0" u="none" dirty="0">
              <a:latin typeface="+mn-ea"/>
              <a:ea typeface="+mn-ea"/>
            </a:endParaRPr>
          </a:p>
          <a:p>
            <a:pPr>
              <a:lnSpc>
                <a:spcPct val="150000"/>
              </a:lnSpc>
            </a:pPr>
            <a:r>
              <a:rPr lang="ja-JP" altLang="en-US" sz="1200" b="0" u="none" dirty="0">
                <a:latin typeface="+mn-ea"/>
                <a:ea typeface="+mn-ea"/>
              </a:rPr>
              <a:t>一人一人の育ちを大切に見て、生活や遊びへの取組・人との関係を通して、集団としての育ちの理解も　深めていってください。</a:t>
            </a:r>
            <a:endParaRPr lang="ja-JP" altLang="en-US" sz="1200" b="0" u="none" dirty="0">
              <a:latin typeface="+mn-ea"/>
              <a:ea typeface="+mn-ea"/>
            </a:endParaRPr>
          </a:p>
        </p:txBody>
      </p:sp>
      <p:sp>
        <p:nvSpPr>
          <p:cNvPr id="1305" name="四角形 128"/>
          <p:cNvSpPr>
            <a:spLocks noGrp="1"/>
          </p:cNvSpPr>
          <p:nvPr>
            <p:ph type="sldNum" sz="quarter" idx="5"/>
          </p:nvPr>
        </p:nvSpPr>
        <p:spPr>
          <a:prstGeom prst="rect">
            <a:avLst/>
          </a:prstGeom>
        </p:spPr>
        <p:txBody>
          <a:bodyPr vert="horz" lIns="91427" tIns="45712" rIns="91427" bIns="45712" rtlCol="0" anchor="b"/>
          <a:lstStyle>
            <a:lvl1pPr algn="r">
              <a:defRPr sz="1200"/>
            </a:lvl1pPr>
          </a:lstStyle>
          <a:p>
            <a:fld id="{55641756-24D9-4296-AB6D-367B76F0BC72}" type="slidenum">
              <a:rPr kumimoji="1" lang="ja-JP" altLang="en-US" smtClean="0"/>
              <a:pPr/>
              <a:t>9</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1032" name="字幕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C485584D-7D79-4248-9986-4CA35242F944}" type="datetimeFigureOut">
              <a:rPr lang="en-US" smtClean="0"/>
              <a:t>9/19/2022</a:t>
            </a:fld>
            <a:endParaRPr lang="en-US"/>
          </a:p>
        </p:txBody>
      </p:sp>
      <p:sp>
        <p:nvSpPr>
          <p:cNvPr id="1034" name="フッター プレースホルダー 4"/>
          <p:cNvSpPr>
            <a:spLocks noGrp="1"/>
          </p:cNvSpPr>
          <p:nvPr>
            <p:ph type="ftr" sz="quarter" idx="11"/>
          </p:nvPr>
        </p:nvSpPr>
        <p:spPr/>
        <p:txBody>
          <a:bodyPr/>
          <a:lstStyle/>
          <a:p>
            <a:endParaRPr lang="en-US"/>
          </a:p>
        </p:txBody>
      </p:sp>
      <p:sp>
        <p:nvSpPr>
          <p:cNvPr id="1035" name="スライド番号プレースホルダー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2025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C485584D-7D79-4248-9986-4CA35242F944}" type="datetimeFigureOut">
              <a:rPr lang="en-US" smtClean="0"/>
              <a:t>9/19/2022</a:t>
            </a:fld>
            <a:endParaRPr lang="en-US"/>
          </a:p>
        </p:txBody>
      </p:sp>
      <p:sp>
        <p:nvSpPr>
          <p:cNvPr id="1091" name="フッター プレースホルダー 4"/>
          <p:cNvSpPr>
            <a:spLocks noGrp="1"/>
          </p:cNvSpPr>
          <p:nvPr>
            <p:ph type="ftr" sz="quarter" idx="11"/>
          </p:nvPr>
        </p:nvSpPr>
        <p:spPr/>
        <p:txBody>
          <a:bodyPr/>
          <a:lstStyle/>
          <a:p>
            <a:endParaRPr lang="en-US"/>
          </a:p>
        </p:txBody>
      </p:sp>
      <p:sp>
        <p:nvSpPr>
          <p:cNvPr id="1092" name="スライド番号プレースホルダー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569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C485584D-7D79-4248-9986-4CA35242F944}" type="datetimeFigureOut">
              <a:rPr lang="en-US" smtClean="0"/>
              <a:t>9/19/2022</a:t>
            </a:fld>
            <a:endParaRPr lang="en-US"/>
          </a:p>
        </p:txBody>
      </p:sp>
      <p:sp>
        <p:nvSpPr>
          <p:cNvPr id="1097" name="フッター プレースホルダー 4"/>
          <p:cNvSpPr>
            <a:spLocks noGrp="1"/>
          </p:cNvSpPr>
          <p:nvPr>
            <p:ph type="ftr" sz="quarter" idx="11"/>
          </p:nvPr>
        </p:nvSpPr>
        <p:spPr/>
        <p:txBody>
          <a:bodyPr/>
          <a:lstStyle/>
          <a:p>
            <a:endParaRPr lang="en-US"/>
          </a:p>
        </p:txBody>
      </p:sp>
      <p:sp>
        <p:nvSpPr>
          <p:cNvPr id="1098" name="スライド番号プレースホルダー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4619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C485584D-7D79-4248-9986-4CA35242F944}" type="datetimeFigureOut">
              <a:rPr lang="en-US" smtClean="0"/>
              <a:t>9/19/2022</a:t>
            </a:fld>
            <a:endParaRPr lang="en-US"/>
          </a:p>
        </p:txBody>
      </p:sp>
      <p:sp>
        <p:nvSpPr>
          <p:cNvPr id="1040" name="フッター プレースホルダー 4"/>
          <p:cNvSpPr>
            <a:spLocks noGrp="1"/>
          </p:cNvSpPr>
          <p:nvPr>
            <p:ph type="ftr" sz="quarter" idx="11"/>
          </p:nvPr>
        </p:nvSpPr>
        <p:spPr/>
        <p:txBody>
          <a:bodyPr/>
          <a:lstStyle/>
          <a:p>
            <a:endParaRPr lang="en-US"/>
          </a:p>
        </p:txBody>
      </p:sp>
      <p:sp>
        <p:nvSpPr>
          <p:cNvPr id="1041" name="スライド番号プレースホルダー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60752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C485584D-7D79-4248-9986-4CA35242F944}" type="datetimeFigureOut">
              <a:rPr lang="en-US" smtClean="0"/>
              <a:t>9/19/2022</a:t>
            </a:fld>
            <a:endParaRPr lang="en-US"/>
          </a:p>
        </p:txBody>
      </p:sp>
      <p:sp>
        <p:nvSpPr>
          <p:cNvPr id="1046" name="フッター プレースホルダー 4"/>
          <p:cNvSpPr>
            <a:spLocks noGrp="1"/>
          </p:cNvSpPr>
          <p:nvPr>
            <p:ph type="ftr" sz="quarter" idx="11"/>
          </p:nvPr>
        </p:nvSpPr>
        <p:spPr/>
        <p:txBody>
          <a:bodyPr/>
          <a:lstStyle/>
          <a:p>
            <a:endParaRPr lang="en-US"/>
          </a:p>
        </p:txBody>
      </p:sp>
      <p:sp>
        <p:nvSpPr>
          <p:cNvPr id="1047" name="スライド番号プレースホルダー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78659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C485584D-7D79-4248-9986-4CA35242F944}" type="datetimeFigureOut">
              <a:rPr lang="en-US" smtClean="0"/>
              <a:t>9/19/2022</a:t>
            </a:fld>
            <a:endParaRPr lang="en-US"/>
          </a:p>
        </p:txBody>
      </p:sp>
      <p:sp>
        <p:nvSpPr>
          <p:cNvPr id="1053" name="フッター プレースホルダー 5"/>
          <p:cNvSpPr>
            <a:spLocks noGrp="1"/>
          </p:cNvSpPr>
          <p:nvPr>
            <p:ph type="ftr" sz="quarter" idx="11"/>
          </p:nvPr>
        </p:nvSpPr>
        <p:spPr/>
        <p:txBody>
          <a:bodyPr/>
          <a:lstStyle/>
          <a:p>
            <a:endParaRPr lang="en-US"/>
          </a:p>
        </p:txBody>
      </p:sp>
      <p:sp>
        <p:nvSpPr>
          <p:cNvPr id="1054" name="スライド番号プレースホルダー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106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C485584D-7D79-4248-9986-4CA35242F944}" type="datetimeFigureOut">
              <a:rPr lang="en-US" smtClean="0"/>
              <a:t>9/19/2022</a:t>
            </a:fld>
            <a:endParaRPr lang="en-US"/>
          </a:p>
        </p:txBody>
      </p:sp>
      <p:sp>
        <p:nvSpPr>
          <p:cNvPr id="1062" name="フッター プレースホルダー 7"/>
          <p:cNvSpPr>
            <a:spLocks noGrp="1"/>
          </p:cNvSpPr>
          <p:nvPr>
            <p:ph type="ftr" sz="quarter" idx="11"/>
          </p:nvPr>
        </p:nvSpPr>
        <p:spPr/>
        <p:txBody>
          <a:bodyPr/>
          <a:lstStyle/>
          <a:p>
            <a:endParaRPr lang="en-US"/>
          </a:p>
        </p:txBody>
      </p:sp>
      <p:sp>
        <p:nvSpPr>
          <p:cNvPr id="1063" name="スライド番号プレースホルダー 8"/>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5432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C485584D-7D79-4248-9986-4CA35242F944}" type="datetimeFigureOut">
              <a:rPr lang="en-US" smtClean="0"/>
              <a:t>9/19/2022</a:t>
            </a:fld>
            <a:endParaRPr lang="en-US"/>
          </a:p>
        </p:txBody>
      </p:sp>
      <p:sp>
        <p:nvSpPr>
          <p:cNvPr id="1067" name="フッター プレースホルダー 3"/>
          <p:cNvSpPr>
            <a:spLocks noGrp="1"/>
          </p:cNvSpPr>
          <p:nvPr>
            <p:ph type="ftr" sz="quarter" idx="11"/>
          </p:nvPr>
        </p:nvSpPr>
        <p:spPr/>
        <p:txBody>
          <a:bodyPr/>
          <a:lstStyle/>
          <a:p>
            <a:endParaRPr lang="en-US"/>
          </a:p>
        </p:txBody>
      </p:sp>
      <p:sp>
        <p:nvSpPr>
          <p:cNvPr id="1068" name="スライド番号プレースホルダー 4"/>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946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C485584D-7D79-4248-9986-4CA35242F944}" type="datetimeFigureOut">
              <a:rPr lang="en-US" smtClean="0"/>
              <a:t>9/19/2022</a:t>
            </a:fld>
            <a:endParaRPr lang="en-US"/>
          </a:p>
        </p:txBody>
      </p:sp>
      <p:sp>
        <p:nvSpPr>
          <p:cNvPr id="1071" name="フッター プレースホルダー 2"/>
          <p:cNvSpPr>
            <a:spLocks noGrp="1"/>
          </p:cNvSpPr>
          <p:nvPr>
            <p:ph type="ftr" sz="quarter" idx="11"/>
          </p:nvPr>
        </p:nvSpPr>
        <p:spPr/>
        <p:txBody>
          <a:bodyPr/>
          <a:lstStyle/>
          <a:p>
            <a:endParaRPr lang="en-US"/>
          </a:p>
        </p:txBody>
      </p:sp>
      <p:sp>
        <p:nvSpPr>
          <p:cNvPr id="1072" name="スライド番号プレースホルダー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2840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C485584D-7D79-4248-9986-4CA35242F944}" type="datetimeFigureOut">
              <a:rPr lang="en-US" smtClean="0"/>
              <a:t>9/19/2022</a:t>
            </a:fld>
            <a:endParaRPr lang="en-US"/>
          </a:p>
        </p:txBody>
      </p:sp>
      <p:sp>
        <p:nvSpPr>
          <p:cNvPr id="1078" name="フッター プレースホルダー 5"/>
          <p:cNvSpPr>
            <a:spLocks noGrp="1"/>
          </p:cNvSpPr>
          <p:nvPr>
            <p:ph type="ftr" sz="quarter" idx="11"/>
          </p:nvPr>
        </p:nvSpPr>
        <p:spPr/>
        <p:txBody>
          <a:bodyPr/>
          <a:lstStyle/>
          <a:p>
            <a:endParaRPr lang="en-US"/>
          </a:p>
        </p:txBody>
      </p:sp>
      <p:sp>
        <p:nvSpPr>
          <p:cNvPr id="1079" name="スライド番号プレースホルダー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4998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1082"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1083"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C485584D-7D79-4248-9986-4CA35242F944}" type="datetimeFigureOut">
              <a:rPr lang="en-US" smtClean="0"/>
              <a:t>9/19/2022</a:t>
            </a:fld>
            <a:endParaRPr lang="en-US"/>
          </a:p>
        </p:txBody>
      </p:sp>
      <p:sp>
        <p:nvSpPr>
          <p:cNvPr id="1085" name="フッター プレースホルダー 5"/>
          <p:cNvSpPr>
            <a:spLocks noGrp="1"/>
          </p:cNvSpPr>
          <p:nvPr>
            <p:ph type="ftr" sz="quarter" idx="11"/>
          </p:nvPr>
        </p:nvSpPr>
        <p:spPr/>
        <p:txBody>
          <a:bodyPr/>
          <a:lstStyle/>
          <a:p>
            <a:endParaRPr lang="en-US"/>
          </a:p>
        </p:txBody>
      </p:sp>
      <p:sp>
        <p:nvSpPr>
          <p:cNvPr id="1086" name="スライド番号プレースホルダー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509103646"/>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85584D-7D79-4248-9986-4CA35242F944}" type="datetimeFigureOut">
              <a:rPr lang="en-US" smtClean="0"/>
              <a:t>9/29/2022</a:t>
            </a:fld>
            <a:endParaRPr lang="en-US"/>
          </a:p>
        </p:txBody>
      </p:sp>
      <p:sp>
        <p:nvSpPr>
          <p:cNvPr id="1028"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029"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7550531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jpeg" /><Relationship Id="rId2" Type="http://schemas.openxmlformats.org/officeDocument/2006/relationships/slideLayout" Target="../slideLayouts/slideLayout1.xml" /><Relationship Id="rId3"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2.xml" /><Relationship Id="rId3"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9.jpeg" /><Relationship Id="rId2" Type="http://schemas.openxmlformats.org/officeDocument/2006/relationships/slideLayout" Target="../slideLayouts/slideLayout7.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7.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Layout" Target="../slideLayouts/slideLayout7.xml" /><Relationship Id="rId3"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3.jpeg" /><Relationship Id="rId3" Type="http://schemas.openxmlformats.org/officeDocument/2006/relationships/slideLayout" Target="../slideLayouts/slideLayout7.xml" /><Relationship Id="rId4"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5.jpeg" /><Relationship Id="rId3" Type="http://schemas.openxmlformats.org/officeDocument/2006/relationships/slideLayout" Target="../slideLayouts/slideLayout7.xml" /><Relationship Id="rId4"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image" Target="../media/image6.jpeg" /><Relationship Id="rId2" Type="http://schemas.openxmlformats.org/officeDocument/2006/relationships/slideLayout" Target="../slideLayouts/slideLayout2.xml" /><Relationship Id="rId3"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2.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useBgFill="1">
        <p:nvSpPr>
          <p:cNvPr id="1112" name="Rectangle 26">
            <a:extLs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3" name="Picture 3" descr="成長している植物"/>
          <p:cNvPicPr>
            <a:picLocks noChangeAspect="1"/>
          </p:cNvPicPr>
          <p:nvPr/>
        </p:nvPicPr>
        <p:blipFill>
          <a:blip r:embed="rId1"/>
          <a:srcRect l="17923" r="11488" b="-2"/>
          <a:stretch>
            <a:fillRect/>
          </a:stretch>
        </p:blipFill>
        <p:spPr>
          <a:xfrm>
            <a:off x="1955269" y="0"/>
            <a:ext cx="7252232" cy="6857990"/>
          </a:xfrm>
          <a:prstGeom prst="rect">
            <a:avLst/>
          </a:prstGeom>
        </p:spPr>
      </p:pic>
      <p:sp>
        <p:nvSpPr>
          <p:cNvPr id="1114" name="Rectangle 28">
            <a:extLs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extLst>
          </p:nvPr>
        </p:nvSpPr>
        <p:spPr>
          <a:xfrm>
            <a:off x="0" y="0"/>
            <a:ext cx="5300233" cy="6858000"/>
          </a:xfrm>
          <a:prstGeom prst="rect">
            <a:avLst/>
          </a:prstGeom>
          <a:gradFill>
            <a:gsLst>
              <a:gs pos="0">
                <a:schemeClr val="bg1">
                  <a:alpha val="0"/>
                </a:schemeClr>
              </a:gs>
              <a:gs pos="19000">
                <a:schemeClr val="bg1">
                  <a:alpha val="38000"/>
                </a:schemeClr>
              </a:gs>
              <a:gs pos="35000">
                <a:schemeClr val="bg1">
                  <a:alpha val="77000"/>
                </a:schemeClr>
              </a:gs>
              <a:gs pos="48000">
                <a:schemeClr val="bg1"/>
              </a:gs>
              <a:gs pos="100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5" name="タイトル 1"/>
          <p:cNvSpPr>
            <a:spLocks noGrp="1"/>
          </p:cNvSpPr>
          <p:nvPr>
            <p:ph type="ctrTitle"/>
          </p:nvPr>
        </p:nvSpPr>
        <p:spPr>
          <a:xfrm>
            <a:off x="296484" y="982640"/>
            <a:ext cx="7054553" cy="1637730"/>
          </a:xfrm>
          <a:noFill/>
        </p:spPr>
        <p:txBody>
          <a:bodyPr>
            <a:normAutofit/>
          </a:bodyPr>
          <a:lstStyle/>
          <a:p>
            <a:pPr algn="l"/>
            <a:r>
              <a:rPr kumimoji="1" lang="ja-JP" altLang="en-US" b="1" dirty="0">
                <a:latin typeface="メイリオ" panose="020B0604030504040204" pitchFamily="50" charset="-128"/>
                <a:ea typeface="メイリオ" panose="020B0604030504040204" pitchFamily="50" charset="-128"/>
              </a:rPr>
              <a:t>保育を見る視点</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a:t>
            </a:r>
            <a:r>
              <a:rPr kumimoji="1" lang="ja-JP" altLang="en-US" sz="2700" dirty="0">
                <a:latin typeface="メイリオ" panose="020B0604030504040204" pitchFamily="50" charset="-128"/>
                <a:ea typeface="メイリオ" panose="020B0604030504040204" pitchFamily="50" charset="-128"/>
              </a:rPr>
              <a:t>～保育参観・保育者体験等をする前に～</a:t>
            </a:r>
          </a:p>
        </p:txBody>
      </p:sp>
      <p:sp>
        <p:nvSpPr>
          <p:cNvPr id="1116" name="字幕 2"/>
          <p:cNvSpPr>
            <a:spLocks noGrp="1"/>
          </p:cNvSpPr>
          <p:nvPr>
            <p:ph type="subTitle" idx="1"/>
          </p:nvPr>
        </p:nvSpPr>
        <p:spPr>
          <a:xfrm>
            <a:off x="615489" y="4779715"/>
            <a:ext cx="3953363" cy="761632"/>
          </a:xfrm>
          <a:noFill/>
        </p:spPr>
        <p:txBody>
          <a:bodyPr>
            <a:normAutofit fontScale="92500"/>
          </a:bodyPr>
          <a:lstStyle/>
          <a:p>
            <a:pPr algn="l"/>
            <a:r>
              <a:rPr lang="ja-JP" altLang="en-US" dirty="0">
                <a:latin typeface="メイリオ" panose="020B0604030504040204" pitchFamily="50" charset="-128"/>
                <a:ea typeface="メイリオ" panose="020B0604030504040204" pitchFamily="50" charset="-128"/>
              </a:rPr>
              <a:t>保幼小連携・接続プロジェクトチーム</a:t>
            </a:r>
            <a:endParaRPr lang="en-US" altLang="ja-JP" dirty="0">
              <a:latin typeface="メイリオ" panose="020B0604030504040204" pitchFamily="50" charset="-128"/>
              <a:ea typeface="メイリオ" panose="020B0604030504040204" pitchFamily="50" charset="-128"/>
            </a:endParaRPr>
          </a:p>
          <a:p>
            <a:pPr algn="l"/>
            <a:r>
              <a:rPr lang="ja-JP" altLang="en-US" dirty="0">
                <a:latin typeface="メイリオ" panose="020B0604030504040204" pitchFamily="50" charset="-128"/>
                <a:ea typeface="メイリオ" panose="020B0604030504040204" pitchFamily="50" charset="-128"/>
              </a:rPr>
              <a:t>高知県教育委員会事務局</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9812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307" name="タイトル 236"/>
          <p:cNvSpPr txBox="1"/>
          <p:nvPr/>
        </p:nvSpPr>
        <p:spPr>
          <a:xfrm>
            <a:off x="-7520" y="-27405"/>
            <a:ext cx="9159631" cy="727750"/>
          </a:xfrm>
          <a:prstGeom prst="rect">
            <a:avLst/>
          </a:prstGeom>
          <a:solidFill>
            <a:srgbClr val="FFE9E9"/>
          </a:solidFill>
          <a:ln w="6350" cap="flat" cmpd="sng" algn="ctr">
            <a:noFill/>
            <a:prstDash val="solid"/>
            <a:miter lim="800000"/>
          </a:ln>
        </p:spPr>
        <p:style>
          <a:lnRef idx="1">
            <a:schemeClr val="accent2"/>
          </a:lnRef>
          <a:fillRef idx="3">
            <a:schemeClr val="accent2"/>
          </a:fillRef>
          <a:effectRef idx="2">
            <a:schemeClr val="accent2"/>
          </a:effectRef>
          <a:fontRef idx="minor">
            <a:schemeClr val="lt1"/>
          </a:fontRef>
        </p:style>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800" b="1" dirty="0">
                <a:solidFill>
                  <a:schemeClr val="tx1"/>
                </a:solidFill>
                <a:latin typeface="メイリオ"/>
                <a:ea typeface="メイリオ"/>
              </a:rPr>
              <a:t>次のような視点で環境構成を見ていきましょう</a:t>
            </a:r>
            <a:endParaRPr sz="2800" b="1" dirty="0">
              <a:solidFill>
                <a:schemeClr val="tx1"/>
              </a:solidFill>
              <a:latin typeface="メイリオ"/>
              <a:ea typeface="メイリオ"/>
            </a:endParaRPr>
          </a:p>
        </p:txBody>
      </p:sp>
      <p:sp>
        <p:nvSpPr>
          <p:cNvPr id="1308" name="テキスト 264"/>
          <p:cNvSpPr txBox="1"/>
          <p:nvPr/>
        </p:nvSpPr>
        <p:spPr>
          <a:xfrm>
            <a:off x="158852" y="725817"/>
            <a:ext cx="2227621" cy="399217"/>
          </a:xfrm>
          <a:prstGeom prst="rect">
            <a:avLst/>
          </a:prstGeom>
          <a:ln/>
        </p:spPr>
        <p:txBody>
          <a:bodyPr wrap="square">
            <a:spAutoFit/>
          </a:bodyPr>
          <a:p>
            <a:pPr>
              <a:defRPr lang="ja-JP" altLang="en-US"/>
            </a:pPr>
            <a:r>
              <a:rPr lang="ja-JP" altLang="en-US" sz="2000" b="1">
                <a:latin typeface="メイリオ"/>
                <a:ea typeface="メイリオ"/>
              </a:rPr>
              <a:t>　例えば・・・</a:t>
            </a:r>
            <a:endParaRPr lang="ja-JP" altLang="en-US" sz="2000" b="1">
              <a:latin typeface="メイリオ"/>
              <a:ea typeface="メイリオ"/>
            </a:endParaRPr>
          </a:p>
        </p:txBody>
      </p:sp>
      <p:sp>
        <p:nvSpPr>
          <p:cNvPr id="1309" name="テキスト 265"/>
          <p:cNvSpPr txBox="1"/>
          <p:nvPr/>
        </p:nvSpPr>
        <p:spPr>
          <a:xfrm>
            <a:off x="122044" y="1125035"/>
            <a:ext cx="8916129" cy="5477530"/>
          </a:xfrm>
          <a:prstGeom prst="rect">
            <a:avLst/>
          </a:prstGeom>
        </p:spPr>
        <p:txBody>
          <a:bodyPr wrap="square">
            <a:spAutoFit/>
          </a:bodyPr>
          <a:p>
            <a:pPr>
              <a:lnSpc>
                <a:spcPts val="3000"/>
              </a:lnSpc>
              <a:spcBef>
                <a:spcPts val="0"/>
              </a:spcBef>
              <a:spcAft>
                <a:spcPts val="0"/>
              </a:spcAft>
            </a:pPr>
            <a:r>
              <a:rPr lang="ja-JP" altLang="en-US" sz="2000">
                <a:latin typeface="メイリオ"/>
                <a:ea typeface="メイリオ"/>
              </a:rPr>
              <a:t>★興味や関心をもって、</a:t>
            </a:r>
            <a:r>
              <a:rPr lang="ja-JP" altLang="en-US" sz="2000">
                <a:latin typeface="メイリオ"/>
                <a:ea typeface="メイリオ"/>
              </a:rPr>
              <a:t>自ら関わりたくなるような</a:t>
            </a:r>
            <a:r>
              <a:rPr lang="ja-JP" altLang="en-US" sz="2000" b="1">
                <a:latin typeface="メイリオ"/>
                <a:ea typeface="メイリオ"/>
              </a:rPr>
              <a:t>遊具や用具、材料</a:t>
            </a:r>
            <a:r>
              <a:rPr lang="ja-JP" altLang="en-US" sz="2000">
                <a:latin typeface="メイリオ"/>
                <a:ea typeface="メイリオ"/>
              </a:rPr>
              <a:t>はど</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のようなものがよいだろうか。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★イメージしたことが実現できる</a:t>
            </a:r>
            <a:r>
              <a:rPr lang="ja-JP" altLang="en-US" sz="2000" b="1">
                <a:latin typeface="メイリオ"/>
                <a:ea typeface="メイリオ"/>
              </a:rPr>
              <a:t>遊具や用具</a:t>
            </a:r>
            <a:r>
              <a:rPr lang="ja-JP" altLang="en-US" sz="2000">
                <a:latin typeface="メイリオ"/>
                <a:ea typeface="メイリオ"/>
              </a:rPr>
              <a:t>、またその</a:t>
            </a:r>
            <a:r>
              <a:rPr lang="ja-JP" altLang="en-US" sz="2000" b="1">
                <a:latin typeface="メイリオ"/>
                <a:ea typeface="メイリオ"/>
              </a:rPr>
              <a:t>数</a:t>
            </a:r>
            <a:r>
              <a:rPr lang="ja-JP" altLang="en-US" sz="2000">
                <a:latin typeface="メイリオ"/>
                <a:ea typeface="メイリオ"/>
              </a:rPr>
              <a:t>はどのくらいだ</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ろうか。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★どこにどのように</a:t>
            </a:r>
            <a:r>
              <a:rPr lang="ja-JP" altLang="en-US" sz="2000" b="1">
                <a:latin typeface="メイリオ"/>
                <a:ea typeface="メイリオ"/>
              </a:rPr>
              <a:t>配置</a:t>
            </a:r>
            <a:r>
              <a:rPr lang="ja-JP" altLang="en-US" sz="2000">
                <a:latin typeface="メイリオ"/>
                <a:ea typeface="メイリオ"/>
              </a:rPr>
              <a:t>しておくとよいだろうか。</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★はじめから</a:t>
            </a:r>
            <a:r>
              <a:rPr lang="ja-JP" altLang="en-US" sz="2000" b="1">
                <a:latin typeface="メイリオ"/>
                <a:ea typeface="メイリオ"/>
              </a:rPr>
              <a:t>材料や用具</a:t>
            </a:r>
            <a:r>
              <a:rPr lang="ja-JP" altLang="en-US" sz="2000">
                <a:latin typeface="メイリオ"/>
                <a:ea typeface="メイリオ"/>
              </a:rPr>
              <a:t>は出しておこうか。それとも、子供の要求があって</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から出そうか。あるいは、子供と一緒に探す方がよいだろうか。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★じっくり遊ぶために</a:t>
            </a:r>
            <a:r>
              <a:rPr lang="ja-JP" altLang="en-US" sz="2000" b="1">
                <a:latin typeface="メイリオ"/>
                <a:ea typeface="メイリオ"/>
              </a:rPr>
              <a:t>場の広さ</a:t>
            </a:r>
            <a:r>
              <a:rPr lang="ja-JP" altLang="en-US" sz="2000">
                <a:latin typeface="メイリオ"/>
                <a:ea typeface="メイリオ"/>
              </a:rPr>
              <a:t>はどのくらい確保する必要があるだろうか。　</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★遊び込むための</a:t>
            </a:r>
            <a:r>
              <a:rPr lang="ja-JP" altLang="en-US" sz="2000" b="1">
                <a:latin typeface="メイリオ"/>
                <a:ea typeface="メイリオ"/>
              </a:rPr>
              <a:t>時間や空間</a:t>
            </a:r>
            <a:r>
              <a:rPr lang="ja-JP" altLang="en-US" sz="2000">
                <a:latin typeface="メイリオ"/>
                <a:ea typeface="メイリオ"/>
              </a:rPr>
              <a:t>はどのくらい必要だろうか。</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a:t>
            </a:r>
            <a:r>
              <a:rPr lang="ja-JP" altLang="en-US" sz="2000" b="1">
                <a:latin typeface="メイリオ"/>
                <a:ea typeface="メイリオ"/>
              </a:rPr>
              <a:t>友達との関わり</a:t>
            </a:r>
            <a:r>
              <a:rPr lang="ja-JP" altLang="en-US" sz="2000" b="1">
                <a:latin typeface="メイリオ"/>
                <a:ea typeface="メイリオ"/>
              </a:rPr>
              <a:t>を踏まえた環境</a:t>
            </a:r>
            <a:r>
              <a:rPr lang="ja-JP" altLang="en-US" sz="2000">
                <a:latin typeface="メイリオ"/>
                <a:ea typeface="メイリオ"/>
              </a:rPr>
              <a:t>をどのように構成すればよいだろうか。</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a:t>
            </a:r>
            <a:r>
              <a:rPr lang="ja-JP" altLang="en-US" sz="2000" b="1">
                <a:latin typeface="メイリオ"/>
                <a:ea typeface="メイリオ"/>
              </a:rPr>
              <a:t>保育者はどこに</a:t>
            </a:r>
            <a:r>
              <a:rPr lang="ja-JP" altLang="en-US" sz="2000">
                <a:latin typeface="メイリオ"/>
                <a:ea typeface="メイリオ"/>
              </a:rPr>
              <a:t>いるとよいだろうか。</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a:t>
            </a:r>
            <a:r>
              <a:rPr lang="ja-JP" altLang="en-US" sz="2000">
                <a:latin typeface="メイリオ"/>
                <a:ea typeface="メイリオ"/>
              </a:rPr>
              <a:t>子供</a:t>
            </a:r>
            <a:r>
              <a:rPr lang="ja-JP" altLang="en-US" sz="2000">
                <a:latin typeface="メイリオ"/>
                <a:ea typeface="メイリオ"/>
              </a:rPr>
              <a:t>の動きを考慮すると</a:t>
            </a:r>
            <a:r>
              <a:rPr lang="ja-JP" altLang="en-US" sz="2000" b="1">
                <a:latin typeface="メイリオ"/>
                <a:ea typeface="メイリオ"/>
              </a:rPr>
              <a:t>保育者は</a:t>
            </a:r>
            <a:r>
              <a:rPr lang="ja-JP" altLang="en-US" sz="2000" b="1">
                <a:latin typeface="メイリオ"/>
                <a:ea typeface="メイリオ"/>
              </a:rPr>
              <a:t>どのように動けばよいだろうか</a:t>
            </a:r>
            <a:r>
              <a:rPr lang="ja-JP" altLang="en-US" sz="2000">
                <a:latin typeface="メイリオ"/>
                <a:ea typeface="メイリオ"/>
              </a:rPr>
              <a:t>。　</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a:t>
            </a:r>
            <a:r>
              <a:rPr lang="ja-JP" altLang="en-US" sz="2000" b="1">
                <a:latin typeface="メイリオ"/>
                <a:ea typeface="メイリオ"/>
              </a:rPr>
              <a:t>安心</a:t>
            </a:r>
            <a:r>
              <a:rPr lang="ja-JP" altLang="en-US" sz="2000">
                <a:latin typeface="メイリオ"/>
                <a:ea typeface="メイリオ"/>
              </a:rPr>
              <a:t>して遊ぶことができる雰囲気にするためにはどのような工夫がいる</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だろうか。　</a:t>
            </a:r>
            <a:r>
              <a:rPr lang="ja-JP" altLang="en-US" sz="2000">
                <a:latin typeface="メイリオ"/>
                <a:ea typeface="メイリオ"/>
              </a:rPr>
              <a:t>など</a:t>
            </a:r>
            <a:endParaRPr lang="ja-JP" altLang="en-US" sz="2000">
              <a:latin typeface="メイリオ"/>
              <a:ea typeface="メイリオ"/>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315" name="四角形 517"/>
          <p:cNvSpPr>
            <a:spLocks noGrp="1"/>
          </p:cNvSpPr>
          <p:nvPr>
            <p:ph type="title"/>
          </p:nvPr>
        </p:nvSpPr>
        <p:spPr>
          <a:xfrm>
            <a:off x="-9910" y="-67817"/>
            <a:ext cx="9145802" cy="541795"/>
          </a:xfrm>
          <a:prstGeom prst="rect">
            <a:avLst/>
          </a:prstGeom>
          <a:solidFill>
            <a:srgbClr val="FFE9E9"/>
          </a:solidFill>
          <a:ln w="12700"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90000"/>
          </a:bodyPr>
          <a:lstStyle/>
          <a:p>
            <a:pPr algn="ctr">
              <a:lnSpc>
                <a:spcPct val="150000"/>
              </a:lnSpc>
            </a:pPr>
            <a:r>
              <a:rPr lang="ja-JP" altLang="en-US" sz="311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環境構成の例</a:t>
            </a:r>
            <a:endParaRPr lang="ja-JP" altLang="en-US" sz="311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16" name="テキスト 518"/>
          <p:cNvSpPr txBox="1"/>
          <p:nvPr/>
        </p:nvSpPr>
        <p:spPr>
          <a:xfrm>
            <a:off x="9742399" y="274370"/>
            <a:ext cx="1463968" cy="3992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lang="ja-JP" altLang="en-US"/>
            </a:pPr>
            <a:r>
              <a:rPr lang="ja-JP" altLang="en-US" sz="2000" b="1" dirty="0">
                <a:latin typeface="+mn-ea"/>
                <a:cs typeface="+mn-lt"/>
              </a:rPr>
              <a:t>手引きP</a:t>
            </a:r>
            <a:r>
              <a:rPr lang="en-US" altLang="ja-JP" sz="2000" b="1" dirty="0">
                <a:latin typeface="+mn-ea"/>
                <a:cs typeface="+mn-lt"/>
              </a:rPr>
              <a:t>28</a:t>
            </a:r>
            <a:endParaRPr sz="2000" dirty="0"/>
          </a:p>
        </p:txBody>
      </p:sp>
      <p:pic>
        <p:nvPicPr>
          <p:cNvPr id="1317" name="図 668"/>
          <p:cNvPicPr>
            <a:picLocks noChangeAspect="1"/>
          </p:cNvPicPr>
          <p:nvPr/>
        </p:nvPicPr>
        <p:blipFill>
          <a:blip r:embed="rId1"/>
          <a:srcRect t="4501" b="-4784"/>
          <a:stretch>
            <a:fillRect/>
          </a:stretch>
        </p:blipFill>
        <p:spPr>
          <a:xfrm>
            <a:off x="108190" y="621125"/>
            <a:ext cx="8909608" cy="62300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323" name="四角形 517"/>
          <p:cNvSpPr>
            <a:spLocks noGrp="1"/>
          </p:cNvSpPr>
          <p:nvPr>
            <p:ph type="title"/>
          </p:nvPr>
        </p:nvSpPr>
        <p:spPr>
          <a:xfrm>
            <a:off x="-9910" y="-67817"/>
            <a:ext cx="9145802" cy="541795"/>
          </a:xfrm>
          <a:prstGeom prst="rect">
            <a:avLst/>
          </a:prstGeom>
          <a:solidFill>
            <a:srgbClr val="FFE9E9"/>
          </a:solidFill>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90000"/>
          </a:bodyPr>
          <a:lstStyle/>
          <a:p>
            <a:pPr algn="ctr">
              <a:lnSpc>
                <a:spcPct val="150000"/>
              </a:lnSpc>
            </a:pPr>
            <a:r>
              <a:rPr kumimoji="1" lang="ja-JP" altLang="en-US" sz="3111" b="1" dirty="0">
                <a:latin typeface="HG丸ｺﾞｼｯｸM-PRO" panose="020F0600000000000000" pitchFamily="50" charset="-128"/>
                <a:ea typeface="HG丸ｺﾞｼｯｸM-PRO" panose="020F0600000000000000" pitchFamily="50" charset="-128"/>
              </a:rPr>
              <a:t>　</a:t>
            </a:r>
            <a:r>
              <a:rPr kumimoji="1" lang="ja-JP" altLang="en-US" sz="3111" b="1" dirty="0">
                <a:solidFill>
                  <a:schemeClr val="tx1"/>
                </a:solidFill>
                <a:latin typeface="メイリオ"/>
                <a:ea typeface="メイリオ"/>
              </a:rPr>
              <a:t>保育者の援助</a:t>
            </a:r>
            <a:endParaRPr lang="ja-JP" altLang="en-US" sz="3111" b="1" dirty="0">
              <a:solidFill>
                <a:schemeClr val="tx1"/>
              </a:solidFill>
              <a:latin typeface="メイリオ"/>
              <a:ea typeface="メイリオ"/>
              <a:cs typeface="メイリオ" panose="020B0604030504040204" pitchFamily="50" charset="-128"/>
            </a:endParaRPr>
          </a:p>
        </p:txBody>
      </p:sp>
      <p:sp>
        <p:nvSpPr>
          <p:cNvPr id="1324" name="テキスト 265"/>
          <p:cNvSpPr txBox="1"/>
          <p:nvPr/>
        </p:nvSpPr>
        <p:spPr>
          <a:xfrm>
            <a:off x="245468" y="474588"/>
            <a:ext cx="2089355" cy="399217"/>
          </a:xfrm>
          <a:prstGeom prst="rect">
            <a:avLst/>
          </a:prstGeom>
          <a:ln/>
        </p:spPr>
        <p:txBody>
          <a:bodyPr wrap="square">
            <a:spAutoFit/>
          </a:bodyPr>
          <a:p>
            <a:pPr>
              <a:defRPr lang="ja-JP" altLang="en-US"/>
            </a:pPr>
            <a:r>
              <a:rPr lang="ja-JP" altLang="en-US" sz="2000" b="1">
                <a:latin typeface="メイリオ"/>
                <a:ea typeface="メイリオ"/>
              </a:rPr>
              <a:t>　例えば・・・</a:t>
            </a:r>
            <a:endParaRPr lang="ja-JP" altLang="en-US" sz="2000" b="1">
              <a:latin typeface="メイリオ"/>
              <a:ea typeface="メイリオ"/>
            </a:endParaRPr>
          </a:p>
        </p:txBody>
      </p:sp>
      <p:sp>
        <p:nvSpPr>
          <p:cNvPr id="1325" name="テキスト 266"/>
          <p:cNvSpPr txBox="1"/>
          <p:nvPr/>
        </p:nvSpPr>
        <p:spPr>
          <a:xfrm>
            <a:off x="146876" y="873805"/>
            <a:ext cx="8832232" cy="5862251"/>
          </a:xfrm>
          <a:prstGeom prst="rect">
            <a:avLst/>
          </a:prstGeom>
        </p:spPr>
        <p:txBody>
          <a:bodyPr wrap="square">
            <a:spAutoFit/>
          </a:bodyPr>
          <a:p>
            <a:pPr>
              <a:lnSpc>
                <a:spcPts val="3000"/>
              </a:lnSpc>
              <a:spcBef>
                <a:spcPts val="0"/>
              </a:spcBef>
              <a:spcAft>
                <a:spcPts val="0"/>
              </a:spcAft>
            </a:pPr>
            <a:r>
              <a:rPr lang="ja-JP" altLang="en-US" sz="2000">
                <a:latin typeface="メイリオ"/>
                <a:ea typeface="メイリオ"/>
              </a:rPr>
              <a:t>★</a:t>
            </a:r>
            <a:r>
              <a:rPr lang="ja-JP" altLang="en-US" sz="2000">
                <a:latin typeface="メイリオ"/>
                <a:ea typeface="メイリオ"/>
              </a:rPr>
              <a:t>一人一人のよさや個性が十分発揮できるよう、</a:t>
            </a:r>
            <a:r>
              <a:rPr lang="ja-JP" altLang="en-US" sz="2000">
                <a:latin typeface="メイリオ"/>
                <a:ea typeface="メイリオ"/>
              </a:rPr>
              <a:t>子供</a:t>
            </a:r>
            <a:r>
              <a:rPr lang="ja-JP" altLang="en-US" sz="2000">
                <a:latin typeface="メイリオ"/>
                <a:ea typeface="メイリオ"/>
              </a:rPr>
              <a:t>の</a:t>
            </a:r>
            <a:r>
              <a:rPr lang="ja-JP" altLang="en-US" sz="2000" b="1">
                <a:latin typeface="メイリオ"/>
                <a:ea typeface="メイリオ"/>
              </a:rPr>
              <a:t>ありのままを温かく</a:t>
            </a:r>
            <a:endParaRPr sz="2000" b="1">
              <a:latin typeface="メイリオ"/>
              <a:ea typeface="メイリオ"/>
            </a:endParaRPr>
          </a:p>
          <a:p>
            <a:pPr>
              <a:lnSpc>
                <a:spcPts val="3000"/>
              </a:lnSpc>
              <a:spcBef>
                <a:spcPts val="0"/>
              </a:spcBef>
              <a:spcAft>
                <a:spcPts val="0"/>
              </a:spcAft>
            </a:pPr>
            <a:r>
              <a:rPr lang="ja-JP" altLang="en-US" sz="2000" b="1">
                <a:latin typeface="メイリオ"/>
                <a:ea typeface="メイリオ"/>
              </a:rPr>
              <a:t>　</a:t>
            </a:r>
            <a:r>
              <a:rPr lang="ja-JP" altLang="en-US" sz="2000" b="1">
                <a:latin typeface="メイリオ"/>
                <a:ea typeface="メイリオ"/>
              </a:rPr>
              <a:t>受</a:t>
            </a:r>
            <a:r>
              <a:rPr lang="ja-JP" altLang="en-US" sz="2000" b="1">
                <a:latin typeface="メイリオ"/>
                <a:ea typeface="メイリオ"/>
              </a:rPr>
              <a:t>け止める</a:t>
            </a:r>
            <a:r>
              <a:rPr lang="ja-JP" altLang="en-US" sz="2000">
                <a:latin typeface="メイリオ"/>
                <a:ea typeface="メイリオ"/>
              </a:rPr>
              <a:t>。</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a:t>
            </a:r>
            <a:r>
              <a:rPr lang="ja-JP" altLang="en-US" sz="2000">
                <a:latin typeface="メイリオ"/>
                <a:ea typeface="メイリオ"/>
              </a:rPr>
              <a:t>子供</a:t>
            </a:r>
            <a:r>
              <a:rPr lang="ja-JP" altLang="en-US" sz="2000">
                <a:latin typeface="メイリオ"/>
                <a:ea typeface="メイリオ"/>
              </a:rPr>
              <a:t>が気付いたことを受け止め、</a:t>
            </a:r>
            <a:r>
              <a:rPr lang="ja-JP" altLang="en-US" sz="2000" b="1">
                <a:latin typeface="メイリオ"/>
                <a:ea typeface="メイリオ"/>
              </a:rPr>
              <a:t>ともに驚いたり喜んだり</a:t>
            </a:r>
            <a:r>
              <a:rPr lang="ja-JP" altLang="en-US" sz="2000">
                <a:latin typeface="メイリオ"/>
                <a:ea typeface="メイリオ"/>
              </a:rPr>
              <a:t>し、保育者自</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身が</a:t>
            </a:r>
            <a:r>
              <a:rPr lang="ja-JP" altLang="en-US" sz="2000">
                <a:latin typeface="メイリオ"/>
                <a:ea typeface="メイリオ"/>
              </a:rPr>
              <a:t>気付いたことや</a:t>
            </a:r>
            <a:r>
              <a:rPr lang="ja-JP" altLang="en-US" sz="2000" b="1">
                <a:latin typeface="メイリオ"/>
                <a:ea typeface="メイリオ"/>
              </a:rPr>
              <a:t>心を動かしたことを</a:t>
            </a:r>
            <a:r>
              <a:rPr lang="ja-JP" altLang="en-US" sz="2000" b="1">
                <a:latin typeface="メイリオ"/>
                <a:ea typeface="メイリオ"/>
              </a:rPr>
              <a:t>子供</a:t>
            </a:r>
            <a:r>
              <a:rPr lang="ja-JP" altLang="en-US" sz="2000" b="1">
                <a:latin typeface="メイリオ"/>
                <a:ea typeface="メイリオ"/>
              </a:rPr>
              <a:t>たちに伝える</a:t>
            </a:r>
            <a:r>
              <a:rPr lang="ja-JP" altLang="en-US" sz="2000">
                <a:latin typeface="メイリオ"/>
                <a:ea typeface="メイリオ"/>
              </a:rPr>
              <a:t>。</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★自分でやろうとする気持ちを受け止め、</a:t>
            </a:r>
            <a:r>
              <a:rPr lang="ja-JP" altLang="en-US" sz="2000" b="1">
                <a:latin typeface="メイリオ"/>
                <a:ea typeface="メイリオ"/>
              </a:rPr>
              <a:t>認めたり励ましたり</a:t>
            </a:r>
            <a:r>
              <a:rPr lang="ja-JP" altLang="en-US" sz="2000">
                <a:latin typeface="メイリオ"/>
                <a:ea typeface="メイリオ"/>
              </a:rPr>
              <a:t>して、自分で</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やり</a:t>
            </a:r>
            <a:r>
              <a:rPr lang="ja-JP" altLang="en-US" sz="2000">
                <a:latin typeface="メイリオ"/>
                <a:ea typeface="メイリオ"/>
              </a:rPr>
              <a:t>遂げる</a:t>
            </a:r>
            <a:r>
              <a:rPr lang="ja-JP" altLang="en-US" sz="2000" b="1">
                <a:latin typeface="メイリオ"/>
                <a:ea typeface="メイリオ"/>
              </a:rPr>
              <a:t>充実感</a:t>
            </a:r>
            <a:r>
              <a:rPr lang="ja-JP" altLang="en-US" sz="2000">
                <a:latin typeface="メイリオ"/>
                <a:ea typeface="メイリオ"/>
              </a:rPr>
              <a:t>が味わえるようにする。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★イメージしたことを</a:t>
            </a:r>
            <a:r>
              <a:rPr lang="ja-JP" altLang="en-US" sz="2000" b="1">
                <a:latin typeface="メイリオ"/>
                <a:ea typeface="メイリオ"/>
              </a:rPr>
              <a:t>自分なりに表現する楽しさ</a:t>
            </a:r>
            <a:r>
              <a:rPr lang="ja-JP" altLang="en-US" sz="2000">
                <a:latin typeface="メイリオ"/>
                <a:ea typeface="メイリオ"/>
              </a:rPr>
              <a:t>を存分に味わえるようにす</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★遊具・道具等の取り合いや思いの行き違いなど、いざこざがあれば、それ</a:t>
            </a:r>
            <a:endParaRPr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ぞれの</a:t>
            </a:r>
            <a:r>
              <a:rPr lang="ja-JP" altLang="en-US" sz="2000" b="1">
                <a:latin typeface="メイリオ"/>
                <a:ea typeface="メイリオ"/>
              </a:rPr>
              <a:t>思いを受け止め</a:t>
            </a:r>
            <a:r>
              <a:rPr lang="ja-JP" altLang="en-US" sz="2000">
                <a:latin typeface="メイリオ"/>
                <a:ea typeface="メイリオ"/>
              </a:rPr>
              <a:t>、</a:t>
            </a:r>
            <a:r>
              <a:rPr lang="ja-JP" altLang="en-US" sz="2000" b="1">
                <a:latin typeface="メイリオ"/>
                <a:ea typeface="メイリオ"/>
              </a:rPr>
              <a:t>相手の思いに気付いたり、自分なりに考えたり</a:t>
            </a:r>
            <a:r>
              <a:rPr lang="ja-JP" altLang="en-US" sz="2000">
                <a:latin typeface="メイリオ"/>
                <a:ea typeface="メイリオ"/>
              </a:rPr>
              <a:t>す</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　</a:t>
            </a:r>
            <a:r>
              <a:rPr lang="ja-JP" altLang="en-US" sz="2000">
                <a:latin typeface="メイリオ"/>
                <a:ea typeface="メイリオ"/>
              </a:rPr>
              <a:t>ることができるようにする。</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★困ったり戸惑ったりしているようであれば、どうすればよいか</a:t>
            </a:r>
            <a:r>
              <a:rPr lang="ja-JP" altLang="en-US" sz="2000" b="1">
                <a:latin typeface="メイリオ"/>
                <a:ea typeface="メイリオ"/>
              </a:rPr>
              <a:t>ヒントを出</a:t>
            </a:r>
            <a:endParaRPr sz="2000" b="1">
              <a:latin typeface="メイリオ"/>
              <a:ea typeface="メイリオ"/>
            </a:endParaRPr>
          </a:p>
          <a:p>
            <a:pPr>
              <a:lnSpc>
                <a:spcPts val="3000"/>
              </a:lnSpc>
              <a:spcBef>
                <a:spcPts val="0"/>
              </a:spcBef>
              <a:spcAft>
                <a:spcPts val="0"/>
              </a:spcAft>
            </a:pPr>
            <a:r>
              <a:rPr lang="ja-JP" altLang="en-US" sz="2000" b="1">
                <a:latin typeface="メイリオ"/>
                <a:ea typeface="メイリオ"/>
              </a:rPr>
              <a:t>　した</a:t>
            </a:r>
            <a:r>
              <a:rPr lang="ja-JP" altLang="en-US" sz="2000" b="1">
                <a:latin typeface="メイリオ"/>
                <a:ea typeface="メイリオ"/>
              </a:rPr>
              <a:t>り一緒に考えたりする</a:t>
            </a:r>
            <a:r>
              <a:rPr lang="ja-JP" altLang="en-US" sz="2000">
                <a:latin typeface="メイリオ"/>
                <a:ea typeface="メイリオ"/>
              </a:rPr>
              <a:t>。</a:t>
            </a:r>
            <a:endParaRPr lang="ja-JP" altLang="en-US" sz="2000">
              <a:latin typeface="メイリオ"/>
              <a:ea typeface="メイリオ"/>
            </a:endParaRPr>
          </a:p>
          <a:p>
            <a:pPr>
              <a:lnSpc>
                <a:spcPts val="3000"/>
              </a:lnSpc>
              <a:spcBef>
                <a:spcPts val="0"/>
              </a:spcBef>
              <a:spcAft>
                <a:spcPts val="0"/>
              </a:spcAft>
            </a:pPr>
            <a:r>
              <a:rPr lang="ja-JP" altLang="en-US" sz="2000">
                <a:latin typeface="メイリオ"/>
                <a:ea typeface="メイリオ"/>
              </a:rPr>
              <a:t>★遊びが見付からないようであれば</a:t>
            </a:r>
            <a:r>
              <a:rPr lang="ja-JP" altLang="en-US" sz="2000" b="1">
                <a:latin typeface="メイリオ"/>
                <a:ea typeface="メイリオ"/>
              </a:rPr>
              <a:t>、遊びを提案</a:t>
            </a:r>
            <a:r>
              <a:rPr lang="ja-JP" altLang="en-US" sz="2000">
                <a:latin typeface="メイリオ"/>
                <a:ea typeface="メイリオ"/>
              </a:rPr>
              <a:t>したり</a:t>
            </a:r>
            <a:r>
              <a:rPr lang="ja-JP" altLang="en-US" sz="2000" b="1">
                <a:latin typeface="メイリオ"/>
                <a:ea typeface="メイリオ"/>
              </a:rPr>
              <a:t>一緒に遊びを見付け</a:t>
            </a:r>
            <a:endParaRPr sz="2000" b="1">
              <a:latin typeface="メイリオ"/>
              <a:ea typeface="メイリオ"/>
            </a:endParaRPr>
          </a:p>
          <a:p>
            <a:pPr>
              <a:lnSpc>
                <a:spcPts val="3000"/>
              </a:lnSpc>
              <a:spcBef>
                <a:spcPts val="0"/>
              </a:spcBef>
              <a:spcAft>
                <a:spcPts val="0"/>
              </a:spcAft>
            </a:pPr>
            <a:r>
              <a:rPr lang="ja-JP" altLang="en-US" sz="2000" b="1">
                <a:latin typeface="メイリオ"/>
                <a:ea typeface="メイリオ"/>
              </a:rPr>
              <a:t>　</a:t>
            </a:r>
            <a:r>
              <a:rPr lang="ja-JP" altLang="en-US" sz="2000" b="1">
                <a:latin typeface="メイリオ"/>
                <a:ea typeface="メイリオ"/>
              </a:rPr>
              <a:t>たり</a:t>
            </a:r>
            <a:r>
              <a:rPr lang="ja-JP" altLang="en-US" sz="2000">
                <a:latin typeface="メイリオ"/>
                <a:ea typeface="メイリオ"/>
              </a:rPr>
              <a:t>して、自分なりの遊びに取り組めるようにする。　など</a:t>
            </a:r>
            <a:endParaRPr lang="ja-JP" altLang="en-US" sz="2000">
              <a:latin typeface="メイリオ"/>
              <a:ea typeface="メイリオ"/>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31" name="図 1" descr="IMG_0602.JPG"/>
          <p:cNvPicPr>
            <a:picLocks noGrp="1" noChangeAspect="1"/>
          </p:cNvPicPr>
          <p:nvPr isPhoto="1"/>
        </p:nvPicPr>
        <p:blipFill>
          <a:blip r:embed="rId1"/>
          <a:srcRect t="2200" r="11388"/>
          <a:stretch>
            <a:fillRect/>
          </a:stretch>
        </p:blipFill>
        <p:spPr>
          <a:xfrm>
            <a:off x="1547664" y="1199680"/>
            <a:ext cx="6367454" cy="5389274"/>
          </a:xfrm>
          <a:prstGeom prst="rect">
            <a:avLst/>
          </a:prstGeom>
          <a:noFill/>
          <a:ln>
            <a:noFill/>
          </a:ln>
        </p:spPr>
      </p:pic>
      <p:sp>
        <p:nvSpPr>
          <p:cNvPr id="1332" name="テキスト ボックス 2"/>
          <p:cNvSpPr txBox="1"/>
          <p:nvPr/>
        </p:nvSpPr>
        <p:spPr>
          <a:xfrm>
            <a:off x="1547664" y="1268760"/>
            <a:ext cx="1043884" cy="460772"/>
          </a:xfrm>
          <a:prstGeom prst="rect">
            <a:avLst/>
          </a:prstGeom>
          <a:noFill/>
        </p:spPr>
        <p:txBody>
          <a:bodyPr wrap="square" rtlCol="0">
            <a:spAutoFit/>
          </a:bodyPr>
          <a:lstStyle/>
          <a:p>
            <a:r>
              <a:rPr lang="ja-JP" altLang="en-US" sz="2400" b="1" dirty="0">
                <a:solidFill>
                  <a:schemeClr val="bg1"/>
                </a:solidFill>
                <a:latin typeface="メイリオ"/>
                <a:ea typeface="メイリオ"/>
              </a:rPr>
              <a:t>２</a:t>
            </a:r>
            <a:r>
              <a:rPr kumimoji="1" lang="ja-JP" altLang="en-US" sz="2400" b="1" dirty="0">
                <a:solidFill>
                  <a:schemeClr val="bg1"/>
                </a:solidFill>
                <a:latin typeface="メイリオ"/>
                <a:ea typeface="メイリオ"/>
              </a:rPr>
              <a:t>歳</a:t>
            </a:r>
            <a:endParaRPr>
              <a:latin typeface="メイリオ"/>
              <a:ea typeface="メイリオ"/>
            </a:endParaRPr>
          </a:p>
        </p:txBody>
      </p:sp>
      <p:sp>
        <p:nvSpPr>
          <p:cNvPr id="1333" name="正方形/長方形 8"/>
          <p:cNvSpPr/>
          <p:nvPr/>
        </p:nvSpPr>
        <p:spPr>
          <a:xfrm>
            <a:off x="0" y="8083"/>
            <a:ext cx="9144000" cy="754313"/>
          </a:xfrm>
          <a:prstGeom prst="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メイリオ"/>
              <a:ea typeface="メイリオ"/>
            </a:endParaRPr>
          </a:p>
        </p:txBody>
      </p:sp>
      <p:sp>
        <p:nvSpPr>
          <p:cNvPr id="1334" name="テキスト ボックス 6"/>
          <p:cNvSpPr txBox="1"/>
          <p:nvPr/>
        </p:nvSpPr>
        <p:spPr>
          <a:xfrm>
            <a:off x="1794438" y="178513"/>
            <a:ext cx="6120680" cy="583883"/>
          </a:xfrm>
          <a:prstGeom prst="rect">
            <a:avLst/>
          </a:prstGeom>
          <a:noFill/>
        </p:spPr>
        <p:txBody>
          <a:bodyPr wrap="square" rtlCol="0">
            <a:spAutoFit/>
          </a:bodyPr>
          <a:lstStyle/>
          <a:p>
            <a:r>
              <a:rPr kumimoji="1" lang="ja-JP" altLang="en-US" sz="3200" b="1" dirty="0">
                <a:latin typeface="メイリオ"/>
                <a:ea typeface="メイリオ"/>
              </a:rPr>
              <a:t>何を楽しんでいるのでしょう？</a:t>
            </a:r>
            <a:endParaRPr b="1">
              <a:latin typeface="メイリオ"/>
              <a:ea typeface="メイリオ"/>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39" name="図 274"/>
          <p:cNvPicPr>
            <a:picLocks noChangeAspect="1"/>
          </p:cNvPicPr>
          <p:nvPr/>
        </p:nvPicPr>
        <p:blipFill>
          <a:blip r:embed="rId1"/>
          <a:srcRect t="6752"/>
          <a:stretch>
            <a:fillRect/>
          </a:stretch>
        </p:blipFill>
        <p:spPr>
          <a:xfrm>
            <a:off x="5564511" y="881960"/>
            <a:ext cx="2606390" cy="1668457"/>
          </a:xfrm>
          <a:prstGeom prst="rect">
            <a:avLst/>
          </a:prstGeom>
        </p:spPr>
      </p:pic>
      <p:sp>
        <p:nvSpPr>
          <p:cNvPr id="1340" name="テキスト 275"/>
          <p:cNvSpPr txBox="1"/>
          <p:nvPr/>
        </p:nvSpPr>
        <p:spPr>
          <a:xfrm>
            <a:off x="451864" y="1054916"/>
            <a:ext cx="4882351" cy="1322546"/>
          </a:xfrm>
          <a:prstGeom prst="rect">
            <a:avLst/>
          </a:prstGeom>
        </p:spPr>
        <p:txBody>
          <a:bodyPr wrap="square">
            <a:spAutoFit/>
          </a:bodyPr>
          <a:lstStyle/>
          <a:p>
            <a:pPr>
              <a:defRPr lang="ja-JP" altLang="en-US"/>
            </a:pPr>
            <a:r>
              <a:rPr lang="ja-JP" altLang="en-US" sz="2000" b="1">
                <a:latin typeface="メイリオ"/>
                <a:ea typeface="メイリオ"/>
              </a:rPr>
              <a:t>３つの資質・能力に分けてみましょう。</a:t>
            </a:r>
            <a:endParaRPr>
              <a:latin typeface="メイリオ"/>
              <a:ea typeface="メイリオ"/>
            </a:endParaRPr>
          </a:p>
          <a:p>
            <a:pPr>
              <a:defRPr lang="ja-JP" altLang="en-US"/>
            </a:pPr>
            <a:r>
              <a:rPr lang="ja-JP" altLang="en-US" sz="2000" b="1">
                <a:latin typeface="メイリオ"/>
                <a:ea typeface="メイリオ"/>
              </a:rPr>
              <a:t>　　</a:t>
            </a:r>
            <a:r>
              <a:rPr lang="ja-JP" altLang="en-US" sz="2000" b="1">
                <a:solidFill>
                  <a:srgbClr val="0070C0"/>
                </a:solidFill>
                <a:latin typeface="メイリオ"/>
                <a:ea typeface="メイリオ"/>
              </a:rPr>
              <a:t>○知識・技能の基礎</a:t>
            </a:r>
            <a:endParaRPr>
              <a:solidFill>
                <a:srgbClr val="0070C0"/>
              </a:solidFill>
              <a:latin typeface="メイリオ"/>
              <a:ea typeface="メイリオ"/>
            </a:endParaRPr>
          </a:p>
          <a:p>
            <a:pPr>
              <a:defRPr lang="ja-JP" altLang="en-US"/>
            </a:pPr>
            <a:r>
              <a:rPr lang="ja-JP" altLang="en-US" sz="2000" b="1">
                <a:solidFill>
                  <a:srgbClr val="0070C0"/>
                </a:solidFill>
                <a:latin typeface="メイリオ"/>
                <a:ea typeface="メイリオ"/>
              </a:rPr>
              <a:t>　　○思考力・判断力・表現力等の基礎</a:t>
            </a:r>
            <a:endParaRPr>
              <a:solidFill>
                <a:srgbClr val="0070C0"/>
              </a:solidFill>
              <a:latin typeface="メイリオ"/>
              <a:ea typeface="メイリオ"/>
            </a:endParaRPr>
          </a:p>
          <a:p>
            <a:pPr>
              <a:defRPr lang="ja-JP" altLang="en-US"/>
            </a:pPr>
            <a:r>
              <a:rPr lang="ja-JP" altLang="en-US" sz="2000" b="1">
                <a:solidFill>
                  <a:srgbClr val="0070C0"/>
                </a:solidFill>
                <a:latin typeface="メイリオ"/>
                <a:ea typeface="メイリオ"/>
              </a:rPr>
              <a:t>　　○学びに向かう力・人間性等</a:t>
            </a:r>
            <a:endParaRPr>
              <a:solidFill>
                <a:srgbClr val="0070C0"/>
              </a:solidFill>
              <a:latin typeface="メイリオ"/>
              <a:ea typeface="メイリオ"/>
            </a:endParaRPr>
          </a:p>
        </p:txBody>
      </p:sp>
      <p:sp>
        <p:nvSpPr>
          <p:cNvPr id="1341" name="タイトル 244"/>
          <p:cNvSpPr txBox="1"/>
          <p:nvPr/>
        </p:nvSpPr>
        <p:spPr>
          <a:xfrm>
            <a:off x="-9006" y="0"/>
            <a:ext cx="9144000" cy="727750"/>
          </a:xfrm>
          <a:prstGeom prst="rect">
            <a:avLst/>
          </a:prstGeom>
          <a:solidFill>
            <a:srgbClr val="FFE9E9"/>
          </a:solidFill>
          <a:ln w="6350" cap="flat" cmpd="sng" algn="ctr">
            <a:noFill/>
            <a:prstDash val="solid"/>
            <a:miter lim="800000"/>
          </a:ln>
        </p:spPr>
        <p:style>
          <a:lnRef idx="1">
            <a:schemeClr val="accent2"/>
          </a:lnRef>
          <a:fillRef idx="3">
            <a:schemeClr val="accent2"/>
          </a:fillRef>
          <a:effectRef idx="2">
            <a:schemeClr val="accent2"/>
          </a:effectRef>
          <a:fontRef idx="minor">
            <a:schemeClr val="lt1"/>
          </a:fontRef>
        </p:style>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400" b="1" dirty="0">
                <a:solidFill>
                  <a:schemeClr val="tx1"/>
                </a:solidFill>
                <a:latin typeface="メイリオ"/>
                <a:ea typeface="メイリオ"/>
              </a:rPr>
              <a:t>幼児期で育まれた資質･能力を小学校へつなげていきましょう</a:t>
            </a:r>
            <a:endParaRPr sz="2400" b="1" dirty="0">
              <a:solidFill>
                <a:schemeClr val="tx1"/>
              </a:solidFill>
              <a:latin typeface="メイリオ"/>
              <a:ea typeface="メイリオ"/>
            </a:endParaRPr>
          </a:p>
        </p:txBody>
      </p:sp>
      <p:sp>
        <p:nvSpPr>
          <p:cNvPr id="1342" name="図形 245"/>
          <p:cNvSpPr/>
          <p:nvPr/>
        </p:nvSpPr>
        <p:spPr>
          <a:xfrm>
            <a:off x="216615" y="3459079"/>
            <a:ext cx="8692760" cy="3241842"/>
          </a:xfrm>
          <a:prstGeom prst="flowChartProcess">
            <a:avLst/>
          </a:prstGeom>
          <a:noFill/>
          <a:ln w="12700" cap="flat" cmpd="sng" algn="ctr">
            <a:solidFill>
              <a:srgbClr val="FF578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43" name="テキスト 246"/>
          <p:cNvSpPr txBox="1"/>
          <p:nvPr/>
        </p:nvSpPr>
        <p:spPr>
          <a:xfrm>
            <a:off x="300788" y="2672474"/>
            <a:ext cx="8477232" cy="645438"/>
          </a:xfrm>
          <a:prstGeom prst="rect">
            <a:avLst/>
          </a:prstGeom>
        </p:spPr>
        <p:txBody>
          <a:bodyPr wrap="square">
            <a:spAutoFit/>
          </a:bodyPr>
          <a:lstStyle/>
          <a:p>
            <a:pPr>
              <a:defRPr lang="ja-JP" altLang="en-US"/>
            </a:pPr>
            <a:r>
              <a:rPr lang="ja-JP" altLang="en-US" b="1">
                <a:latin typeface="メイリオ"/>
                <a:ea typeface="メイリオ"/>
              </a:rPr>
              <a:t>◆小学校の生活や授業等では、「主体的･対話的で深い学び」の視点から、</a:t>
            </a:r>
            <a:endParaRPr b="1">
              <a:latin typeface="メイリオ"/>
              <a:ea typeface="メイリオ"/>
            </a:endParaRPr>
          </a:p>
          <a:p>
            <a:pPr>
              <a:defRPr lang="ja-JP" altLang="en-US"/>
            </a:pPr>
            <a:r>
              <a:rPr lang="ja-JP" altLang="en-US" b="1">
                <a:latin typeface="メイリオ"/>
                <a:ea typeface="メイリオ"/>
              </a:rPr>
              <a:t>　</a:t>
            </a:r>
            <a:r>
              <a:rPr lang="ja-JP" altLang="en-US" b="1">
                <a:latin typeface="メイリオ"/>
                <a:ea typeface="メイリオ"/>
              </a:rPr>
              <a:t>どのようなことを意識していくとよいでしょう。</a:t>
            </a:r>
            <a:endParaRPr lang="ja-JP" altLang="en-US" b="1">
              <a:latin typeface="メイリオ"/>
              <a:ea typeface="メイリオ"/>
            </a:endParaRPr>
          </a:p>
        </p:txBody>
      </p:sp>
      <p:sp>
        <p:nvSpPr>
          <p:cNvPr id="1344" name="テキスト 247"/>
          <p:cNvSpPr txBox="1"/>
          <p:nvPr/>
        </p:nvSpPr>
        <p:spPr>
          <a:xfrm>
            <a:off x="300788" y="3609474"/>
            <a:ext cx="8477232" cy="830104"/>
          </a:xfrm>
          <a:prstGeom prst="rect">
            <a:avLst/>
          </a:prstGeom>
        </p:spPr>
        <p:txBody>
          <a:bodyPr wrap="square">
            <a:spAutoFit/>
          </a:bodyPr>
          <a:lstStyle/>
          <a:p>
            <a:pPr>
              <a:defRPr lang="ja-JP" altLang="en-US"/>
            </a:pPr>
            <a:r>
              <a:rPr lang="ja-JP" altLang="en-US" sz="1600">
                <a:latin typeface="メイリオ"/>
                <a:ea typeface="メイリオ"/>
              </a:rPr>
              <a:t>例）・教師がすべて教えようとせず、子供なりに考え工夫ができるように意識し、弾力的</a:t>
            </a:r>
            <a:endParaRPr lang="ja-JP" altLang="en-US" sz="1600">
              <a:latin typeface="メイリオ"/>
              <a:ea typeface="メイリオ"/>
            </a:endParaRPr>
          </a:p>
          <a:p>
            <a:pPr>
              <a:defRPr lang="ja-JP" altLang="en-US"/>
            </a:pPr>
            <a:r>
              <a:rPr lang="ja-JP" altLang="en-US" sz="1600">
                <a:latin typeface="メイリオ"/>
                <a:ea typeface="メイリオ"/>
              </a:rPr>
              <a:t>　</a:t>
            </a:r>
            <a:r>
              <a:rPr lang="ja-JP" altLang="en-US" sz="1600">
                <a:latin typeface="メイリオ"/>
                <a:ea typeface="メイリオ"/>
              </a:rPr>
              <a:t>　</a:t>
            </a:r>
            <a:r>
              <a:rPr lang="ja-JP" altLang="en-US" sz="1600">
                <a:latin typeface="メイリオ"/>
                <a:ea typeface="メイリオ"/>
              </a:rPr>
              <a:t>　</a:t>
            </a:r>
            <a:r>
              <a:rPr lang="ja-JP" altLang="en-US" sz="1600">
                <a:latin typeface="メイリオ"/>
                <a:ea typeface="メイリオ"/>
              </a:rPr>
              <a:t>な時間</a:t>
            </a:r>
            <a:r>
              <a:rPr lang="ja-JP" altLang="en-US" sz="1600">
                <a:latin typeface="メイリオ"/>
                <a:ea typeface="メイリオ"/>
              </a:rPr>
              <a:t>割を設定し、時間に余裕がもてるようにする。</a:t>
            </a:r>
            <a:endParaRPr lang="ja-JP" altLang="en-US" sz="1600">
              <a:latin typeface="メイリオ"/>
              <a:ea typeface="メイリオ"/>
            </a:endParaRPr>
          </a:p>
          <a:p>
            <a:pPr>
              <a:defRPr lang="ja-JP" altLang="en-US"/>
            </a:pPr>
            <a:r>
              <a:rPr lang="ja-JP" altLang="en-US" sz="1600">
                <a:latin typeface="メイリオ"/>
                <a:ea typeface="メイリオ"/>
              </a:rPr>
              <a:t>　</a:t>
            </a:r>
            <a:r>
              <a:rPr lang="ja-JP" altLang="en-US" sz="1600">
                <a:latin typeface="メイリオ"/>
                <a:ea typeface="メイリオ"/>
              </a:rPr>
              <a:t>　</a:t>
            </a:r>
            <a:r>
              <a:rPr lang="ja-JP" altLang="en-US" sz="1600">
                <a:latin typeface="メイリオ"/>
                <a:ea typeface="メイリオ"/>
              </a:rPr>
              <a:t>・まずは子供に、園でどのような経験をしていたかを聞いて、教科の教材研究を行う。</a:t>
            </a:r>
            <a:r>
              <a:rPr lang="ja-JP" altLang="en-US" sz="1600">
                <a:latin typeface="メイリオ"/>
                <a:ea typeface="メイリオ"/>
              </a:rPr>
              <a:t>　　　　　　　　　　　　　　　　　　　　　　　　　　　　　　　　　　　</a:t>
            </a:r>
            <a:endParaRPr lang="ja-JP" altLang="en-US" sz="1600">
              <a:latin typeface="メイリオ"/>
              <a:ea typeface="メイリオ"/>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350" name="図 315"/>
          <p:cNvPicPr>
            <a:picLocks noChangeAspect="1"/>
          </p:cNvPicPr>
          <p:nvPr/>
        </p:nvPicPr>
        <p:blipFill>
          <a:blip r:embed="rId1"/>
          <a:stretch>
            <a:fillRect/>
          </a:stretch>
        </p:blipFill>
        <p:spPr>
          <a:xfrm>
            <a:off x="414802" y="165870"/>
            <a:ext cx="8341817" cy="6692130"/>
          </a:xfrm>
          <a:prstGeom prst="rect">
            <a:avLst/>
          </a:prstGeom>
          <a:effectLst/>
        </p:spPr>
      </p:pic>
      <p:sp>
        <p:nvSpPr>
          <p:cNvPr id="1351" name="テキスト 266"/>
          <p:cNvSpPr txBox="1"/>
          <p:nvPr/>
        </p:nvSpPr>
        <p:spPr>
          <a:xfrm>
            <a:off x="7562769" y="0"/>
            <a:ext cx="1581231" cy="645438"/>
          </a:xfrm>
          <a:prstGeom prst="rect">
            <a:avLst/>
          </a:prstGeom>
          <a:ln>
            <a:noFill/>
          </a:ln>
        </p:spPr>
        <p:txBody>
          <a:bodyPr wrap="square">
            <a:spAutoFit/>
          </a:bodyPr>
          <a:p>
            <a:pPr algn="ctr">
              <a:lnSpc>
                <a:spcPct val="150000"/>
              </a:lnSpc>
              <a:defRPr lang="ja-JP" altLang="en-US"/>
            </a:pPr>
            <a:r>
              <a:rPr lang="ja-JP" altLang="en-US" sz="2400" b="1" u="sng">
                <a:latin typeface="メイリオ"/>
                <a:ea typeface="メイリオ"/>
              </a:rPr>
              <a:t>参考資料</a:t>
            </a:r>
            <a:endParaRPr lang="ja-JP" altLang="en-US" sz="2400" b="1" u="sng">
              <a:latin typeface="メイリオ"/>
              <a:ea typeface="メイリオ"/>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357" name="表 1"/>
          <p:cNvGraphicFramePr>
            <a:graphicFrameLocks noGrp="1"/>
          </p:cNvGraphicFramePr>
          <p:nvPr>
            <p:extLst/>
          </p:nvPr>
        </p:nvGraphicFramePr>
        <p:xfrm>
          <a:off x="401539" y="473155"/>
          <a:ext cx="8570183" cy="3023059"/>
        </p:xfrm>
        <a:graphic>
          <a:graphicData uri="http://schemas.openxmlformats.org/drawingml/2006/table">
            <a:tbl>
              <a:tblPr firstRow="1" bandRow="1">
                <a:tableStyleId>{ED083AE6-46FA-4A59-8FB0-9F97EB10719F}</a:tableStyleId>
              </a:tblPr>
              <a:tblGrid>
                <a:gridCol w="802000">
                  <a:extLst>
                    <a:ext uri="{9D8B030D-6E8A-4147-A177-3AD203B41FA5}"/>
                  </a:extLst>
                </a:gridCol>
                <a:gridCol w="7768183">
                  <a:extLst>
                    <a:ext uri="{9D8B030D-6E8A-4147-A177-3AD203B41FA5}"/>
                  </a:extLst>
                </a:gridCol>
              </a:tblGrid>
              <a:tr h="1700352">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r>
                        <a:rPr kumimoji="1" lang="ja-JP" altLang="en-US" sz="1700" kern="1200" dirty="0"/>
                        <a:t>　</a:t>
                      </a:r>
                      <a:r>
                        <a:rPr kumimoji="1" lang="ja-JP" altLang="en-US" sz="1700" kern="1200" dirty="0"/>
                        <a:t>園生活の中で、充実感をもって自分のやりたいことに向かって心と体を十分に働かせ、見通しをもって行動し、自ら健康で安全な生活をつくり出すようになる。</a:t>
                      </a:r>
                      <a:endParaRPr kumimoji="1" lang="en-US" altLang="ja-JP" sz="1700" kern="1200" dirty="0"/>
                    </a:p>
                    <a:p>
                      <a:pPr algn="l">
                        <a:spcBef>
                          <a:spcPct val="20000"/>
                        </a:spcBef>
                        <a:buFont typeface="Arial" pitchFamily="34" charset="0"/>
                        <a:buNone/>
                      </a:pPr>
                      <a:r>
                        <a:rPr lang="ja-JP" altLang="en-US" sz="1600" u="none" dirty="0"/>
                        <a:t>◆自分のやりたいことに向かって伸び伸びと取り組む中で育まれていく。</a:t>
                      </a:r>
                      <a:endParaRPr lang="en-US" altLang="ja-JP" sz="1600" u="none" dirty="0"/>
                    </a:p>
                    <a:p>
                      <a:pPr algn="l">
                        <a:spcBef>
                          <a:spcPct val="20000"/>
                        </a:spcBef>
                        <a:buFont typeface="Arial" pitchFamily="34" charset="0"/>
                        <a:buNone/>
                      </a:pPr>
                      <a:r>
                        <a:rPr lang="ja-JP" altLang="en-US" sz="1600" dirty="0"/>
                        <a:t>◆遊びの目的に沿って、時間をうまく使ったり、場所を選んだりして、自分たちで</a:t>
                      </a:r>
                      <a:endParaRPr lang="en-US" altLang="ja-JP" sz="1600" dirty="0"/>
                    </a:p>
                    <a:p>
                      <a:pPr algn="l">
                        <a:spcBef>
                          <a:spcPct val="20000"/>
                        </a:spcBef>
                        <a:buFont typeface="Arial" pitchFamily="34" charset="0"/>
                        <a:buNone/>
                      </a:pPr>
                      <a:r>
                        <a:rPr lang="ja-JP" altLang="en-US" sz="1600" dirty="0"/>
                        <a:t>　遊びを進めていく。</a:t>
                      </a:r>
                      <a:endParaRPr kumimoji="1" lang="ja-JP" altLang="en-US" sz="1600" kern="1200" dirty="0"/>
                    </a:p>
                  </a:txBody>
                  <a:tcPr marL="84406" marR="84406" marT="42203" marB="42203" anchor="ctr"/>
                </a:tc>
                <a:extLst>
                  <a:ext uri="{0D108BD9-81ED-4DB2-BD59-A6C34878D82A}"/>
                </a:extLst>
              </a:tr>
              <a:tr h="1282149">
                <a:tc>
                  <a:txBody>
                    <a:bodyPr/>
                    <a:lstStyle/>
                    <a:p>
                      <a:pPr algn="ctr"/>
                      <a:r>
                        <a:rPr kumimoji="1" lang="ja-JP" altLang="en-US" sz="1500" dirty="0"/>
                        <a:t>小学校</a:t>
                      </a:r>
                    </a:p>
                  </a:txBody>
                  <a:tcPr marL="84406" marR="84406" marT="42203" marB="42203" vert="eaVert" anchor="ctr" anchorCtr="0"/>
                </a:tc>
                <a:tc>
                  <a:txBody>
                    <a:bodyPr/>
                    <a:lstStyle/>
                    <a:p>
                      <a:pPr algn="l">
                        <a:lnSpc>
                          <a:spcPts val="2000"/>
                        </a:lnSpc>
                        <a:spcBef>
                          <a:spcPts val="0"/>
                        </a:spcBef>
                        <a:spcAft>
                          <a:spcPts val="0"/>
                        </a:spcAft>
                        <a:buFont typeface="Arial" pitchFamily="34" charset="0"/>
                        <a:buNone/>
                      </a:pPr>
                      <a:r>
                        <a:rPr lang="ja-JP" altLang="en-US" sz="1600" dirty="0"/>
                        <a:t>★ 時間割を含めた生活の流れが分かり、次の活動を考えて準備をしたりするなどの</a:t>
                      </a:r>
                      <a:endParaRPr lang="en-US" altLang="ja-JP" sz="1600" dirty="0"/>
                    </a:p>
                    <a:p>
                      <a:pPr algn="l">
                        <a:lnSpc>
                          <a:spcPts val="2000"/>
                        </a:lnSpc>
                        <a:spcBef>
                          <a:spcPts val="0"/>
                        </a:spcBef>
                        <a:spcAft>
                          <a:spcPts val="0"/>
                        </a:spcAft>
                        <a:buFont typeface="Arial" pitchFamily="34" charset="0"/>
                        <a:buNone/>
                      </a:pPr>
                      <a:r>
                        <a:rPr lang="ja-JP" altLang="en-US" sz="1600" dirty="0"/>
                        <a:t>　 見通しをもって行動したり、安全に気を付けて登下校しようとしたりする。</a:t>
                      </a:r>
                    </a:p>
                    <a:p>
                      <a:pPr algn="l">
                        <a:lnSpc>
                          <a:spcPts val="2000"/>
                        </a:lnSpc>
                        <a:spcBef>
                          <a:spcPts val="0"/>
                        </a:spcBef>
                        <a:spcAft>
                          <a:spcPts val="0"/>
                        </a:spcAft>
                        <a:buFont typeface="Arial" pitchFamily="34" charset="0"/>
                        <a:buNone/>
                      </a:pPr>
                      <a:r>
                        <a:rPr lang="ja-JP" altLang="en-US" sz="1600" dirty="0"/>
                        <a:t>★ 運動遊びや、休み時間などに他の児童と一緒に楽しく過ごすことに</a:t>
                      </a:r>
                      <a:r>
                        <a:rPr lang="ja-JP" altLang="en-US" sz="1600" dirty="0" err="1"/>
                        <a:t>つな</a:t>
                      </a:r>
                      <a:r>
                        <a:rPr lang="ja-JP" altLang="en-US" sz="1600" dirty="0"/>
                        <a:t>が</a:t>
                      </a:r>
                      <a:endParaRPr lang="en-US" altLang="ja-JP" sz="1600" dirty="0"/>
                    </a:p>
                    <a:p>
                      <a:pPr algn="l">
                        <a:lnSpc>
                          <a:spcPts val="2000"/>
                        </a:lnSpc>
                        <a:spcBef>
                          <a:spcPts val="0"/>
                        </a:spcBef>
                        <a:spcAft>
                          <a:spcPts val="0"/>
                        </a:spcAft>
                        <a:buFont typeface="Arial" pitchFamily="34" charset="0"/>
                        <a:buNone/>
                      </a:pPr>
                      <a:r>
                        <a:rPr lang="ja-JP" altLang="en-US" sz="1600" dirty="0"/>
                        <a:t>　 り、様々な場面において伸び伸びと行動する力を育んでいく。</a:t>
                      </a:r>
                    </a:p>
                  </a:txBody>
                  <a:tcPr marL="84406" marR="84406" marT="42203" marB="42203" anchor="ctr"/>
                </a:tc>
                <a:extLst>
                  <a:ext uri="{0D108BD9-81ED-4DB2-BD59-A6C34878D82A}"/>
                </a:extLst>
              </a:tr>
            </a:tbl>
          </a:graphicData>
        </a:graphic>
      </p:graphicFrame>
      <p:sp>
        <p:nvSpPr>
          <p:cNvPr id="1358" name="サブタイトル 2"/>
          <p:cNvSpPr txBox="1"/>
          <p:nvPr/>
        </p:nvSpPr>
        <p:spPr>
          <a:xfrm>
            <a:off x="395654" y="38490"/>
            <a:ext cx="8741342" cy="43503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健康な心と体</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359" name="表 4"/>
          <p:cNvGraphicFramePr>
            <a:graphicFrameLocks noGrp="1"/>
          </p:cNvGraphicFramePr>
          <p:nvPr>
            <p:extLst/>
          </p:nvPr>
        </p:nvGraphicFramePr>
        <p:xfrm>
          <a:off x="401539" y="3923455"/>
          <a:ext cx="8570183" cy="2842756"/>
        </p:xfrm>
        <a:graphic>
          <a:graphicData uri="http://schemas.openxmlformats.org/drawingml/2006/table">
            <a:tbl>
              <a:tblPr firstRow="1" bandRow="1">
                <a:tableStyleId>{ED083AE6-46FA-4A59-8FB0-9F97EB10719F}</a:tableStyleId>
              </a:tblPr>
              <a:tblGrid>
                <a:gridCol w="802000">
                  <a:extLst>
                    <a:ext uri="{9D8B030D-6E8A-4147-A177-3AD203B41FA5}"/>
                  </a:extLst>
                </a:gridCol>
                <a:gridCol w="7768183">
                  <a:extLst>
                    <a:ext uri="{9D8B030D-6E8A-4147-A177-3AD203B41FA5}"/>
                  </a:extLst>
                </a:gridCol>
              </a:tblGrid>
              <a:tr h="1598156">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pPr algn="l">
                        <a:buFont typeface="Arial" charset="0"/>
                        <a:buNone/>
                        <a:defRPr/>
                      </a:pPr>
                      <a:r>
                        <a:rPr kumimoji="1" lang="ja-JP" altLang="en-US" sz="1700" kern="1200" dirty="0"/>
                        <a:t>　</a:t>
                      </a:r>
                      <a:r>
                        <a:rPr kumimoji="1" lang="ja-JP" altLang="en-US" sz="1700" kern="1200" dirty="0"/>
                        <a:t>身近な環境に主体的に関わり様々な活動を楽しむ中で、しなければならないことを自覚し、自分の力で行うために考えたり、工夫したりしながら、諦めずにやり遂げることで達成感を味わい、自信をもって行動するようになる。</a:t>
                      </a:r>
                      <a:endParaRPr kumimoji="1" lang="en-US" altLang="ja-JP" sz="1700" kern="1200" dirty="0"/>
                    </a:p>
                    <a:p>
                      <a:pPr algn="l">
                        <a:spcBef>
                          <a:spcPct val="20000"/>
                        </a:spcBef>
                        <a:buFont typeface="Arial" pitchFamily="34" charset="0"/>
                        <a:buNone/>
                      </a:pPr>
                      <a:r>
                        <a:rPr kumimoji="1" lang="ja-JP" altLang="en-US" sz="1600" u="none" kern="1200" dirty="0"/>
                        <a:t>◆身近な環境に主体的に関わり自分の力で様々な活動に取り組む中で育まれる。</a:t>
                      </a:r>
                    </a:p>
                    <a:p>
                      <a:pPr algn="l">
                        <a:spcBef>
                          <a:spcPct val="20000"/>
                        </a:spcBef>
                        <a:buFont typeface="Arial" pitchFamily="34" charset="0"/>
                        <a:buNone/>
                      </a:pPr>
                      <a:r>
                        <a:rPr kumimoji="1" lang="ja-JP" altLang="en-US" sz="1600" u="none" kern="1200" dirty="0"/>
                        <a:t>◆「自分もうまく</a:t>
                      </a:r>
                      <a:r>
                        <a:rPr kumimoji="1" lang="ja-JP" altLang="en-US" sz="1600" u="none" kern="1200" dirty="0" err="1"/>
                        <a:t>～したい</a:t>
                      </a:r>
                      <a:r>
                        <a:rPr kumimoji="1" lang="ja-JP" altLang="en-US" sz="1600" u="none" kern="1200" dirty="0"/>
                        <a:t>」と、始めはうまくいかなくても諦めずに繰り返し挑戦</a:t>
                      </a:r>
                      <a:endParaRPr kumimoji="1" lang="en-US" altLang="ja-JP" sz="1600" u="none" kern="1200" dirty="0"/>
                    </a:p>
                    <a:p>
                      <a:pPr algn="l">
                        <a:spcBef>
                          <a:spcPct val="20000"/>
                        </a:spcBef>
                        <a:buFont typeface="Arial" pitchFamily="34" charset="0"/>
                        <a:buNone/>
                      </a:pPr>
                      <a:r>
                        <a:rPr kumimoji="1" lang="en-US" altLang="ja-JP" sz="1600" u="none" kern="1200" dirty="0"/>
                        <a:t>   </a:t>
                      </a:r>
                      <a:r>
                        <a:rPr kumimoji="1" lang="ja-JP" altLang="en-US" sz="1600" u="none" kern="1200" dirty="0"/>
                        <a:t>するようになる。</a:t>
                      </a:r>
                    </a:p>
                  </a:txBody>
                  <a:tcPr marL="84406" marR="84406" marT="42203" marB="42203" anchor="ctr"/>
                </a:tc>
                <a:extLst>
                  <a:ext uri="{0D108BD9-81ED-4DB2-BD59-A6C34878D82A}"/>
                </a:extLst>
              </a:tr>
              <a:tr h="1067705">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自分でできることは自分でしようと積極的に取り組む。</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生活や学習での課題を自分のこととして受け止めて意欲的に取り組む。</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自分なりに考えて意見を言ったり、分からないことや難しいことは、先生や友達</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に聞きながら粘り強く取り組んだりする。</a:t>
                      </a:r>
                    </a:p>
                  </a:txBody>
                  <a:tcPr marL="84406" marR="84406" marT="42203" marB="42203" anchor="ctr"/>
                </a:tc>
                <a:extLst>
                  <a:ext uri="{0D108BD9-81ED-4DB2-BD59-A6C34878D82A}"/>
                </a:extLst>
              </a:tr>
            </a:tbl>
          </a:graphicData>
        </a:graphic>
      </p:graphicFrame>
      <p:sp>
        <p:nvSpPr>
          <p:cNvPr id="1360" name="サブタイトル 2"/>
          <p:cNvSpPr txBox="1"/>
          <p:nvPr/>
        </p:nvSpPr>
        <p:spPr>
          <a:xfrm>
            <a:off x="364907" y="3494781"/>
            <a:ext cx="8763431" cy="433404"/>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自立心</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61" name="サブタイトル 2"/>
          <p:cNvSpPr txBox="1"/>
          <p:nvPr/>
        </p:nvSpPr>
        <p:spPr>
          <a:xfrm>
            <a:off x="0" y="0"/>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①</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62" name="サブタイトル 2"/>
          <p:cNvSpPr txBox="1"/>
          <p:nvPr/>
        </p:nvSpPr>
        <p:spPr>
          <a:xfrm>
            <a:off x="0" y="3501056"/>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②</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88496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367" name="表 1"/>
          <p:cNvGraphicFramePr>
            <a:graphicFrameLocks noGrp="1"/>
          </p:cNvGraphicFramePr>
          <p:nvPr>
            <p:extLst/>
          </p:nvPr>
        </p:nvGraphicFramePr>
        <p:xfrm>
          <a:off x="405221" y="470667"/>
          <a:ext cx="8490941" cy="2557571"/>
        </p:xfrm>
        <a:graphic>
          <a:graphicData uri="http://schemas.openxmlformats.org/drawingml/2006/table">
            <a:tbl>
              <a:tblPr firstRow="1" bandRow="1">
                <a:tableStyleId>{ED083AE6-46FA-4A59-8FB0-9F97EB10719F}</a:tableStyleId>
              </a:tblPr>
              <a:tblGrid>
                <a:gridCol w="794585">
                  <a:extLst>
                    <a:ext uri="{9D8B030D-6E8A-4147-A177-3AD203B41FA5}"/>
                  </a:extLst>
                </a:gridCol>
                <a:gridCol w="7696356">
                  <a:extLst>
                    <a:ext uri="{9D8B030D-6E8A-4147-A177-3AD203B41FA5}"/>
                  </a:extLst>
                </a:gridCol>
              </a:tblGrid>
              <a:tr h="1591650">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pPr marL="0" algn="l" defTabSz="914400" rtl="0" eaLnBrk="1" latinLnBrk="0" hangingPunct="1">
                        <a:buFont typeface="Arial" charset="0"/>
                        <a:buNone/>
                        <a:defRPr/>
                      </a:pPr>
                      <a:r>
                        <a:rPr kumimoji="1" lang="ja-JP" altLang="en-US" sz="1700" kern="1200" dirty="0"/>
                        <a:t>　</a:t>
                      </a:r>
                      <a:r>
                        <a:rPr kumimoji="1" lang="ja-JP" altLang="en-US" sz="1700" kern="1200" dirty="0"/>
                        <a:t>友達との関わる中で、互いの思いや考えなどを共有し、共通の目的の実現に向けて、考えたり、工夫したり、協力したりし、充実感をもってやり遂げるようになる。　</a:t>
                      </a:r>
                    </a:p>
                    <a:p>
                      <a:pPr marL="0" algn="l" defTabSz="685800" rtl="0" eaLnBrk="1" latinLnBrk="0" hangingPunct="1">
                        <a:lnSpc>
                          <a:spcPts val="1700"/>
                        </a:lnSpc>
                        <a:spcBef>
                          <a:spcPct val="20000"/>
                        </a:spcBef>
                        <a:spcAft>
                          <a:spcPts val="0"/>
                        </a:spcAft>
                        <a:buFont typeface="Arial" pitchFamily="34" charset="0"/>
                        <a:buNone/>
                        <a:defRPr/>
                      </a:pPr>
                      <a:r>
                        <a:rPr kumimoji="1" lang="ja-JP" altLang="en-US" sz="1600" u="none" kern="1200" dirty="0"/>
                        <a:t>◆ 他の幼児との関わりを深め、思いを伝えあったり試行錯誤したりしながら一緒</a:t>
                      </a:r>
                      <a:endParaRPr kumimoji="1" lang="en-US" altLang="ja-JP" sz="1600" u="none" kern="1200" dirty="0"/>
                    </a:p>
                    <a:p>
                      <a:pPr marL="0" algn="l" defTabSz="685800" rtl="0" eaLnBrk="1" latinLnBrk="0" hangingPunct="1">
                        <a:lnSpc>
                          <a:spcPts val="1700"/>
                        </a:lnSpc>
                        <a:spcBef>
                          <a:spcPct val="20000"/>
                        </a:spcBef>
                        <a:spcAft>
                          <a:spcPts val="0"/>
                        </a:spcAft>
                        <a:buFont typeface="Arial" pitchFamily="34" charset="0"/>
                        <a:buNone/>
                        <a:defRPr/>
                      </a:pPr>
                      <a:r>
                        <a:rPr kumimoji="1" lang="en-US" altLang="ja-JP" sz="1600" u="none" kern="1200" dirty="0"/>
                        <a:t>    </a:t>
                      </a:r>
                      <a:r>
                        <a:rPr kumimoji="1" lang="ja-JP" altLang="en-US" sz="1600" u="none" kern="1200" dirty="0"/>
                        <a:t>に活動を展開する楽しさや、共通の目的が実現する喜びを味わう中で育まれて</a:t>
                      </a:r>
                      <a:endParaRPr kumimoji="1" lang="en-US" altLang="ja-JP" sz="1600" u="none" kern="1200" dirty="0"/>
                    </a:p>
                    <a:p>
                      <a:pPr marL="0" algn="l" defTabSz="685800" rtl="0" eaLnBrk="1" latinLnBrk="0" hangingPunct="1">
                        <a:lnSpc>
                          <a:spcPts val="1700"/>
                        </a:lnSpc>
                        <a:spcBef>
                          <a:spcPct val="20000"/>
                        </a:spcBef>
                        <a:spcAft>
                          <a:spcPts val="0"/>
                        </a:spcAft>
                        <a:buFont typeface="Arial" pitchFamily="34" charset="0"/>
                        <a:buNone/>
                        <a:defRPr/>
                      </a:pPr>
                      <a:r>
                        <a:rPr kumimoji="1" lang="en-US" altLang="ja-JP" sz="1600" u="none" kern="1200" dirty="0"/>
                        <a:t>    </a:t>
                      </a:r>
                      <a:r>
                        <a:rPr kumimoji="1" lang="ja-JP" altLang="en-US" sz="1600" u="none" kern="1200" dirty="0"/>
                        <a:t>いく。</a:t>
                      </a:r>
                    </a:p>
                  </a:txBody>
                  <a:tcPr marL="84406" marR="84406" marT="42203" marB="42203" anchor="ctr"/>
                </a:tc>
                <a:extLst>
                  <a:ext uri="{0D108BD9-81ED-4DB2-BD59-A6C34878D82A}"/>
                </a:extLst>
              </a:tr>
              <a:tr h="900481">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目的に向かって自分の力を発揮しながら友達と協力し、様々な意見を交わす中</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en-US" altLang="ja-JP" sz="1600" kern="1200" dirty="0"/>
                        <a:t>    </a:t>
                      </a:r>
                      <a:r>
                        <a:rPr kumimoji="1" lang="ja-JP" altLang="en-US" sz="1600" kern="1200" dirty="0"/>
                        <a:t>で新しい考えを生みだしながら工夫して取り組んだりする。</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教師や友達と協力して生活したり学び合ったりする。</a:t>
                      </a:r>
                    </a:p>
                  </a:txBody>
                  <a:tcPr marL="84406" marR="84406" marT="42203" marB="42203" anchor="ctr"/>
                </a:tc>
                <a:extLst>
                  <a:ext uri="{0D108BD9-81ED-4DB2-BD59-A6C34878D82A}"/>
                </a:extLst>
              </a:tr>
            </a:tbl>
          </a:graphicData>
        </a:graphic>
      </p:graphicFrame>
      <p:sp>
        <p:nvSpPr>
          <p:cNvPr id="1368" name="サブタイトル 2"/>
          <p:cNvSpPr txBox="1"/>
          <p:nvPr/>
        </p:nvSpPr>
        <p:spPr>
          <a:xfrm>
            <a:off x="404797" y="50549"/>
            <a:ext cx="8734543" cy="426451"/>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協同性</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369" name="表 4"/>
          <p:cNvGraphicFramePr>
            <a:graphicFrameLocks noGrp="1"/>
          </p:cNvGraphicFramePr>
          <p:nvPr>
            <p:extLst/>
          </p:nvPr>
        </p:nvGraphicFramePr>
        <p:xfrm>
          <a:off x="408903" y="3608609"/>
          <a:ext cx="8487259" cy="3164813"/>
        </p:xfrm>
        <a:graphic>
          <a:graphicData uri="http://schemas.openxmlformats.org/drawingml/2006/table">
            <a:tbl>
              <a:tblPr firstRow="1" bandRow="1">
                <a:tableStyleId>{ED083AE6-46FA-4A59-8FB0-9F97EB10719F}</a:tableStyleId>
              </a:tblPr>
              <a:tblGrid>
                <a:gridCol w="794240">
                  <a:extLst>
                    <a:ext uri="{9D8B030D-6E8A-4147-A177-3AD203B41FA5}"/>
                  </a:extLst>
                </a:gridCol>
                <a:gridCol w="7693019">
                  <a:extLst>
                    <a:ext uri="{9D8B030D-6E8A-4147-A177-3AD203B41FA5}"/>
                  </a:extLst>
                </a:gridCol>
              </a:tblGrid>
              <a:tr h="2079523">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pPr marL="0" algn="l" defTabSz="914400" rtl="0" eaLnBrk="1" latinLnBrk="0" hangingPunct="1">
                        <a:lnSpc>
                          <a:spcPct val="100000"/>
                        </a:lnSpc>
                        <a:spcAft>
                          <a:spcPts val="0"/>
                        </a:spcAft>
                        <a:buFont typeface="Arial" charset="0"/>
                        <a:buNone/>
                        <a:defRPr/>
                      </a:pPr>
                      <a:r>
                        <a:rPr kumimoji="1" lang="ja-JP" altLang="en-US" sz="1700" kern="1200" dirty="0"/>
                        <a:t>　</a:t>
                      </a:r>
                      <a:r>
                        <a:rPr kumimoji="1" lang="ja-JP" altLang="en-US" sz="1700" kern="1200" dirty="0"/>
                        <a:t>友達と様々な体験を重ねる中で、してよいことや悪いことが分かり、自分の行動を振り返ったり、  友達の気持ちに共感したりし、相手の立場に立って行動するようになる。また、きまりを守る必要性 が分かり、自分の気持ちを調整し、友達と折り合いを付けながら、きまりをつくったり、守ったりするようになる。</a:t>
                      </a:r>
                    </a:p>
                    <a:p>
                      <a:pPr marL="0" algn="l" defTabSz="914400" rtl="0" eaLnBrk="1" latinLnBrk="0" hangingPunct="1">
                        <a:spcBef>
                          <a:spcPct val="20000"/>
                        </a:spcBef>
                        <a:buFont typeface="Arial" pitchFamily="34" charset="0"/>
                        <a:buNone/>
                        <a:defRPr/>
                      </a:pPr>
                      <a:r>
                        <a:rPr kumimoji="1" lang="ja-JP" altLang="en-US" sz="1600" u="none" kern="1200" dirty="0"/>
                        <a:t>◆ 他の幼児との関わりにおいて、自分の感情や意志を表現しながら、ときには自</a:t>
                      </a:r>
                      <a:endParaRPr kumimoji="1" lang="en-US" altLang="ja-JP" sz="1600" u="none" kern="1200" dirty="0"/>
                    </a:p>
                    <a:p>
                      <a:pPr marL="0" algn="l" defTabSz="914400" rtl="0" eaLnBrk="1" latinLnBrk="0" hangingPunct="1">
                        <a:spcBef>
                          <a:spcPct val="20000"/>
                        </a:spcBef>
                        <a:buFont typeface="Arial" pitchFamily="34" charset="0"/>
                        <a:buNone/>
                        <a:defRPr/>
                      </a:pPr>
                      <a:r>
                        <a:rPr kumimoji="1" lang="en-US" altLang="ja-JP" sz="1600" u="none" kern="1200" dirty="0"/>
                        <a:t>    </a:t>
                      </a:r>
                      <a:r>
                        <a:rPr kumimoji="1" lang="ja-JP" altLang="en-US" sz="1600" u="none" kern="1200" dirty="0"/>
                        <a:t>己主張のぶつかり合いによる葛藤などを通して互いに理解し合う体験を重ねる</a:t>
                      </a:r>
                      <a:endParaRPr kumimoji="1" lang="en-US" altLang="ja-JP" sz="1600" u="none" kern="1200" dirty="0"/>
                    </a:p>
                    <a:p>
                      <a:pPr marL="0" algn="l" defTabSz="914400" rtl="0" eaLnBrk="1" latinLnBrk="0" hangingPunct="1">
                        <a:spcBef>
                          <a:spcPct val="20000"/>
                        </a:spcBef>
                        <a:buFont typeface="Arial" pitchFamily="34" charset="0"/>
                        <a:buNone/>
                        <a:defRPr/>
                      </a:pPr>
                      <a:r>
                        <a:rPr kumimoji="1" lang="en-US" altLang="ja-JP" sz="1600" u="none" kern="1200" dirty="0"/>
                        <a:t>    </a:t>
                      </a:r>
                      <a:r>
                        <a:rPr kumimoji="1" lang="ja-JP" altLang="en-US" sz="1600" u="none" kern="1200" dirty="0"/>
                        <a:t>中で育まれていく。</a:t>
                      </a:r>
                    </a:p>
                  </a:txBody>
                  <a:tcPr marL="84406" marR="84406" marT="42203" marB="42203" anchor="ctr"/>
                </a:tc>
                <a:extLst>
                  <a:ext uri="{0D108BD9-81ED-4DB2-BD59-A6C34878D82A}"/>
                </a:extLst>
              </a:tr>
              <a:tr h="905743">
                <a:tc>
                  <a:txBody>
                    <a:bodyPr/>
                    <a:lstStyle/>
                    <a:p>
                      <a:pPr algn="ctr"/>
                      <a:r>
                        <a:rPr kumimoji="1" lang="ja-JP" altLang="en-US" sz="1500" dirty="0"/>
                        <a:t>小学</a:t>
                      </a:r>
                      <a:r>
                        <a:rPr kumimoji="1" lang="ja-JP" altLang="en-US" sz="1500" dirty="0"/>
                        <a:t>校</a:t>
                      </a:r>
                      <a:endParaRPr kumimoji="1" lang="ja-JP" altLang="en-US" sz="1500" dirty="0"/>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初めて出会う人の中で、幼児期の経験を土台にして、相手の気持ちを考えたり、</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en-US" altLang="ja-JP" sz="1600" kern="1200" dirty="0"/>
                        <a:t>    </a:t>
                      </a:r>
                      <a:r>
                        <a:rPr kumimoji="1" lang="ja-JP" altLang="en-US" sz="1600" kern="1200" dirty="0"/>
                        <a:t>自分の振る舞いを振り返ったりなどしながら、気持ちや行動を自律的に調整し、</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en-US" altLang="ja-JP" sz="1600" kern="1200" dirty="0"/>
                        <a:t>    </a:t>
                      </a:r>
                      <a:r>
                        <a:rPr kumimoji="1" lang="ja-JP" altLang="en-US" sz="1600" kern="1200" dirty="0"/>
                        <a:t>学校生活を楽しくしていこうとする。</a:t>
                      </a:r>
                    </a:p>
                  </a:txBody>
                  <a:tcPr marL="84406" marR="84406" marT="42203" marB="42203" anchor="ctr"/>
                </a:tc>
                <a:extLst>
                  <a:ext uri="{0D108BD9-81ED-4DB2-BD59-A6C34878D82A}"/>
                </a:extLst>
              </a:tr>
            </a:tbl>
          </a:graphicData>
        </a:graphic>
      </p:graphicFrame>
      <p:sp>
        <p:nvSpPr>
          <p:cNvPr id="1370" name="サブタイトル 2"/>
          <p:cNvSpPr txBox="1"/>
          <p:nvPr/>
        </p:nvSpPr>
        <p:spPr>
          <a:xfrm>
            <a:off x="367687" y="3152579"/>
            <a:ext cx="8782658" cy="492421"/>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道徳性・規範意識の芽生え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71" name="サブタイトル 2"/>
          <p:cNvSpPr txBox="1"/>
          <p:nvPr/>
        </p:nvSpPr>
        <p:spPr>
          <a:xfrm>
            <a:off x="0" y="0"/>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③</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72" name="サブタイトル 2"/>
          <p:cNvSpPr txBox="1"/>
          <p:nvPr/>
        </p:nvSpPr>
        <p:spPr>
          <a:xfrm>
            <a:off x="0" y="3141000"/>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④</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0100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377" name="表 1"/>
          <p:cNvGraphicFramePr>
            <a:graphicFrameLocks noGrp="1"/>
          </p:cNvGraphicFramePr>
          <p:nvPr>
            <p:extLst/>
          </p:nvPr>
        </p:nvGraphicFramePr>
        <p:xfrm>
          <a:off x="397149" y="493985"/>
          <a:ext cx="8543678" cy="3245839"/>
        </p:xfrm>
        <a:graphic>
          <a:graphicData uri="http://schemas.openxmlformats.org/drawingml/2006/table">
            <a:tbl>
              <a:tblPr firstRow="1" bandRow="1">
                <a:tableStyleId>{ED083AE6-46FA-4A59-8FB0-9F97EB10719F}</a:tableStyleId>
              </a:tblPr>
              <a:tblGrid>
                <a:gridCol w="799520"/>
                <a:gridCol w="7744158"/>
              </a:tblGrid>
              <a:tr h="2578578">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1" lang="ja-JP" altLang="en-US" sz="1700" kern="1200" dirty="0"/>
                        <a:t>　</a:t>
                      </a:r>
                      <a:r>
                        <a:rPr kumimoji="1" lang="ja-JP" altLang="en-US" sz="1700" kern="1200" dirty="0"/>
                        <a:t>家族を大切にしようとする気持ちをもつとともに、地域の身近な人と触れ合う中で、人との様々な関わり方に気付き、相手の気持ちを考えて関わり、自分が役に立つ喜びを感じ、地域に親しみをもつようになる。また、園内外の様々な環境に関わる中で、遊びや生活に必要な情報を取り入れ、情報に基づき判断したり、情報を伝え合ったり、活用したりするなど、情報を役立てながら活動するようになると共に、公共の施設を大切に利用するなどして、社会とのつながりなどを意識するように</a:t>
                      </a:r>
                      <a:r>
                        <a:rPr kumimoji="1" lang="ja-JP" altLang="en-US" sz="1700" kern="1200" noProof="0" dirty="0"/>
                        <a:t>なる。</a:t>
                      </a:r>
                      <a:endParaRPr kumimoji="1" lang="ja-JP" altLang="en-US" sz="1700" kern="1200" dirty="0"/>
                    </a:p>
                    <a:p>
                      <a:pPr marL="0" algn="l" defTabSz="685800" rtl="0" eaLnBrk="1" latinLnBrk="0" hangingPunct="1">
                        <a:lnSpc>
                          <a:spcPts val="1700"/>
                        </a:lnSpc>
                        <a:spcBef>
                          <a:spcPct val="20000"/>
                        </a:spcBef>
                        <a:spcAft>
                          <a:spcPts val="0"/>
                        </a:spcAft>
                        <a:buFont typeface="Arial" pitchFamily="34" charset="0"/>
                        <a:buNone/>
                        <a:defRPr/>
                      </a:pPr>
                      <a:r>
                        <a:rPr kumimoji="1" lang="ja-JP" altLang="en-US" sz="1600" u="none" kern="1200" dirty="0"/>
                        <a:t>◆ 園に小学生や地域の人々を招いて一緒に活動する中で、相手に応じた言葉や振</a:t>
                      </a:r>
                      <a:endParaRPr kumimoji="1" lang="en-US" altLang="ja-JP" sz="1600" u="none" kern="1200" dirty="0"/>
                    </a:p>
                    <a:p>
                      <a:pPr marL="0" algn="l" defTabSz="685800" rtl="0" eaLnBrk="1" latinLnBrk="0" hangingPunct="1">
                        <a:lnSpc>
                          <a:spcPts val="1700"/>
                        </a:lnSpc>
                        <a:spcBef>
                          <a:spcPct val="20000"/>
                        </a:spcBef>
                        <a:spcAft>
                          <a:spcPts val="0"/>
                        </a:spcAft>
                        <a:buFont typeface="Arial" pitchFamily="34" charset="0"/>
                        <a:buNone/>
                        <a:defRPr/>
                      </a:pPr>
                      <a:r>
                        <a:rPr kumimoji="1" lang="en-US" altLang="ja-JP" sz="1600" u="none" kern="1200" dirty="0"/>
                        <a:t>    </a:t>
                      </a:r>
                      <a:r>
                        <a:rPr kumimoji="1" lang="ja-JP" altLang="en-US" sz="1600" u="none" kern="1200" dirty="0"/>
                        <a:t>る舞いなどを感じ、考えながら行動しようとする。</a:t>
                      </a:r>
                    </a:p>
                  </a:txBody>
                  <a:tcPr marL="84406" marR="84406" marT="42203" marB="42203" anchor="ctr"/>
                </a:tc>
                <a:extLst>
                  <a:ext uri="{0D108BD9-81ED-4DB2-BD59-A6C34878D82A}"/>
                </a:extLst>
              </a:tr>
              <a:tr h="667261">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相手の状況や気持ちを考えながらいろいろな人と関わることを楽しむ。</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関心のあることについての情報に気付いて積極的に取り入れる。</a:t>
                      </a:r>
                    </a:p>
                  </a:txBody>
                  <a:tcPr marL="84406" marR="84406" marT="42203" marB="42203" anchor="ctr"/>
                </a:tc>
                <a:extLst>
                  <a:ext uri="{0D108BD9-81ED-4DB2-BD59-A6C34878D82A}"/>
                </a:extLst>
              </a:tr>
            </a:tbl>
          </a:graphicData>
        </a:graphic>
      </p:graphicFrame>
      <p:sp>
        <p:nvSpPr>
          <p:cNvPr id="1378" name="サブタイトル 2"/>
          <p:cNvSpPr txBox="1"/>
          <p:nvPr/>
        </p:nvSpPr>
        <p:spPr>
          <a:xfrm>
            <a:off x="390929" y="59357"/>
            <a:ext cx="8753222" cy="437757"/>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社会生活との関わり</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379" name="表 4"/>
          <p:cNvGraphicFramePr>
            <a:graphicFrameLocks noGrp="1"/>
          </p:cNvGraphicFramePr>
          <p:nvPr>
            <p:extLst/>
          </p:nvPr>
        </p:nvGraphicFramePr>
        <p:xfrm>
          <a:off x="397149" y="4171826"/>
          <a:ext cx="8543678" cy="2591446"/>
        </p:xfrm>
        <a:graphic>
          <a:graphicData uri="http://schemas.openxmlformats.org/drawingml/2006/table">
            <a:tbl>
              <a:tblPr firstRow="1" bandRow="1">
                <a:tableStyleId>{ED083AE6-46FA-4A59-8FB0-9F97EB10719F}</a:tableStyleId>
              </a:tblPr>
              <a:tblGrid>
                <a:gridCol w="799520">
                  <a:extLst>
                    <a:ext uri="{9D8B030D-6E8A-4147-A177-3AD203B41FA5}"/>
                  </a:extLst>
                </a:gridCol>
                <a:gridCol w="7744158">
                  <a:extLst>
                    <a:ext uri="{9D8B030D-6E8A-4147-A177-3AD203B41FA5}"/>
                  </a:extLst>
                </a:gridCol>
              </a:tblGrid>
              <a:tr h="1811253">
                <a:tc>
                  <a:txBody>
                    <a:bodyPr/>
                    <a:lstStyle/>
                    <a:p>
                      <a:pPr algn="ctr"/>
                      <a:r>
                        <a:rPr kumimoji="1" lang="ja-JP" altLang="en-US" sz="1500" dirty="0"/>
                        <a:t>幼児</a:t>
                      </a:r>
                      <a:r>
                        <a:rPr kumimoji="1" lang="ja-JP" altLang="en-US" sz="1500" dirty="0"/>
                        <a:t>教育</a:t>
                      </a:r>
                      <a:endParaRPr kumimoji="1" lang="ja-JP" altLang="en-US" sz="1500" dirty="0"/>
                    </a:p>
                  </a:txBody>
                  <a:tcPr marL="84406" marR="84406" marT="42203" marB="42203" vert="eaVert" anchor="ctr" anchorCtr="0"/>
                </a:tc>
                <a:tc>
                  <a:txBody>
                    <a:bodyPr/>
                    <a:lstStyle/>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1" lang="ja-JP" altLang="en-US" sz="1700" kern="1200" dirty="0"/>
                        <a:t>　</a:t>
                      </a:r>
                      <a:r>
                        <a:rPr kumimoji="1" lang="ja-JP" altLang="en-US" sz="1700" kern="1200" noProof="0" dirty="0"/>
                        <a:t>身近な事象に積極的に関わる中で、物の性質や仕組みなどを感じ取ったり、気付</a:t>
                      </a:r>
                      <a:r>
                        <a:rPr kumimoji="1" lang="ja-JP" altLang="en-US" sz="1700" kern="1200" noProof="0" dirty="0" err="1"/>
                        <a:t>い</a:t>
                      </a:r>
                      <a:r>
                        <a:rPr kumimoji="1" lang="ja-JP" altLang="en-US" sz="1700" kern="1200" dirty="0"/>
                        <a:t>たりし、考えたり</a:t>
                      </a:r>
                      <a:r>
                        <a:rPr kumimoji="1" lang="ja-JP" altLang="en-US" sz="1700" kern="1200" noProof="0" dirty="0" err="1"/>
                        <a:t>、</a:t>
                      </a:r>
                      <a:r>
                        <a:rPr kumimoji="1" lang="ja-JP" altLang="en-US" sz="1700" kern="1200" noProof="0" dirty="0"/>
                        <a:t>予想したり、工夫したりするなど、多様な関わりを楽しむようになる。また、友達の様々な考えに触れる中で、自分と異なる考えがあることに気付き、自ら判断したり、考え直したりするなど</a:t>
                      </a:r>
                      <a:r>
                        <a:rPr kumimoji="1" lang="ja-JP" altLang="en-US" sz="1700" kern="1200" dirty="0" err="1"/>
                        <a:t>、</a:t>
                      </a:r>
                      <a:r>
                        <a:rPr kumimoji="1" lang="ja-JP" altLang="en-US" sz="1700" kern="1200" dirty="0"/>
                        <a:t>新しい考えを生み出す喜びを味わいながら、自分の考えをよりよいものにするようになる</a:t>
                      </a:r>
                      <a:r>
                        <a:rPr kumimoji="1" lang="ja-JP" altLang="en-US" sz="1700" kern="1200" noProof="0" dirty="0" err="1"/>
                        <a:t>。</a:t>
                      </a:r>
                      <a:endParaRPr kumimoji="1" lang="ja-JP" altLang="en-US" sz="1700" kern="1200" noProof="0" dirty="0"/>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1" lang="ja-JP" altLang="en-US" sz="1600" u="none" kern="1200" dirty="0"/>
                        <a:t>◆ 周囲の環境に好奇心をもって積極的に関わりながら、新たな発見をしたり、</a:t>
                      </a:r>
                      <a:endParaRPr kumimoji="1" lang="en-US" altLang="ja-JP" sz="1600" u="none" kern="1200" dirty="0"/>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1" lang="en-US" altLang="ja-JP" sz="1600" u="none" kern="1200" dirty="0"/>
                        <a:t>    </a:t>
                      </a:r>
                      <a:r>
                        <a:rPr kumimoji="1" lang="ja-JP" altLang="en-US" sz="1600" u="none" kern="1200" dirty="0"/>
                        <a:t>もっと面白くなる方法を考えたりする中で育まれていく。</a:t>
                      </a:r>
                    </a:p>
                  </a:txBody>
                  <a:tcPr marL="84406" marR="84406" marT="42203" marB="42203" anchor="ctr"/>
                </a:tc>
                <a:extLst>
                  <a:ext uri="{0D108BD9-81ED-4DB2-BD59-A6C34878D82A}"/>
                </a:extLst>
              </a:tr>
              <a:tr h="722520">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新しい環境や教科等の学習に興味や関心をもって主体的に関わる。</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探究心をもって考えたり試したり、主体的に問題を解決する態度へとつながる。</a:t>
                      </a:r>
                    </a:p>
                  </a:txBody>
                  <a:tcPr marL="84406" marR="84406" marT="42203" marB="42203" anchor="ctr"/>
                </a:tc>
                <a:extLst>
                  <a:ext uri="{0D108BD9-81ED-4DB2-BD59-A6C34878D82A}"/>
                </a:extLst>
              </a:tr>
            </a:tbl>
          </a:graphicData>
        </a:graphic>
      </p:graphicFrame>
      <p:sp>
        <p:nvSpPr>
          <p:cNvPr id="1380" name="サブタイトル 2"/>
          <p:cNvSpPr txBox="1"/>
          <p:nvPr/>
        </p:nvSpPr>
        <p:spPr>
          <a:xfrm>
            <a:off x="402237" y="3739901"/>
            <a:ext cx="8733146" cy="439012"/>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思考力の芽生え</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81" name="サブタイトル 2"/>
          <p:cNvSpPr txBox="1"/>
          <p:nvPr/>
        </p:nvSpPr>
        <p:spPr>
          <a:xfrm>
            <a:off x="0" y="45000"/>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⑤</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82" name="サブタイトル 2"/>
          <p:cNvSpPr txBox="1"/>
          <p:nvPr/>
        </p:nvSpPr>
        <p:spPr>
          <a:xfrm>
            <a:off x="16389" y="3739825"/>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⑥</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8385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388" name="表 1"/>
          <p:cNvGraphicFramePr>
            <a:graphicFrameLocks noGrp="1"/>
          </p:cNvGraphicFramePr>
          <p:nvPr>
            <p:extLst/>
          </p:nvPr>
        </p:nvGraphicFramePr>
        <p:xfrm>
          <a:off x="425442" y="527506"/>
          <a:ext cx="8340923" cy="3522349"/>
        </p:xfrm>
        <a:graphic>
          <a:graphicData uri="http://schemas.openxmlformats.org/drawingml/2006/table">
            <a:tbl>
              <a:tblPr firstRow="1" bandRow="1">
                <a:tableStyleId>{ED083AE6-46FA-4A59-8FB0-9F97EB10719F}</a:tableStyleId>
              </a:tblPr>
              <a:tblGrid>
                <a:gridCol w="780546"/>
                <a:gridCol w="7560377"/>
              </a:tblGrid>
              <a:tr h="2228322">
                <a:tc>
                  <a:txBody>
                    <a:bodyPr/>
                    <a:lstStyle/>
                    <a:p>
                      <a:pPr algn="ctr"/>
                      <a:r>
                        <a:rPr kumimoji="1" lang="ja-JP" altLang="en-US" sz="1500" dirty="0"/>
                        <a:t>幼児教育</a:t>
                      </a:r>
                      <a:endParaRPr kumimoji="1" lang="en-US" altLang="ja-JP" sz="1500" dirty="0"/>
                    </a:p>
                  </a:txBody>
                  <a:tcPr marL="84406" marR="84406" marT="42203" marB="42203" vert="eaVert" anchor="ctr" anchorCtr="0"/>
                </a:tc>
                <a:tc>
                  <a:txBody>
                    <a:bodyPr/>
                    <a:lstStyle/>
                    <a:p>
                      <a:pPr marL="0" marR="0" lvl="0" indent="0" algn="l" defTabSz="914400" rtl="0" eaLnBrk="1" fontAlgn="auto" latinLnBrk="0" hangingPunct="1">
                        <a:lnSpc>
                          <a:spcPct val="110000"/>
                        </a:lnSpc>
                        <a:spcBef>
                          <a:spcPct val="20000"/>
                        </a:spcBef>
                        <a:spcAft>
                          <a:spcPts val="0"/>
                        </a:spcAft>
                        <a:buClrTx/>
                        <a:buSzTx/>
                        <a:buFont typeface="Arial" charset="0"/>
                        <a:buNone/>
                        <a:tabLst/>
                        <a:defRPr/>
                      </a:pPr>
                      <a:r>
                        <a:rPr kumimoji="1" lang="ja-JP" altLang="en-US" sz="1700" kern="1200" dirty="0"/>
                        <a:t>　</a:t>
                      </a:r>
                      <a:r>
                        <a:rPr kumimoji="1" lang="ja-JP" altLang="en-US" sz="1700" kern="1200" dirty="0"/>
                        <a:t>自然に触れて感動する体験を通して、自然の変化などを感じ取り、好奇心や探究心をもって考え言葉などで表現しながら、身近な事象への関心が高まるとともに、自然への愛情や畏敬の念をもつようになる。また、身近な動植物に心を動かされる中で、生命の不思議さや尊さに気付き、身近な動植物への接し方を考え、命あるものとしていたわ り、大切にする気持ちをもってかかわるようになる</a:t>
                      </a:r>
                      <a:r>
                        <a:rPr kumimoji="1" lang="ja-JP" altLang="en-US" sz="1700" kern="1200" noProof="0" dirty="0" err="1"/>
                        <a:t>。</a:t>
                      </a:r>
                      <a:endParaRPr kumimoji="1" lang="ja-JP" altLang="en-US" sz="1700" kern="1200" dirty="0"/>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1" lang="ja-JP" altLang="en-US" sz="1600" u="none" kern="1200" dirty="0"/>
                        <a:t>◆ 身近な自然と触れ合う体験を重ねながら、自然への気付きや動植物に対する</a:t>
                      </a:r>
                      <a:endParaRPr kumimoji="1" lang="en-US" altLang="ja-JP" sz="1600" u="none" kern="1200" dirty="0"/>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1" lang="en-US" altLang="ja-JP" sz="1600" u="none" kern="1200" dirty="0"/>
                        <a:t>    </a:t>
                      </a:r>
                      <a:r>
                        <a:rPr kumimoji="1" lang="ja-JP" altLang="en-US" sz="1600" u="none" kern="1200" dirty="0"/>
                        <a:t>親しみを深める中で育まれていく。</a:t>
                      </a:r>
                    </a:p>
                  </a:txBody>
                  <a:tcPr marL="84406" marR="84406" marT="42203" marB="42203" anchor="ctr"/>
                </a:tc>
                <a:extLst>
                  <a:ext uri="{0D108BD9-81ED-4DB2-BD59-A6C34878D82A}"/>
                </a:extLst>
              </a:tr>
              <a:tr h="1141359">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自然の事物や現象について関心をもち、その理解を確かなものにしていく基礎</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en-US" altLang="ja-JP" sz="1600" kern="1200" dirty="0"/>
                        <a:t>    </a:t>
                      </a:r>
                      <a:r>
                        <a:rPr kumimoji="1" lang="ja-JP" altLang="en-US" sz="1600" kern="1200" dirty="0"/>
                        <a:t>となる。</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実感を伴って生命の大切さを知ることは、生命あるものを大切にし、生きる</a:t>
                      </a:r>
                      <a:r>
                        <a:rPr kumimoji="1" lang="ja-JP" altLang="en-US" sz="1600" kern="1200" dirty="0" err="1"/>
                        <a:t>こ</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en-US" altLang="ja-JP" sz="1600" kern="1200" dirty="0"/>
                        <a:t>    </a:t>
                      </a:r>
                      <a:r>
                        <a:rPr kumimoji="1" lang="ja-JP" altLang="en-US" sz="1600" kern="1200" dirty="0"/>
                        <a:t>との素晴らしさの自覚を深めることにつながっていく。</a:t>
                      </a:r>
                    </a:p>
                  </a:txBody>
                  <a:tcPr marL="84406" marR="84406" marT="42203" marB="42203" anchor="ctr"/>
                </a:tc>
                <a:extLst>
                  <a:ext uri="{0D108BD9-81ED-4DB2-BD59-A6C34878D82A}"/>
                </a:extLst>
              </a:tr>
            </a:tbl>
          </a:graphicData>
        </a:graphic>
      </p:graphicFrame>
      <p:sp>
        <p:nvSpPr>
          <p:cNvPr id="1389" name="サブタイトル 2"/>
          <p:cNvSpPr txBox="1"/>
          <p:nvPr/>
        </p:nvSpPr>
        <p:spPr>
          <a:xfrm>
            <a:off x="419644" y="92833"/>
            <a:ext cx="8725309" cy="431212"/>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自然との関わり・生命尊重</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662"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390" name="表 4"/>
          <p:cNvGraphicFramePr>
            <a:graphicFrameLocks noGrp="1"/>
          </p:cNvGraphicFramePr>
          <p:nvPr>
            <p:extLst/>
          </p:nvPr>
        </p:nvGraphicFramePr>
        <p:xfrm>
          <a:off x="425442" y="4662268"/>
          <a:ext cx="8340923" cy="2076248"/>
        </p:xfrm>
        <a:graphic>
          <a:graphicData uri="http://schemas.openxmlformats.org/drawingml/2006/table">
            <a:tbl>
              <a:tblPr firstRow="1" bandRow="1">
                <a:tableStyleId>{ED083AE6-46FA-4A59-8FB0-9F97EB10719F}</a:tableStyleId>
              </a:tblPr>
              <a:tblGrid>
                <a:gridCol w="780546">
                  <a:extLst>
                    <a:ext uri="{9D8B030D-6E8A-4147-A177-3AD203B41FA5}"/>
                  </a:extLst>
                </a:gridCol>
                <a:gridCol w="7560377">
                  <a:extLst>
                    <a:ext uri="{9D8B030D-6E8A-4147-A177-3AD203B41FA5}"/>
                  </a:extLst>
                </a:gridCol>
              </a:tblGrid>
              <a:tr h="1304597">
                <a:tc>
                  <a:txBody>
                    <a:bodyPr/>
                    <a:lstStyle/>
                    <a:p>
                      <a:pPr algn="ctr"/>
                      <a:r>
                        <a:rPr kumimoji="1" lang="ja-JP" altLang="en-US" sz="1500" dirty="0"/>
                        <a:t>幼児教育</a:t>
                      </a:r>
                      <a:endParaRPr kumimoji="1" lang="en-US" altLang="ja-JP" sz="1500" dirty="0"/>
                    </a:p>
                  </a:txBody>
                  <a:tcPr marL="84406" marR="84406" marT="42203" marB="42203" vert="eaVert" anchor="ctr" anchorCtr="0"/>
                </a:tc>
                <a:tc>
                  <a:txBody>
                    <a:bodyPr/>
                    <a:lstStyle/>
                    <a:p>
                      <a:pPr algn="l">
                        <a:buFont typeface="Arial" charset="0"/>
                        <a:buNone/>
                        <a:defRPr/>
                      </a:pPr>
                      <a:r>
                        <a:rPr kumimoji="1" lang="ja-JP" altLang="en-US" sz="1700" kern="1200" dirty="0"/>
                        <a:t>　</a:t>
                      </a:r>
                      <a:r>
                        <a:rPr lang="ja-JP" altLang="en-US" sz="1700" dirty="0"/>
                        <a:t>遊びや生活の中で、数量や図形、標識や文字などに親しむ体験を重ねたり、標識や文字の役割に気付いたり し、自らの必要感に基づき、これらを活用し、興味や関心、感覚を持つようになる。</a:t>
                      </a:r>
                    </a:p>
                    <a:p>
                      <a:pPr algn="l">
                        <a:buFont typeface="Arial" charset="0"/>
                        <a:buNone/>
                        <a:defRPr/>
                      </a:pPr>
                      <a:r>
                        <a:rPr kumimoji="1" lang="ja-JP" altLang="en-US" sz="1600" u="none" kern="1200" dirty="0"/>
                        <a:t>◆ 日常生活の中で、数量や文字などに接しながらその役割に気付き、親しむ体</a:t>
                      </a:r>
                      <a:endParaRPr kumimoji="1" lang="en-US" altLang="ja-JP" sz="1600" u="none" kern="1200" dirty="0"/>
                    </a:p>
                    <a:p>
                      <a:pPr algn="l">
                        <a:buFont typeface="Arial" charset="0"/>
                        <a:buNone/>
                        <a:defRPr/>
                      </a:pPr>
                      <a:r>
                        <a:rPr kumimoji="1" lang="en-US" altLang="ja-JP" sz="1600" u="none" kern="1200" dirty="0"/>
                        <a:t>    </a:t>
                      </a:r>
                      <a:r>
                        <a:rPr kumimoji="1" lang="ja-JP" altLang="en-US" sz="1600" u="none" kern="1200" dirty="0"/>
                        <a:t>験を通じて育まれていく。</a:t>
                      </a:r>
                    </a:p>
                  </a:txBody>
                  <a:tcPr marL="84406" marR="84406" marT="42203" marB="42203" anchor="ctr"/>
                </a:tc>
                <a:extLst>
                  <a:ext uri="{0D108BD9-81ED-4DB2-BD59-A6C34878D82A}"/>
                </a:extLst>
              </a:tr>
              <a:tr h="725482">
                <a:tc>
                  <a:txBody>
                    <a:bodyPr/>
                    <a:lstStyle/>
                    <a:p>
                      <a:pPr algn="ct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小学校の学習に関心を持って取り組み、実感を伴った理解につながる。</a:t>
                      </a:r>
                      <a:endParaRPr kumimoji="1" lang="en-US" altLang="ja-JP" sz="1600" kern="1200" dirty="0"/>
                    </a:p>
                    <a:p>
                      <a:pPr marL="0" algn="l" defTabSz="685800" rtl="0" eaLnBrk="1" latinLnBrk="0" hangingPunct="1">
                        <a:lnSpc>
                          <a:spcPts val="2000"/>
                        </a:lnSpc>
                        <a:spcBef>
                          <a:spcPts val="0"/>
                        </a:spcBef>
                        <a:spcAft>
                          <a:spcPts val="0"/>
                        </a:spcAft>
                        <a:buFont typeface="Arial" pitchFamily="34" charset="0"/>
                        <a:buNone/>
                      </a:pPr>
                      <a:r>
                        <a:rPr kumimoji="1" lang="ja-JP" altLang="en-US" sz="1600" kern="1200" dirty="0"/>
                        <a:t>★ 学んだことを日常生活の中で活用する態度になる。</a:t>
                      </a:r>
                    </a:p>
                  </a:txBody>
                  <a:tcPr marL="84406" marR="84406" marT="42203" marB="42203" anchor="ctr"/>
                </a:tc>
                <a:extLst>
                  <a:ext uri="{0D108BD9-81ED-4DB2-BD59-A6C34878D82A}"/>
                </a:extLst>
              </a:tr>
            </a:tbl>
          </a:graphicData>
        </a:graphic>
      </p:graphicFrame>
      <p:sp>
        <p:nvSpPr>
          <p:cNvPr id="1391" name="サブタイトル 2"/>
          <p:cNvSpPr txBox="1"/>
          <p:nvPr/>
        </p:nvSpPr>
        <p:spPr>
          <a:xfrm>
            <a:off x="425442" y="4221000"/>
            <a:ext cx="8125591"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数量や図形、標識や文字などへの関心・感覚</a:t>
            </a:r>
            <a:endParaRPr kumimoji="1" lang="ja-JP" altLang="en-US" sz="2585" b="0"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p:txBody>
      </p:sp>
      <p:sp>
        <p:nvSpPr>
          <p:cNvPr id="1392" name="サブタイトル 2"/>
          <p:cNvSpPr txBox="1"/>
          <p:nvPr/>
        </p:nvSpPr>
        <p:spPr>
          <a:xfrm>
            <a:off x="0" y="90158"/>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⑦</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93" name="サブタイトル 2"/>
          <p:cNvSpPr txBox="1"/>
          <p:nvPr/>
        </p:nvSpPr>
        <p:spPr>
          <a:xfrm>
            <a:off x="0" y="4221000"/>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⑧</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62812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2" name="Text Box 4"/>
          <p:cNvSpPr txBox="1">
            <a:spLocks noChangeArrowheads="1"/>
          </p:cNvSpPr>
          <p:nvPr/>
        </p:nvSpPr>
        <p:spPr>
          <a:xfrm>
            <a:off x="1115533" y="2708920"/>
            <a:ext cx="6625069" cy="645438"/>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endParaRPr lang="en-US" altLang="ja-JP" sz="800" u="sng" dirty="0">
              <a:solidFill>
                <a:srgbClr val="FF0000"/>
              </a:solidFill>
              <a:effectLst>
                <a:outerShdw blurRad="38100" dist="38100" dir="2700000" algn="tl">
                  <a:srgbClr val="000000"/>
                </a:outerShdw>
              </a:effectLst>
              <a:latin typeface="メイリオ"/>
              <a:ea typeface="メイリオ"/>
            </a:endParaRPr>
          </a:p>
          <a:p>
            <a:pPr algn="ctr">
              <a:defRPr/>
            </a:pPr>
            <a:r>
              <a:rPr lang="ja-JP" altLang="en-US" sz="2800" b="1" i="0" u="sng" dirty="0">
                <a:solidFill>
                  <a:srgbClr val="FF0000"/>
                </a:solidFill>
                <a:effectLst/>
                <a:latin typeface="メイリオ"/>
                <a:ea typeface="メイリオ"/>
              </a:rPr>
              <a:t>「環境を通して行う教育」を基本とする</a:t>
            </a:r>
            <a:endParaRPr lang="en-US" altLang="ja-JP" sz="800" b="1" i="0" dirty="0">
              <a:effectLst/>
              <a:latin typeface="メイリオ"/>
              <a:ea typeface="メイリオ"/>
            </a:endParaRPr>
          </a:p>
        </p:txBody>
      </p:sp>
      <p:sp>
        <p:nvSpPr>
          <p:cNvPr id="1123" name="Text Box 5"/>
          <p:cNvSpPr txBox="1">
            <a:spLocks noChangeArrowheads="1"/>
          </p:cNvSpPr>
          <p:nvPr/>
        </p:nvSpPr>
        <p:spPr>
          <a:xfrm>
            <a:off x="179512" y="4231483"/>
            <a:ext cx="8752125" cy="2307431"/>
          </a:xfrm>
          <a:prstGeom prst="rect">
            <a:avLst/>
          </a:prstGeom>
          <a:noFill/>
          <a:ln w="9525">
            <a:noFill/>
            <a:miter lim="800000"/>
            <a:headEnd/>
            <a:tailEnd/>
          </a:ln>
        </p:spPr>
        <p:txBody>
          <a:bodyPr wrap="square">
            <a:spAutoFit/>
          </a:bodyPr>
          <a:lstStyle/>
          <a:p>
            <a:pPr>
              <a:lnSpc>
                <a:spcPct val="120000"/>
              </a:lnSpc>
            </a:pPr>
            <a:r>
              <a:rPr lang="ja-JP" altLang="en-US" sz="2000" dirty="0">
                <a:solidFill>
                  <a:sysClr val="windowText" lastClr="000000"/>
                </a:solidFill>
                <a:latin typeface="メイリオ"/>
                <a:ea typeface="メイリオ"/>
              </a:rPr>
              <a:t>　教育内容に基づいた計画的な環境をつくり出し、その環境に関わって幼児が</a:t>
            </a:r>
            <a:r>
              <a:rPr lang="ja-JP" altLang="en-US" sz="2000" b="1" u="sng" dirty="0">
                <a:solidFill>
                  <a:srgbClr val="FF0000"/>
                </a:solidFill>
                <a:latin typeface="メイリオ"/>
                <a:ea typeface="メイリオ"/>
              </a:rPr>
              <a:t>主体性を十分に発揮して展開する生活を通して</a:t>
            </a:r>
            <a:r>
              <a:rPr lang="ja-JP" altLang="en-US" sz="2000" dirty="0">
                <a:solidFill>
                  <a:sysClr val="windowText" lastClr="000000"/>
                </a:solidFill>
                <a:latin typeface="メイリオ"/>
                <a:ea typeface="メイリオ"/>
              </a:rPr>
              <a:t>、望ましい方向に向かって幼児の発達を促すようにすることが基本となる。</a:t>
            </a:r>
            <a:endParaRPr lang="en-US" altLang="ja-JP" sz="2000" dirty="0">
              <a:solidFill>
                <a:sysClr val="windowText" lastClr="000000"/>
              </a:solidFill>
              <a:latin typeface="メイリオ"/>
              <a:ea typeface="メイリオ"/>
            </a:endParaRPr>
          </a:p>
          <a:p>
            <a:pPr>
              <a:lnSpc>
                <a:spcPct val="120000"/>
              </a:lnSpc>
            </a:pPr>
            <a:r>
              <a:rPr lang="ja-JP" altLang="en-US" sz="2000" dirty="0">
                <a:solidFill>
                  <a:sysClr val="windowText" lastClr="000000"/>
                </a:solidFill>
                <a:latin typeface="メイリオ"/>
                <a:ea typeface="メイリオ"/>
              </a:rPr>
              <a:t> 　「環境を通した教育」は</a:t>
            </a:r>
            <a:r>
              <a:rPr lang="ja-JP" altLang="en-US" sz="2000" b="1" u="sng" dirty="0">
                <a:solidFill>
                  <a:srgbClr val="FF0000"/>
                </a:solidFill>
                <a:latin typeface="メイリオ"/>
                <a:ea typeface="メイリオ"/>
              </a:rPr>
              <a:t>環境の中に教育的価値を含ませ</a:t>
            </a:r>
            <a:r>
              <a:rPr lang="ja-JP" altLang="en-US" sz="2000" b="1" u="sng" dirty="0">
                <a:solidFill>
                  <a:sysClr val="windowText" lastClr="000000"/>
                </a:solidFill>
                <a:latin typeface="メイリオ"/>
                <a:ea typeface="メイリオ"/>
              </a:rPr>
              <a:t>ながら、幼児が自ら</a:t>
            </a:r>
            <a:r>
              <a:rPr lang="ja-JP" altLang="en-US" sz="2000" b="1" u="sng" dirty="0">
                <a:solidFill>
                  <a:srgbClr val="FF0000"/>
                </a:solidFill>
                <a:latin typeface="メイリオ"/>
                <a:ea typeface="メイリオ"/>
              </a:rPr>
              <a:t>興味や関心をもって</a:t>
            </a:r>
            <a:r>
              <a:rPr lang="ja-JP" altLang="en-US" sz="2000" b="1" u="sng" dirty="0">
                <a:solidFill>
                  <a:sysClr val="windowText" lastClr="000000"/>
                </a:solidFill>
                <a:latin typeface="メイリオ"/>
                <a:ea typeface="メイリオ"/>
              </a:rPr>
              <a:t>環境に取り組み、試行錯誤を経て、環境へのふさわしい関わり方を身に付けていくことを意図した教育</a:t>
            </a:r>
            <a:r>
              <a:rPr lang="ja-JP" altLang="en-US" sz="2000" dirty="0">
                <a:solidFill>
                  <a:sysClr val="windowText" lastClr="000000"/>
                </a:solidFill>
                <a:latin typeface="メイリオ"/>
                <a:ea typeface="メイリオ"/>
              </a:rPr>
              <a:t>である。</a:t>
            </a:r>
            <a:endParaRPr>
              <a:latin typeface="メイリオ"/>
              <a:ea typeface="メイリオ"/>
            </a:endParaRPr>
          </a:p>
        </p:txBody>
      </p:sp>
      <p:sp>
        <p:nvSpPr>
          <p:cNvPr id="1124" name="AutoShape 9"/>
          <p:cNvSpPr>
            <a:spLocks noChangeArrowheads="1"/>
          </p:cNvSpPr>
          <p:nvPr/>
        </p:nvSpPr>
        <p:spPr>
          <a:xfrm>
            <a:off x="3780078" y="2334364"/>
            <a:ext cx="1295978" cy="326628"/>
          </a:xfrm>
          <a:prstGeom prst="downArrow">
            <a:avLst>
              <a:gd name="adj1" fmla="val 48296"/>
              <a:gd name="adj2" fmla="val 47171"/>
            </a:avLst>
          </a:prstGeom>
          <a:solidFill>
            <a:srgbClr val="99FF99"/>
          </a:solidFill>
          <a:ln w="9525">
            <a:noFill/>
            <a:miter lim="800000"/>
            <a:headEnd/>
            <a:tailEnd/>
          </a:ln>
          <a:effectLst>
            <a:outerShdw blurRad="50800" dist="38100" dir="2700000" algn="tl" rotWithShape="0">
              <a:prstClr val="black">
                <a:alpha val="40000"/>
              </a:prstClr>
            </a:outerShdw>
          </a:effectLst>
        </p:spPr>
        <p:txBody>
          <a:bodyPr vert="eaVert" wrap="none" anchor="ctr"/>
          <a:lstStyle/>
          <a:p>
            <a:endParaRPr lang="ja-JP" altLang="en-US">
              <a:latin typeface="メイリオ"/>
              <a:ea typeface="メイリオ"/>
            </a:endParaRPr>
          </a:p>
        </p:txBody>
      </p:sp>
      <p:sp>
        <p:nvSpPr>
          <p:cNvPr id="1125" name="Text Box 9"/>
          <p:cNvSpPr txBox="1">
            <a:spLocks noChangeArrowheads="1"/>
          </p:cNvSpPr>
          <p:nvPr/>
        </p:nvSpPr>
        <p:spPr>
          <a:xfrm>
            <a:off x="350914" y="3643526"/>
            <a:ext cx="8608107" cy="337661"/>
          </a:xfrm>
          <a:prstGeom prst="rect">
            <a:avLst/>
          </a:prstGeom>
          <a:noFill/>
          <a:ln w="9525">
            <a:noFill/>
            <a:miter lim="800000"/>
            <a:headEnd/>
            <a:tailEnd/>
          </a:ln>
        </p:spPr>
        <p:txBody>
          <a:bodyPr wrap="square">
            <a:spAutoFit/>
          </a:bodyPr>
          <a:lstStyle/>
          <a:p>
            <a:pPr>
              <a:spcBef>
                <a:spcPct val="50000"/>
              </a:spcBef>
            </a:pPr>
            <a:r>
              <a:rPr lang="en-US" altLang="ja-JP" sz="1600" dirty="0">
                <a:latin typeface="メイリオ"/>
                <a:ea typeface="メイリオ"/>
              </a:rPr>
              <a:t>※</a:t>
            </a:r>
            <a:r>
              <a:rPr lang="ja-JP" altLang="en-US" sz="1600" dirty="0">
                <a:latin typeface="メイリオ"/>
                <a:ea typeface="メイリオ"/>
              </a:rPr>
              <a:t>環境とは、物的な環境だけでなく、保育者や他の幼児も含めた幼児の周りの環境すべて</a:t>
            </a:r>
            <a:endParaRPr>
              <a:latin typeface="メイリオ"/>
              <a:ea typeface="メイリオ"/>
            </a:endParaRPr>
          </a:p>
        </p:txBody>
      </p:sp>
      <p:sp>
        <p:nvSpPr>
          <p:cNvPr id="1126" name="Text Box 5"/>
          <p:cNvSpPr txBox="1">
            <a:spLocks noChangeArrowheads="1"/>
          </p:cNvSpPr>
          <p:nvPr/>
        </p:nvSpPr>
        <p:spPr>
          <a:xfrm>
            <a:off x="323529" y="764704"/>
            <a:ext cx="8424936" cy="1568768"/>
          </a:xfrm>
          <a:prstGeom prst="rect">
            <a:avLst/>
          </a:prstGeom>
          <a:ln w="38100">
            <a:prstDash val="sysDash"/>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20000"/>
              </a:lnSpc>
            </a:pPr>
            <a:r>
              <a:rPr lang="ja-JP" altLang="en-US" sz="2000" dirty="0">
                <a:latin typeface="メイリオ"/>
                <a:ea typeface="メイリオ"/>
              </a:rPr>
              <a:t>幼児期の教育においては、生活を通して幼児が周囲に存在するあらゆる環境からの刺激を受け止め、</a:t>
            </a:r>
            <a:r>
              <a:rPr lang="ja-JP" altLang="en-US" sz="2000" dirty="0">
                <a:solidFill>
                  <a:srgbClr val="FF0000"/>
                </a:solidFill>
                <a:latin typeface="メイリオ"/>
                <a:ea typeface="メイリオ"/>
              </a:rPr>
              <a:t>自分から興味をもって環境に関わること</a:t>
            </a:r>
            <a:r>
              <a:rPr lang="ja-JP" altLang="en-US" sz="2000" dirty="0">
                <a:latin typeface="メイリオ"/>
                <a:ea typeface="メイリオ"/>
              </a:rPr>
              <a:t>によって様々な活動を展開し、</a:t>
            </a:r>
            <a:r>
              <a:rPr lang="ja-JP" altLang="en-US" sz="2000" dirty="0">
                <a:solidFill>
                  <a:srgbClr val="FF0000"/>
                </a:solidFill>
                <a:latin typeface="メイリオ"/>
                <a:ea typeface="メイリオ"/>
              </a:rPr>
              <a:t>充実感や満足感</a:t>
            </a:r>
            <a:r>
              <a:rPr lang="ja-JP" altLang="en-US" sz="2000" dirty="0">
                <a:latin typeface="メイリオ"/>
                <a:ea typeface="メイリオ"/>
              </a:rPr>
              <a:t>を味わう体験が重視されなければならない。</a:t>
            </a:r>
            <a:r>
              <a:rPr lang="ja-JP" altLang="en-US" sz="2000" dirty="0">
                <a:latin typeface="メイリオ"/>
                <a:ea typeface="メイリオ"/>
              </a:rPr>
              <a:t>　　　</a:t>
            </a:r>
            <a:r>
              <a:rPr lang="ja-JP" altLang="en-US" sz="2000" b="1" dirty="0">
                <a:latin typeface="メイリオ"/>
                <a:ea typeface="メイリオ"/>
              </a:rPr>
              <a:t>　　　　　　　</a:t>
            </a:r>
            <a:endParaRPr>
              <a:latin typeface="メイリオ"/>
              <a:ea typeface="メイリオ"/>
            </a:endParaRPr>
          </a:p>
        </p:txBody>
      </p:sp>
      <p:sp>
        <p:nvSpPr>
          <p:cNvPr id="1127" name="正方形/長方形 15"/>
          <p:cNvSpPr/>
          <p:nvPr/>
        </p:nvSpPr>
        <p:spPr>
          <a:xfrm>
            <a:off x="0" y="0"/>
            <a:ext cx="9144000" cy="519638"/>
          </a:xfrm>
          <a:prstGeom prst="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chemeClr val="tx1"/>
                </a:solidFill>
                <a:latin typeface="メイリオ"/>
                <a:ea typeface="メイリオ"/>
              </a:rPr>
              <a:t>乳幼児期の教育及び保育とは</a:t>
            </a:r>
            <a:endParaRPr>
              <a:latin typeface="メイリオ"/>
              <a:ea typeface="メイリオ"/>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399" name="表 1"/>
          <p:cNvGraphicFramePr>
            <a:graphicFrameLocks noGrp="1"/>
          </p:cNvGraphicFramePr>
          <p:nvPr>
            <p:extLst/>
          </p:nvPr>
        </p:nvGraphicFramePr>
        <p:xfrm>
          <a:off x="401539" y="539418"/>
          <a:ext cx="8340923" cy="2717887"/>
        </p:xfrm>
        <a:graphic>
          <a:graphicData uri="http://schemas.openxmlformats.org/drawingml/2006/table">
            <a:tbl>
              <a:tblPr firstRow="1" bandRow="1">
                <a:tableStyleId>{ED083AE6-46FA-4A59-8FB0-9F97EB10719F}</a:tableStyleId>
              </a:tblPr>
              <a:tblGrid>
                <a:gridCol w="780546"/>
                <a:gridCol w="7560377"/>
              </a:tblGrid>
              <a:tr h="1714715">
                <a:tc>
                  <a:txBody>
                    <a:bodyPr/>
                    <a:lstStyle/>
                    <a:p>
                      <a:pPr algn="ctr"/>
                      <a:r>
                        <a:rPr kumimoji="1" lang="ja-JP" altLang="en-US" sz="1500" dirty="0"/>
                        <a:t>幼児教育</a:t>
                      </a:r>
                      <a:endParaRPr kumimoji="1" lang="en-US" altLang="ja-JP" sz="1500" dirty="0"/>
                    </a:p>
                  </a:txBody>
                  <a:tcPr marL="84406" marR="84406" marT="42203" marB="42203" vert="eaVert" anchor="ctr" anchorCtr="0"/>
                </a:tc>
                <a:tc>
                  <a:txBody>
                    <a:bodyPr/>
                    <a:lstStyle/>
                    <a:p>
                      <a:pPr algn="l">
                        <a:spcAft>
                          <a:spcPts val="0"/>
                        </a:spcAft>
                        <a:buFont typeface="Arial" charset="0"/>
                        <a:buNone/>
                        <a:defRPr/>
                      </a:pPr>
                      <a:r>
                        <a:rPr kumimoji="1" lang="ja-JP" altLang="en-US" sz="1700" kern="1200" dirty="0"/>
                        <a:t>　</a:t>
                      </a:r>
                      <a:r>
                        <a:rPr kumimoji="1" lang="ja-JP" altLang="en-US" sz="1700" kern="1200" dirty="0"/>
                        <a:t>先生や友達と心を通わせる中で、絵本や物語などに親しみながら、豊かな言葉や表現を身に付け、経験したことや考えたことなどを言葉で伝えたり、相手の話を注意して聞いたりし、言葉による伝え合いを楽しむようになる。</a:t>
                      </a:r>
                    </a:p>
                    <a:p>
                      <a:pPr marL="0" algn="l" defTabSz="914400" rtl="0" eaLnBrk="1" latinLnBrk="0" hangingPunct="1">
                        <a:spcBef>
                          <a:spcPct val="20000"/>
                        </a:spcBef>
                        <a:spcAft>
                          <a:spcPts val="0"/>
                        </a:spcAft>
                        <a:buFont typeface="Arial" pitchFamily="34" charset="0"/>
                        <a:buNone/>
                        <a:defRPr/>
                      </a:pPr>
                      <a:r>
                        <a:rPr kumimoji="1" lang="ja-JP" altLang="en-US" sz="1600" u="none" kern="1200" dirty="0"/>
                        <a:t>◆ 身近な人との関わりや、絵本や物語に親しむ中で、様々な言葉や表現を身に</a:t>
                      </a:r>
                      <a:endParaRPr kumimoji="1" lang="en-US" altLang="ja-JP" sz="1600" u="none" kern="1200" dirty="0"/>
                    </a:p>
                    <a:p>
                      <a:pPr marL="0" algn="l" defTabSz="914400" rtl="0" eaLnBrk="1" latinLnBrk="0" hangingPunct="1">
                        <a:spcBef>
                          <a:spcPct val="20000"/>
                        </a:spcBef>
                        <a:spcAft>
                          <a:spcPts val="0"/>
                        </a:spcAft>
                        <a:buFont typeface="Arial" pitchFamily="34" charset="0"/>
                        <a:buNone/>
                        <a:defRPr/>
                      </a:pPr>
                      <a:r>
                        <a:rPr kumimoji="1" lang="en-US" altLang="ja-JP" sz="1600" u="none" kern="1200" dirty="0"/>
                        <a:t>    </a:t>
                      </a:r>
                      <a:r>
                        <a:rPr kumimoji="1" lang="ja-JP" altLang="en-US" sz="1600" u="none" kern="1200" dirty="0"/>
                        <a:t>付け、自分が経験したことや考えたことなどを言葉で表現し、相手の話に興</a:t>
                      </a:r>
                      <a:endParaRPr kumimoji="1" lang="en-US" altLang="ja-JP" sz="1600" u="none" kern="1200" dirty="0"/>
                    </a:p>
                    <a:p>
                      <a:pPr marL="0" algn="l" defTabSz="914400" rtl="0" eaLnBrk="1" latinLnBrk="0" hangingPunct="1">
                        <a:spcBef>
                          <a:spcPct val="20000"/>
                        </a:spcBef>
                        <a:spcAft>
                          <a:spcPts val="0"/>
                        </a:spcAft>
                        <a:buFont typeface="Arial" pitchFamily="34" charset="0"/>
                        <a:buNone/>
                        <a:defRPr/>
                      </a:pPr>
                      <a:r>
                        <a:rPr kumimoji="1" lang="en-US" altLang="ja-JP" sz="1600" u="none" kern="1200" dirty="0"/>
                        <a:t>    </a:t>
                      </a:r>
                      <a:r>
                        <a:rPr kumimoji="1" lang="ja-JP" altLang="en-US" sz="1600" u="none" kern="1200" dirty="0"/>
                        <a:t>味をもって聞くことなどを通して、育まれていく。</a:t>
                      </a:r>
                    </a:p>
                  </a:txBody>
                  <a:tcPr marL="84406" marR="84406" marT="42203" marB="42203" anchor="ctr"/>
                </a:tc>
                <a:extLst>
                  <a:ext uri="{0D108BD9-81ED-4DB2-BD59-A6C34878D82A}"/>
                </a:extLst>
              </a:tr>
              <a:tr h="976977">
                <a:tc>
                  <a:txBody>
                    <a:bodyPr/>
                    <a:lstStyle/>
                    <a:p>
                      <a:pPr algn="ctr"/>
                      <a:r>
                        <a:rPr kumimoji="1" lang="ja-JP" altLang="en-US" sz="1500" dirty="0"/>
                        <a:t>小学校</a:t>
                      </a:r>
                    </a:p>
                  </a:txBody>
                  <a:tcPr marL="84406" marR="84406" marT="42203" marB="42203" vert="eaVert" anchor="ctr" anchorCtr="0"/>
                </a:tc>
                <a:tc>
                  <a:txBody>
                    <a:bodyPr/>
                    <a:lstStyle/>
                    <a:p>
                      <a:pPr>
                        <a:lnSpc>
                          <a:spcPct val="100000"/>
                        </a:lnSpc>
                        <a:spcBef>
                          <a:spcPct val="20000"/>
                        </a:spcBef>
                        <a:spcAft>
                          <a:spcPts val="0"/>
                        </a:spcAft>
                        <a:buFont typeface="Arial" pitchFamily="34" charset="0"/>
                        <a:buNone/>
                      </a:pPr>
                      <a:r>
                        <a:rPr kumimoji="1" lang="ja-JP" altLang="en-US" sz="1600" kern="1200" dirty="0"/>
                        <a:t>★ 友達と互いの思いや考えを伝え、受け止めたり、認め合ったりしながら一緒に</a:t>
                      </a:r>
                      <a:endParaRPr kumimoji="1" lang="en-US" altLang="ja-JP" sz="1600" kern="1200" dirty="0"/>
                    </a:p>
                    <a:p>
                      <a:pPr>
                        <a:lnSpc>
                          <a:spcPct val="100000"/>
                        </a:lnSpc>
                        <a:spcBef>
                          <a:spcPct val="20000"/>
                        </a:spcBef>
                        <a:spcAft>
                          <a:spcPts val="0"/>
                        </a:spcAft>
                        <a:buFont typeface="Arial" pitchFamily="34" charset="0"/>
                        <a:buNone/>
                      </a:pPr>
                      <a:r>
                        <a:rPr kumimoji="1" lang="en-US" altLang="ja-JP" sz="1600" kern="1200" dirty="0"/>
                        <a:t>    </a:t>
                      </a:r>
                      <a:r>
                        <a:rPr kumimoji="1" lang="ja-JP" altLang="en-US" sz="1600" kern="1200" dirty="0"/>
                        <a:t>活動する。</a:t>
                      </a:r>
                      <a:endParaRPr kumimoji="1" lang="en-US" altLang="ja-JP" sz="1600" kern="1200" dirty="0"/>
                    </a:p>
                    <a:p>
                      <a:pPr>
                        <a:lnSpc>
                          <a:spcPct val="100000"/>
                        </a:lnSpc>
                        <a:spcBef>
                          <a:spcPct val="20000"/>
                        </a:spcBef>
                        <a:spcAft>
                          <a:spcPts val="0"/>
                        </a:spcAft>
                        <a:buFont typeface="Arial" pitchFamily="34" charset="0"/>
                        <a:buNone/>
                      </a:pPr>
                      <a:r>
                        <a:rPr kumimoji="1" lang="ja-JP" altLang="en-US" sz="1600" kern="1200" dirty="0"/>
                        <a:t>★ 自分の伝えたい目的や相手の状況などに応じ言葉を選んで伝えようとする。</a:t>
                      </a:r>
                    </a:p>
                  </a:txBody>
                  <a:tcPr marL="84406" marR="84406" marT="42203" marB="42203" anchor="ctr"/>
                </a:tc>
                <a:extLst>
                  <a:ext uri="{0D108BD9-81ED-4DB2-BD59-A6C34878D82A}"/>
                </a:extLst>
              </a:tr>
            </a:tbl>
          </a:graphicData>
        </a:graphic>
      </p:graphicFrame>
      <p:sp>
        <p:nvSpPr>
          <p:cNvPr id="1400" name="サブタイトル 2"/>
          <p:cNvSpPr txBox="1"/>
          <p:nvPr/>
        </p:nvSpPr>
        <p:spPr>
          <a:xfrm>
            <a:off x="395659" y="104782"/>
            <a:ext cx="8753222" cy="429788"/>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言葉による伝え合い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401" name="表 4"/>
          <p:cNvGraphicFramePr>
            <a:graphicFrameLocks noGrp="1"/>
          </p:cNvGraphicFramePr>
          <p:nvPr>
            <p:extLst/>
          </p:nvPr>
        </p:nvGraphicFramePr>
        <p:xfrm>
          <a:off x="401539" y="3719680"/>
          <a:ext cx="8340923" cy="2914892"/>
        </p:xfrm>
        <a:graphic>
          <a:graphicData uri="http://schemas.openxmlformats.org/drawingml/2006/table">
            <a:tbl>
              <a:tblPr firstRow="1" bandRow="1">
                <a:tableStyleId>{ED083AE6-46FA-4A59-8FB0-9F97EB10719F}</a:tableStyleId>
              </a:tblPr>
              <a:tblGrid>
                <a:gridCol w="780546"/>
                <a:gridCol w="7560377"/>
              </a:tblGrid>
              <a:tr h="1569954">
                <a:tc>
                  <a:txBody>
                    <a:bodyPr/>
                    <a:lstStyle/>
                    <a:p>
                      <a:pPr algn="ctr">
                        <a:lnSpc>
                          <a:spcPct val="100000"/>
                        </a:lnSpc>
                      </a:pPr>
                      <a:r>
                        <a:rPr kumimoji="1" lang="ja-JP" altLang="en-US" sz="1500" dirty="0"/>
                        <a:t>幼児教育</a:t>
                      </a:r>
                      <a:endParaRPr kumimoji="1" lang="en-US" altLang="ja-JP" sz="1500" dirty="0"/>
                    </a:p>
                  </a:txBody>
                  <a:tcPr marL="84406" marR="84406" marT="42203" marB="42203" vert="eaVert" anchor="ctr" anchorCtr="0"/>
                </a:tc>
                <a:tc>
                  <a:txBody>
                    <a:bodyPr/>
                    <a:lstStyle/>
                    <a:p>
                      <a:pPr marL="0" algn="l" defTabSz="914400" rtl="0" eaLnBrk="1" latinLnBrk="0" hangingPunct="1">
                        <a:lnSpc>
                          <a:spcPct val="100000"/>
                        </a:lnSpc>
                        <a:spcAft>
                          <a:spcPts val="0"/>
                        </a:spcAft>
                        <a:buFont typeface="Arial" charset="0"/>
                        <a:buNone/>
                        <a:defRPr/>
                      </a:pPr>
                      <a:r>
                        <a:rPr kumimoji="1" lang="ja-JP" altLang="en-US" sz="1700" kern="1200" dirty="0"/>
                        <a:t>　</a:t>
                      </a:r>
                      <a:r>
                        <a:rPr kumimoji="1" lang="ja-JP" altLang="en-US" sz="1700" kern="1200" dirty="0"/>
                        <a:t>心を動かす出来事などに触れ感性を働かせる中で、様々な素材の特徴や表現の仕方などに気付き、感じたことや考えたことを自分で表現したり、友達同士で表現する過程を楽しんだりし、表現する喜びを味わい、意欲を持つようになる。　</a:t>
                      </a:r>
                    </a:p>
                    <a:p>
                      <a:pPr marL="0" algn="l" defTabSz="914400" rtl="0" eaLnBrk="1" latinLnBrk="0" hangingPunct="1">
                        <a:lnSpc>
                          <a:spcPct val="100000"/>
                        </a:lnSpc>
                        <a:spcBef>
                          <a:spcPct val="20000"/>
                        </a:spcBef>
                        <a:spcAft>
                          <a:spcPts val="0"/>
                        </a:spcAft>
                        <a:buFont typeface="Arial" pitchFamily="34" charset="0"/>
                        <a:buNone/>
                        <a:defRPr/>
                      </a:pPr>
                      <a:r>
                        <a:rPr kumimoji="1" lang="ja-JP" altLang="en-US" sz="1600" u="none" kern="1200" dirty="0"/>
                        <a:t>◆ 美しいものや心を動かす出来事に触れてイメージを豊かにし、表現に関わる</a:t>
                      </a:r>
                      <a:endParaRPr kumimoji="1" lang="en-US" altLang="ja-JP" sz="1600" u="none" kern="1200" dirty="0"/>
                    </a:p>
                    <a:p>
                      <a:pPr marL="0" algn="l" defTabSz="914400" rtl="0" eaLnBrk="1" latinLnBrk="0" hangingPunct="1">
                        <a:lnSpc>
                          <a:spcPct val="100000"/>
                        </a:lnSpc>
                        <a:spcBef>
                          <a:spcPct val="20000"/>
                        </a:spcBef>
                        <a:spcAft>
                          <a:spcPts val="0"/>
                        </a:spcAft>
                        <a:buFont typeface="Arial" pitchFamily="34" charset="0"/>
                        <a:buNone/>
                        <a:defRPr/>
                      </a:pPr>
                      <a:r>
                        <a:rPr kumimoji="1" lang="en-US" altLang="ja-JP" sz="1600" u="none" kern="1200" dirty="0"/>
                        <a:t>    </a:t>
                      </a:r>
                      <a:r>
                        <a:rPr kumimoji="1" lang="ja-JP" altLang="en-US" sz="1600" u="none" kern="1200" dirty="0"/>
                        <a:t>経験や楽しさを積み重ねながら、育まれていく。</a:t>
                      </a:r>
                    </a:p>
                  </a:txBody>
                  <a:tcPr marL="84406" marR="84406" marT="42203" marB="42203" anchor="ctr"/>
                </a:tc>
                <a:extLst>
                  <a:ext uri="{0D108BD9-81ED-4DB2-BD59-A6C34878D82A}"/>
                </a:extLst>
              </a:tr>
              <a:tr h="1163077">
                <a:tc>
                  <a:txBody>
                    <a:bodyPr/>
                    <a:lstStyle/>
                    <a:p>
                      <a:pPr algn="ctr">
                        <a:lnSpc>
                          <a:spcPct val="100000"/>
                        </a:lnSpc>
                      </a:pPr>
                      <a:r>
                        <a:rPr kumimoji="1" lang="ja-JP" altLang="en-US" sz="1500" dirty="0"/>
                        <a:t>小学校</a:t>
                      </a:r>
                    </a:p>
                  </a:txBody>
                  <a:tcPr marL="84406" marR="84406" marT="42203" marB="42203" vert="eaVert" anchor="ctr" anchorCtr="0"/>
                </a:tc>
                <a:tc>
                  <a:txBody>
                    <a:bodyPr/>
                    <a:lstStyle/>
                    <a:p>
                      <a:pPr marL="0" algn="l" defTabSz="685800" rtl="0" eaLnBrk="1" latinLnBrk="0" hangingPunct="1">
                        <a:lnSpc>
                          <a:spcPct val="100000"/>
                        </a:lnSpc>
                        <a:spcBef>
                          <a:spcPct val="20000"/>
                        </a:spcBef>
                        <a:spcAft>
                          <a:spcPts val="0"/>
                        </a:spcAft>
                        <a:buFont typeface="Arial" pitchFamily="34" charset="0"/>
                        <a:buNone/>
                      </a:pPr>
                      <a:r>
                        <a:rPr kumimoji="1" lang="ja-JP" altLang="en-US" sz="1600" kern="1200" dirty="0"/>
                        <a:t>★ 自分の気持ちや考えを一番適切に表現する方法を選ぶなど、小学校以降の学習</a:t>
                      </a:r>
                      <a:endParaRPr kumimoji="1" lang="en-US" altLang="ja-JP" sz="1600" kern="1200" dirty="0"/>
                    </a:p>
                    <a:p>
                      <a:pPr marL="0" algn="l" defTabSz="685800" rtl="0" eaLnBrk="1" latinLnBrk="0" hangingPunct="1">
                        <a:lnSpc>
                          <a:spcPct val="100000"/>
                        </a:lnSpc>
                        <a:spcBef>
                          <a:spcPct val="20000"/>
                        </a:spcBef>
                        <a:spcAft>
                          <a:spcPts val="0"/>
                        </a:spcAft>
                        <a:buFont typeface="Arial" pitchFamily="34" charset="0"/>
                        <a:buNone/>
                      </a:pPr>
                      <a:r>
                        <a:rPr kumimoji="1" lang="en-US" altLang="ja-JP" sz="1600" kern="1200" dirty="0"/>
                        <a:t>    </a:t>
                      </a:r>
                      <a:r>
                        <a:rPr kumimoji="1" lang="ja-JP" altLang="en-US" sz="1600" kern="1200" dirty="0"/>
                        <a:t>全般の素地になる。</a:t>
                      </a:r>
                    </a:p>
                    <a:p>
                      <a:pPr marL="0" algn="l" defTabSz="685800" rtl="0" eaLnBrk="1" latinLnBrk="0" hangingPunct="1">
                        <a:lnSpc>
                          <a:spcPct val="100000"/>
                        </a:lnSpc>
                        <a:spcBef>
                          <a:spcPct val="20000"/>
                        </a:spcBef>
                        <a:spcAft>
                          <a:spcPts val="0"/>
                        </a:spcAft>
                        <a:buFont typeface="Arial" pitchFamily="34" charset="0"/>
                        <a:buNone/>
                      </a:pPr>
                      <a:r>
                        <a:rPr kumimoji="1" lang="ja-JP" altLang="en-US" sz="1600" kern="1200" dirty="0"/>
                        <a:t>★ 臆することなく自信をもって表現することは、小学校生活を意欲的に進める基</a:t>
                      </a:r>
                      <a:endParaRPr kumimoji="1" lang="en-US" altLang="ja-JP" sz="1600" kern="1200" dirty="0"/>
                    </a:p>
                    <a:p>
                      <a:pPr marL="0" algn="l" defTabSz="685800" rtl="0" eaLnBrk="1" latinLnBrk="0" hangingPunct="1">
                        <a:lnSpc>
                          <a:spcPct val="100000"/>
                        </a:lnSpc>
                        <a:spcBef>
                          <a:spcPct val="20000"/>
                        </a:spcBef>
                        <a:spcAft>
                          <a:spcPts val="0"/>
                        </a:spcAft>
                        <a:buFont typeface="Arial" pitchFamily="34" charset="0"/>
                        <a:buNone/>
                      </a:pPr>
                      <a:r>
                        <a:rPr kumimoji="1" lang="en-US" altLang="ja-JP" sz="1600" kern="1200" dirty="0"/>
                        <a:t>    </a:t>
                      </a:r>
                      <a:r>
                        <a:rPr kumimoji="1" lang="ja-JP" altLang="en-US" sz="1600" kern="1200" dirty="0"/>
                        <a:t>盤ともなる。</a:t>
                      </a:r>
                    </a:p>
                  </a:txBody>
                  <a:tcPr marL="84406" marR="84406" marT="42203" marB="42203" anchor="ctr"/>
                </a:tc>
                <a:extLst>
                  <a:ext uri="{0D108BD9-81ED-4DB2-BD59-A6C34878D82A}"/>
                </a:extLst>
              </a:tr>
            </a:tbl>
          </a:graphicData>
        </a:graphic>
      </p:graphicFrame>
      <p:sp>
        <p:nvSpPr>
          <p:cNvPr id="1402" name="サブタイトル 2"/>
          <p:cNvSpPr txBox="1"/>
          <p:nvPr/>
        </p:nvSpPr>
        <p:spPr>
          <a:xfrm>
            <a:off x="351434" y="3282321"/>
            <a:ext cx="8790582" cy="437359"/>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豊かな感性と表現</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r>
              <a:rPr kumimoji="1" lang="ja-JP" altLang="en-US" sz="1846"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Unicode MS"/>
              </a:rPr>
              <a:t>　</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03" name="サブタイトル 2"/>
          <p:cNvSpPr txBox="1"/>
          <p:nvPr/>
        </p:nvSpPr>
        <p:spPr>
          <a:xfrm>
            <a:off x="0" y="91398"/>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⑨</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04" name="サブタイトル 2"/>
          <p:cNvSpPr txBox="1"/>
          <p:nvPr/>
        </p:nvSpPr>
        <p:spPr>
          <a:xfrm>
            <a:off x="0" y="3257305"/>
            <a:ext cx="467544" cy="432000"/>
          </a:xfrm>
          <a:prstGeom prst="rect">
            <a:avLst/>
          </a:prstGeom>
          <a:noFill/>
          <a:ln w="9525">
            <a:noFill/>
            <a:miter lim="800000"/>
            <a:headEnd/>
            <a:tailEnd/>
          </a:ln>
        </p:spPr>
        <p:txBody>
          <a:body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1" lang="ja-JP" altLang="en-US" sz="2585"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Arial Unicode MS"/>
              </a:rPr>
              <a:t>⑩</a:t>
            </a:r>
            <a:endParaRPr kumimoji="1" lang="ja-JP" altLang="en-US" sz="2585"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10061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3" name="スライド番号プレースホルダ 3"/>
          <p:cNvSpPr>
            <a:spLocks noGrp="1"/>
          </p:cNvSpPr>
          <p:nvPr>
            <p:ph type="sldNum" sz="quarter" idx="12"/>
          </p:nvPr>
        </p:nvSpPr>
        <p:spPr/>
        <p:txBody>
          <a:bodyPr/>
          <a:lstStyle/>
          <a:p>
            <a:fld id="{A70E4A26-C610-4C27-ACDB-303B2BE18C8B}" type="slidenum">
              <a:rPr lang="en-US" altLang="ja-JP">
                <a:latin typeface="メイリオ"/>
                <a:ea typeface="メイリオ"/>
              </a:rPr>
              <a:pPr/>
              <a:t>3</a:t>
            </a:fld>
            <a:endParaRPr lang="en-US" altLang="ja-JP">
              <a:latin typeface="メイリオ"/>
              <a:ea typeface="メイリオ"/>
            </a:endParaRPr>
          </a:p>
        </p:txBody>
      </p:sp>
      <p:sp>
        <p:nvSpPr>
          <p:cNvPr id="1134" name="Rectangle 2"/>
          <p:cNvSpPr>
            <a:spLocks noChangeArrowheads="1"/>
          </p:cNvSpPr>
          <p:nvPr/>
        </p:nvSpPr>
        <p:spPr>
          <a:xfrm>
            <a:off x="2246" y="769603"/>
            <a:ext cx="9148986" cy="6095755"/>
          </a:xfrm>
          <a:prstGeom prst="rect">
            <a:avLst/>
          </a:prstGeom>
          <a:noFill/>
          <a:ln w="28575">
            <a:solidFill>
              <a:schemeClr val="bg2"/>
            </a:solidFill>
            <a:miter lim="800000"/>
            <a:headEnd/>
            <a:tailEnd/>
          </a:ln>
        </p:spPr>
        <p:txBody>
          <a:bodyPr wrap="none" lIns="89309" tIns="44655" rIns="89309" bIns="44655" anchor="ctr"/>
          <a:lstStyle/>
          <a:p>
            <a:endParaRPr lang="ja-JP" altLang="ja-JP">
              <a:latin typeface="メイリオ"/>
              <a:ea typeface="メイリオ"/>
            </a:endParaRPr>
          </a:p>
        </p:txBody>
      </p:sp>
      <p:sp>
        <p:nvSpPr>
          <p:cNvPr id="1135" name="Rectangle 3"/>
          <p:cNvSpPr>
            <a:spLocks noChangeArrowheads="1"/>
          </p:cNvSpPr>
          <p:nvPr/>
        </p:nvSpPr>
        <p:spPr>
          <a:xfrm>
            <a:off x="428625" y="764878"/>
            <a:ext cx="6007100" cy="282575"/>
          </a:xfrm>
          <a:prstGeom prst="rect">
            <a:avLst/>
          </a:prstGeom>
          <a:solidFill>
            <a:srgbClr val="C0C0C0"/>
          </a:solidFill>
          <a:ln w="28575">
            <a:solidFill>
              <a:schemeClr val="bg2"/>
            </a:solidFill>
            <a:miter lim="800000"/>
            <a:headEnd/>
            <a:tailEnd/>
          </a:ln>
        </p:spPr>
        <p:txBody>
          <a:bodyPr wrap="none" lIns="91430" tIns="45714" rIns="91430" bIns="45714" anchor="ctr"/>
          <a:lstStyle/>
          <a:p>
            <a:pPr algn="ctr"/>
            <a:r>
              <a:rPr lang="ja-JP" altLang="en-US" b="1">
                <a:latin typeface="メイリオ"/>
                <a:ea typeface="メイリオ"/>
              </a:rPr>
              <a:t>領 域 の 相 互 関 連 性</a:t>
            </a:r>
            <a:endParaRPr>
              <a:latin typeface="メイリオ"/>
              <a:ea typeface="メイリオ"/>
            </a:endParaRPr>
          </a:p>
        </p:txBody>
      </p:sp>
      <p:sp>
        <p:nvSpPr>
          <p:cNvPr id="1136" name="Rectangle 4"/>
          <p:cNvSpPr>
            <a:spLocks noChangeArrowheads="1"/>
          </p:cNvSpPr>
          <p:nvPr/>
        </p:nvSpPr>
        <p:spPr>
          <a:xfrm>
            <a:off x="3579813" y="3803429"/>
            <a:ext cx="2881312" cy="2743221"/>
          </a:xfrm>
          <a:prstGeom prst="rect">
            <a:avLst/>
          </a:prstGeom>
          <a:solidFill>
            <a:schemeClr val="bg1"/>
          </a:solidFill>
          <a:ln w="28575">
            <a:solidFill>
              <a:schemeClr val="tx1">
                <a:lumMod val="50000"/>
                <a:lumOff val="50000"/>
              </a:schemeClr>
            </a:solidFill>
            <a:miter lim="800000"/>
            <a:headEnd/>
            <a:tailEnd/>
          </a:ln>
        </p:spPr>
        <p:txBody>
          <a:bodyPr wrap="none" lIns="91430" tIns="45714" rIns="91430" bIns="45714"/>
          <a:lstStyle/>
          <a:p>
            <a:pPr algn="ctr"/>
            <a:endParaRPr lang="en-US" altLang="ja-JP" sz="1600">
              <a:latin typeface="メイリオ"/>
              <a:ea typeface="メイリオ"/>
            </a:endParaRPr>
          </a:p>
          <a:p>
            <a:pPr algn="ctr"/>
            <a:r>
              <a:rPr lang="ja-JP" altLang="en-US" sz="2400" b="1">
                <a:latin typeface="メイリオ"/>
                <a:ea typeface="メイリオ"/>
              </a:rPr>
              <a:t>領域「表現</a:t>
            </a:r>
            <a:r>
              <a:rPr lang="ja-JP" altLang="en-US" sz="2400" b="1">
                <a:latin typeface="メイリオ"/>
                <a:ea typeface="メイリオ"/>
              </a:rPr>
              <a:t>」</a:t>
            </a:r>
            <a:endParaRPr sz="2400">
              <a:latin typeface="メイリオ"/>
              <a:ea typeface="メイリオ"/>
            </a:endParaRPr>
          </a:p>
          <a:p>
            <a:pPr algn="ctr"/>
            <a:endParaRPr lang="ja-JP" altLang="en-US" sz="1600">
              <a:latin typeface="メイリオ"/>
              <a:ea typeface="メイリオ"/>
            </a:endParaRPr>
          </a:p>
          <a:p>
            <a:pPr algn="ctr"/>
            <a:r>
              <a:rPr lang="ja-JP" altLang="en-US" sz="1600">
                <a:latin typeface="メイリオ"/>
                <a:ea typeface="メイリオ"/>
              </a:rPr>
              <a:t>感じたことや考えたことを</a:t>
            </a:r>
            <a:endParaRPr>
              <a:latin typeface="メイリオ"/>
              <a:ea typeface="メイリオ"/>
            </a:endParaRPr>
          </a:p>
          <a:p>
            <a:pPr algn="ctr"/>
            <a:r>
              <a:rPr lang="ja-JP" altLang="en-US" sz="1600">
                <a:latin typeface="メイリオ"/>
                <a:ea typeface="メイリオ"/>
              </a:rPr>
              <a:t>自分なりに表現することを</a:t>
            </a:r>
            <a:endParaRPr>
              <a:latin typeface="メイリオ"/>
              <a:ea typeface="メイリオ"/>
            </a:endParaRPr>
          </a:p>
          <a:p>
            <a:pPr algn="ctr"/>
            <a:r>
              <a:rPr lang="ja-JP" altLang="en-US" sz="1600">
                <a:latin typeface="メイリオ"/>
                <a:ea typeface="メイリオ"/>
              </a:rPr>
              <a:t>通して、豊かな感性や表現</a:t>
            </a:r>
            <a:endParaRPr>
              <a:latin typeface="メイリオ"/>
              <a:ea typeface="メイリオ"/>
            </a:endParaRPr>
          </a:p>
          <a:p>
            <a:pPr algn="ctr"/>
            <a:r>
              <a:rPr lang="ja-JP" altLang="en-US" sz="1600">
                <a:latin typeface="メイリオ"/>
                <a:ea typeface="メイリオ"/>
              </a:rPr>
              <a:t>する力を養い、創造性を</a:t>
            </a:r>
            <a:endParaRPr>
              <a:latin typeface="メイリオ"/>
              <a:ea typeface="メイリオ"/>
            </a:endParaRPr>
          </a:p>
          <a:p>
            <a:pPr algn="ctr"/>
            <a:r>
              <a:rPr lang="ja-JP" altLang="en-US" sz="1600">
                <a:latin typeface="メイリオ"/>
                <a:ea typeface="メイリオ"/>
              </a:rPr>
              <a:t>豊かにする。</a:t>
            </a:r>
            <a:endParaRPr>
              <a:latin typeface="メイリオ"/>
              <a:ea typeface="メイリオ"/>
            </a:endParaRPr>
          </a:p>
        </p:txBody>
      </p:sp>
      <p:sp>
        <p:nvSpPr>
          <p:cNvPr id="1137" name="Rectangle 5"/>
          <p:cNvSpPr>
            <a:spLocks noChangeArrowheads="1"/>
          </p:cNvSpPr>
          <p:nvPr/>
        </p:nvSpPr>
        <p:spPr>
          <a:xfrm>
            <a:off x="430275" y="4653328"/>
            <a:ext cx="3144516" cy="1888654"/>
          </a:xfrm>
          <a:prstGeom prst="rect">
            <a:avLst/>
          </a:prstGeom>
          <a:solidFill>
            <a:schemeClr val="bg1"/>
          </a:solidFill>
          <a:ln w="28575">
            <a:solidFill>
              <a:schemeClr val="tx1">
                <a:lumMod val="50000"/>
                <a:lumOff val="50000"/>
              </a:schemeClr>
            </a:solidFill>
            <a:miter lim="800000"/>
            <a:headEnd/>
            <a:tailEnd/>
          </a:ln>
        </p:spPr>
        <p:txBody>
          <a:bodyPr wrap="none" lIns="91430" tIns="45714" rIns="91430" bIns="45714"/>
          <a:lstStyle/>
          <a:p>
            <a:pPr algn="ctr"/>
            <a:r>
              <a:rPr lang="ja-JP" altLang="en-US" sz="2400" b="1">
                <a:latin typeface="メイリオ"/>
                <a:ea typeface="メイリオ"/>
              </a:rPr>
              <a:t>領域「言葉」</a:t>
            </a:r>
            <a:endParaRPr sz="2400">
              <a:latin typeface="メイリオ"/>
              <a:ea typeface="メイリオ"/>
            </a:endParaRPr>
          </a:p>
          <a:p>
            <a:pPr algn="ctr"/>
            <a:endParaRPr lang="ja-JP" altLang="en-US" sz="1600">
              <a:latin typeface="メイリオ"/>
              <a:ea typeface="メイリオ"/>
            </a:endParaRPr>
          </a:p>
          <a:p>
            <a:pPr algn="ctr"/>
            <a:r>
              <a:rPr lang="ja-JP" altLang="en-US" sz="1600">
                <a:latin typeface="メイリオ"/>
                <a:ea typeface="メイリオ"/>
              </a:rPr>
              <a:t>経験したことや考えたことなどを</a:t>
            </a:r>
            <a:endParaRPr>
              <a:latin typeface="メイリオ"/>
              <a:ea typeface="メイリオ"/>
            </a:endParaRPr>
          </a:p>
          <a:p>
            <a:pPr algn="ctr"/>
            <a:r>
              <a:rPr lang="ja-JP" altLang="en-US" sz="1600">
                <a:latin typeface="メイリオ"/>
                <a:ea typeface="メイリオ"/>
              </a:rPr>
              <a:t>自分なりの言葉で表現し、相手</a:t>
            </a:r>
            <a:endParaRPr lang="ja-JP" altLang="en-US" sz="1600">
              <a:latin typeface="メイリオ"/>
              <a:ea typeface="メイリオ"/>
            </a:endParaRPr>
          </a:p>
          <a:p>
            <a:pPr algn="ctr"/>
            <a:r>
              <a:rPr lang="ja-JP" altLang="en-US" sz="1600">
                <a:latin typeface="メイリオ"/>
                <a:ea typeface="メイリオ"/>
              </a:rPr>
              <a:t>の話す言葉を聞こうとする意欲や</a:t>
            </a:r>
            <a:endParaRPr>
              <a:latin typeface="メイリオ"/>
              <a:ea typeface="メイリオ"/>
            </a:endParaRPr>
          </a:p>
          <a:p>
            <a:pPr algn="ctr"/>
            <a:r>
              <a:rPr lang="ja-JP" altLang="en-US" sz="1600">
                <a:latin typeface="メイリオ"/>
                <a:ea typeface="メイリオ"/>
              </a:rPr>
              <a:t>態</a:t>
            </a:r>
            <a:r>
              <a:rPr lang="ja-JP" altLang="en-US" sz="1600">
                <a:latin typeface="メイリオ"/>
                <a:ea typeface="メイリオ"/>
              </a:rPr>
              <a:t>度を育て、言葉に対する感覚や</a:t>
            </a:r>
            <a:endParaRPr>
              <a:latin typeface="メイリオ"/>
              <a:ea typeface="メイリオ"/>
            </a:endParaRPr>
          </a:p>
          <a:p>
            <a:pPr algn="ctr"/>
            <a:r>
              <a:rPr lang="ja-JP" altLang="en-US" sz="1600">
                <a:latin typeface="メイリオ"/>
                <a:ea typeface="メイリオ"/>
              </a:rPr>
              <a:t>言葉で表現する力を養う。</a:t>
            </a:r>
            <a:endParaRPr>
              <a:latin typeface="メイリオ"/>
              <a:ea typeface="メイリオ"/>
            </a:endParaRPr>
          </a:p>
        </p:txBody>
      </p:sp>
      <p:sp>
        <p:nvSpPr>
          <p:cNvPr id="1138" name="Rectangle 6"/>
          <p:cNvSpPr>
            <a:spLocks noChangeArrowheads="1"/>
          </p:cNvSpPr>
          <p:nvPr/>
        </p:nvSpPr>
        <p:spPr>
          <a:xfrm>
            <a:off x="3592513" y="1054100"/>
            <a:ext cx="2846387" cy="2759075"/>
          </a:xfrm>
          <a:prstGeom prst="rect">
            <a:avLst/>
          </a:prstGeom>
          <a:solidFill>
            <a:schemeClr val="bg1"/>
          </a:solidFill>
          <a:ln w="28575">
            <a:solidFill>
              <a:schemeClr val="tx1">
                <a:lumMod val="50000"/>
                <a:lumOff val="50000"/>
              </a:schemeClr>
            </a:solidFill>
            <a:miter lim="800000"/>
            <a:headEnd/>
            <a:tailEnd/>
          </a:ln>
        </p:spPr>
        <p:txBody>
          <a:bodyPr wrap="none" lIns="91430" tIns="45714" rIns="91430" bIns="45714"/>
          <a:lstStyle/>
          <a:p>
            <a:pPr algn="ctr"/>
            <a:endParaRPr lang="en-US" altLang="ja-JP" sz="1600" dirty="0">
              <a:latin typeface="メイリオ"/>
              <a:ea typeface="メイリオ"/>
            </a:endParaRPr>
          </a:p>
          <a:p>
            <a:pPr algn="ctr"/>
            <a:r>
              <a:rPr lang="ja-JP" altLang="en-US" sz="2400" b="1" dirty="0">
                <a:latin typeface="メイリオ"/>
                <a:ea typeface="メイリオ"/>
              </a:rPr>
              <a:t>領域「人間関係」</a:t>
            </a:r>
            <a:endParaRPr sz="2400">
              <a:latin typeface="メイリオ"/>
              <a:ea typeface="メイリオ"/>
            </a:endParaRPr>
          </a:p>
          <a:p>
            <a:pPr algn="ctr"/>
            <a:endParaRPr lang="ja-JP" altLang="en-US" sz="1600" dirty="0">
              <a:latin typeface="メイリオ"/>
              <a:ea typeface="メイリオ"/>
            </a:endParaRPr>
          </a:p>
          <a:p>
            <a:pPr algn="ctr"/>
            <a:r>
              <a:rPr lang="ja-JP" altLang="en-US" sz="1600" dirty="0">
                <a:latin typeface="メイリオ"/>
                <a:ea typeface="メイリオ"/>
              </a:rPr>
              <a:t>他の人々と親しみ、</a:t>
            </a:r>
            <a:endParaRPr>
              <a:latin typeface="メイリオ"/>
              <a:ea typeface="メイリオ"/>
            </a:endParaRPr>
          </a:p>
          <a:p>
            <a:pPr algn="ctr"/>
            <a:r>
              <a:rPr lang="ja-JP" altLang="en-US" sz="1600" dirty="0">
                <a:latin typeface="メイリオ"/>
                <a:ea typeface="メイリオ"/>
              </a:rPr>
              <a:t>支え合って生活</a:t>
            </a:r>
            <a:endParaRPr>
              <a:latin typeface="メイリオ"/>
              <a:ea typeface="メイリオ"/>
            </a:endParaRPr>
          </a:p>
          <a:p>
            <a:pPr algn="ctr"/>
            <a:r>
              <a:rPr lang="ja-JP" altLang="en-US" sz="1600" dirty="0">
                <a:latin typeface="メイリオ"/>
                <a:ea typeface="メイリオ"/>
              </a:rPr>
              <a:t>するために、自立心</a:t>
            </a:r>
            <a:endParaRPr>
              <a:latin typeface="メイリオ"/>
              <a:ea typeface="メイリオ"/>
            </a:endParaRPr>
          </a:p>
          <a:p>
            <a:pPr algn="ctr"/>
            <a:r>
              <a:rPr lang="ja-JP" altLang="en-US" sz="1600" dirty="0">
                <a:latin typeface="メイリオ"/>
                <a:ea typeface="メイリオ"/>
              </a:rPr>
              <a:t>を育て、人と関わる</a:t>
            </a:r>
            <a:endParaRPr>
              <a:latin typeface="メイリオ"/>
              <a:ea typeface="メイリオ"/>
            </a:endParaRPr>
          </a:p>
          <a:p>
            <a:pPr algn="ctr"/>
            <a:r>
              <a:rPr lang="ja-JP" altLang="en-US" sz="1600" dirty="0">
                <a:latin typeface="メイリオ"/>
                <a:ea typeface="メイリオ"/>
              </a:rPr>
              <a:t>力を養う。</a:t>
            </a:r>
            <a:endParaRPr>
              <a:latin typeface="メイリオ"/>
              <a:ea typeface="メイリオ"/>
            </a:endParaRPr>
          </a:p>
        </p:txBody>
      </p:sp>
      <p:sp>
        <p:nvSpPr>
          <p:cNvPr id="1139" name="Rectangle 7"/>
          <p:cNvSpPr>
            <a:spLocks noChangeArrowheads="1"/>
          </p:cNvSpPr>
          <p:nvPr/>
        </p:nvSpPr>
        <p:spPr>
          <a:xfrm>
            <a:off x="430213" y="1055688"/>
            <a:ext cx="3189287" cy="1800225"/>
          </a:xfrm>
          <a:prstGeom prst="rect">
            <a:avLst/>
          </a:prstGeom>
          <a:solidFill>
            <a:schemeClr val="bg1"/>
          </a:solidFill>
          <a:ln w="28575">
            <a:solidFill>
              <a:schemeClr val="tx1">
                <a:lumMod val="50000"/>
                <a:lumOff val="50000"/>
              </a:schemeClr>
            </a:solidFill>
            <a:miter lim="800000"/>
            <a:headEnd/>
            <a:tailEnd/>
          </a:ln>
        </p:spPr>
        <p:txBody>
          <a:bodyPr wrap="none" lIns="91430" tIns="45714" rIns="91430" bIns="45714"/>
          <a:lstStyle/>
          <a:p>
            <a:pPr algn="ctr"/>
            <a:r>
              <a:rPr lang="ja-JP" altLang="en-US" sz="2400" b="1" dirty="0">
                <a:latin typeface="メイリオ"/>
                <a:ea typeface="メイリオ"/>
              </a:rPr>
              <a:t>領域「健康」</a:t>
            </a:r>
            <a:endParaRPr sz="2400">
              <a:latin typeface="メイリオ"/>
              <a:ea typeface="メイリオ"/>
            </a:endParaRPr>
          </a:p>
          <a:p>
            <a:pPr algn="ctr"/>
            <a:endParaRPr lang="ja-JP" altLang="en-US" sz="1600" dirty="0">
              <a:latin typeface="メイリオ"/>
              <a:ea typeface="メイリオ"/>
            </a:endParaRPr>
          </a:p>
          <a:p>
            <a:pPr algn="ctr"/>
            <a:r>
              <a:rPr lang="ja-JP" altLang="en-US" sz="1600" dirty="0">
                <a:latin typeface="メイリオ"/>
                <a:ea typeface="メイリオ"/>
              </a:rPr>
              <a:t>健康な心と体を育て、自ら</a:t>
            </a:r>
            <a:endParaRPr>
              <a:latin typeface="メイリオ"/>
              <a:ea typeface="メイリオ"/>
            </a:endParaRPr>
          </a:p>
          <a:p>
            <a:pPr algn="ctr"/>
            <a:r>
              <a:rPr lang="ja-JP" altLang="en-US" sz="1600" dirty="0">
                <a:latin typeface="メイリオ"/>
                <a:ea typeface="メイリオ"/>
              </a:rPr>
              <a:t>健康で安全な生活をつくり</a:t>
            </a:r>
            <a:endParaRPr>
              <a:latin typeface="メイリオ"/>
              <a:ea typeface="メイリオ"/>
            </a:endParaRPr>
          </a:p>
          <a:p>
            <a:pPr algn="ctr"/>
            <a:r>
              <a:rPr lang="ja-JP" altLang="en-US" sz="1600" dirty="0">
                <a:latin typeface="メイリオ"/>
                <a:ea typeface="メイリオ"/>
              </a:rPr>
              <a:t>出す力を養う。</a:t>
            </a:r>
            <a:endParaRPr>
              <a:latin typeface="メイリオ"/>
              <a:ea typeface="メイリオ"/>
            </a:endParaRPr>
          </a:p>
        </p:txBody>
      </p:sp>
      <p:sp>
        <p:nvSpPr>
          <p:cNvPr id="1140" name="Rectangle 8"/>
          <p:cNvSpPr>
            <a:spLocks noChangeArrowheads="1"/>
          </p:cNvSpPr>
          <p:nvPr/>
        </p:nvSpPr>
        <p:spPr>
          <a:xfrm>
            <a:off x="430213" y="2801938"/>
            <a:ext cx="3189287" cy="1852612"/>
          </a:xfrm>
          <a:prstGeom prst="rect">
            <a:avLst/>
          </a:prstGeom>
          <a:solidFill>
            <a:schemeClr val="bg1"/>
          </a:solidFill>
          <a:ln w="28575">
            <a:solidFill>
              <a:schemeClr val="tx1">
                <a:lumMod val="50000"/>
                <a:lumOff val="50000"/>
              </a:schemeClr>
            </a:solidFill>
            <a:miter lim="800000"/>
            <a:headEnd/>
            <a:tailEnd/>
          </a:ln>
        </p:spPr>
        <p:txBody>
          <a:bodyPr wrap="none" lIns="91430" tIns="45714" rIns="91430" bIns="45714"/>
          <a:lstStyle/>
          <a:p>
            <a:pPr algn="ctr"/>
            <a:r>
              <a:rPr lang="ja-JP" altLang="en-US" sz="2400" b="1">
                <a:latin typeface="メイリオ"/>
                <a:ea typeface="メイリオ"/>
              </a:rPr>
              <a:t>領域「環境」</a:t>
            </a:r>
            <a:endParaRPr sz="2400">
              <a:latin typeface="メイリオ"/>
              <a:ea typeface="メイリオ"/>
            </a:endParaRPr>
          </a:p>
          <a:p>
            <a:pPr algn="ctr"/>
            <a:endParaRPr lang="ja-JP" altLang="en-US" sz="1600">
              <a:latin typeface="メイリオ"/>
              <a:ea typeface="メイリオ"/>
            </a:endParaRPr>
          </a:p>
          <a:p>
            <a:pPr algn="ctr"/>
            <a:r>
              <a:rPr lang="ja-JP" altLang="en-US" sz="1600">
                <a:latin typeface="メイリオ"/>
                <a:ea typeface="メイリオ"/>
              </a:rPr>
              <a:t>周囲の様々な環境に好奇心</a:t>
            </a:r>
            <a:endParaRPr>
              <a:latin typeface="メイリオ"/>
              <a:ea typeface="メイリオ"/>
            </a:endParaRPr>
          </a:p>
          <a:p>
            <a:pPr algn="ctr"/>
            <a:r>
              <a:rPr lang="ja-JP" altLang="en-US" sz="1600">
                <a:latin typeface="メイリオ"/>
                <a:ea typeface="メイリオ"/>
              </a:rPr>
              <a:t>や探究心をもって関わり、</a:t>
            </a:r>
            <a:endParaRPr>
              <a:latin typeface="メイリオ"/>
              <a:ea typeface="メイリオ"/>
            </a:endParaRPr>
          </a:p>
          <a:p>
            <a:pPr algn="ctr"/>
            <a:r>
              <a:rPr lang="ja-JP" altLang="en-US" sz="1600">
                <a:latin typeface="メイリオ"/>
                <a:ea typeface="メイリオ"/>
              </a:rPr>
              <a:t>それらを生活に取り入れて</a:t>
            </a:r>
            <a:endParaRPr>
              <a:latin typeface="メイリオ"/>
              <a:ea typeface="メイリオ"/>
            </a:endParaRPr>
          </a:p>
          <a:p>
            <a:pPr algn="ctr"/>
            <a:r>
              <a:rPr lang="ja-JP" altLang="en-US" sz="1600">
                <a:latin typeface="メイリオ"/>
                <a:ea typeface="メイリオ"/>
              </a:rPr>
              <a:t>いこうとする力を養う。</a:t>
            </a:r>
            <a:endParaRPr>
              <a:latin typeface="メイリオ"/>
              <a:ea typeface="メイリオ"/>
            </a:endParaRPr>
          </a:p>
        </p:txBody>
      </p:sp>
      <p:sp>
        <p:nvSpPr>
          <p:cNvPr id="1141" name="Line 9"/>
          <p:cNvSpPr>
            <a:spLocks noChangeShapeType="1"/>
          </p:cNvSpPr>
          <p:nvPr/>
        </p:nvSpPr>
        <p:spPr>
          <a:xfrm flipV="1">
            <a:off x="3881438" y="1685925"/>
            <a:ext cx="2174875" cy="12700"/>
          </a:xfrm>
          <a:prstGeom prst="line">
            <a:avLst/>
          </a:prstGeom>
          <a:noFill/>
          <a:ln w="19050">
            <a:solidFill>
              <a:schemeClr val="bg2"/>
            </a:solidFill>
            <a:round/>
            <a:headEnd type="diamond" w="med" len="med"/>
            <a:tailEnd type="diamond" w="med" len="med"/>
          </a:ln>
        </p:spPr>
        <p:txBody>
          <a:bodyPr lIns="89309" tIns="44655" rIns="89309" bIns="44655"/>
          <a:lstStyle/>
          <a:p>
            <a:endParaRPr lang="ja-JP" altLang="en-US">
              <a:latin typeface="メイリオ"/>
              <a:ea typeface="メイリオ"/>
            </a:endParaRPr>
          </a:p>
        </p:txBody>
      </p:sp>
      <p:sp>
        <p:nvSpPr>
          <p:cNvPr id="1142" name="Line 10"/>
          <p:cNvSpPr>
            <a:spLocks noChangeShapeType="1"/>
          </p:cNvSpPr>
          <p:nvPr/>
        </p:nvSpPr>
        <p:spPr>
          <a:xfrm flipV="1">
            <a:off x="3903663" y="4456113"/>
            <a:ext cx="2187575" cy="11112"/>
          </a:xfrm>
          <a:prstGeom prst="line">
            <a:avLst/>
          </a:prstGeom>
          <a:noFill/>
          <a:ln w="19050">
            <a:solidFill>
              <a:schemeClr val="bg2"/>
            </a:solidFill>
            <a:round/>
            <a:headEnd type="diamond" w="med" len="med"/>
            <a:tailEnd type="diamond" w="med" len="med"/>
          </a:ln>
        </p:spPr>
        <p:txBody>
          <a:bodyPr lIns="89309" tIns="44655" rIns="89309" bIns="44655"/>
          <a:lstStyle/>
          <a:p>
            <a:endParaRPr lang="ja-JP" altLang="en-US">
              <a:latin typeface="メイリオ"/>
              <a:ea typeface="メイリオ"/>
            </a:endParaRPr>
          </a:p>
        </p:txBody>
      </p:sp>
      <p:sp>
        <p:nvSpPr>
          <p:cNvPr id="1143" name="Line 11"/>
          <p:cNvSpPr>
            <a:spLocks noChangeShapeType="1"/>
          </p:cNvSpPr>
          <p:nvPr/>
        </p:nvSpPr>
        <p:spPr>
          <a:xfrm flipV="1">
            <a:off x="593725" y="1428750"/>
            <a:ext cx="2865438" cy="12700"/>
          </a:xfrm>
          <a:prstGeom prst="line">
            <a:avLst/>
          </a:prstGeom>
          <a:noFill/>
          <a:ln w="19050">
            <a:solidFill>
              <a:schemeClr val="bg2"/>
            </a:solidFill>
            <a:round/>
            <a:headEnd type="diamond" w="med" len="med"/>
            <a:tailEnd type="diamond" w="med" len="med"/>
          </a:ln>
        </p:spPr>
        <p:txBody>
          <a:bodyPr lIns="89309" tIns="44655" rIns="89309" bIns="44655"/>
          <a:lstStyle/>
          <a:p>
            <a:endParaRPr lang="ja-JP" altLang="en-US">
              <a:latin typeface="メイリオ"/>
              <a:ea typeface="メイリオ"/>
            </a:endParaRPr>
          </a:p>
        </p:txBody>
      </p:sp>
      <p:sp>
        <p:nvSpPr>
          <p:cNvPr id="1144" name="Line 12"/>
          <p:cNvSpPr>
            <a:spLocks noChangeShapeType="1"/>
          </p:cNvSpPr>
          <p:nvPr/>
        </p:nvSpPr>
        <p:spPr>
          <a:xfrm>
            <a:off x="595313" y="3232150"/>
            <a:ext cx="2851150" cy="0"/>
          </a:xfrm>
          <a:prstGeom prst="line">
            <a:avLst/>
          </a:prstGeom>
          <a:noFill/>
          <a:ln w="19050">
            <a:solidFill>
              <a:schemeClr val="bg2"/>
            </a:solidFill>
            <a:round/>
            <a:headEnd type="diamond" w="med" len="med"/>
            <a:tailEnd type="diamond" w="med" len="med"/>
          </a:ln>
        </p:spPr>
        <p:txBody>
          <a:bodyPr lIns="89309" tIns="44655" rIns="89309" bIns="44655"/>
          <a:lstStyle/>
          <a:p>
            <a:endParaRPr lang="ja-JP" altLang="en-US">
              <a:latin typeface="メイリオ"/>
              <a:ea typeface="メイリオ"/>
            </a:endParaRPr>
          </a:p>
        </p:txBody>
      </p:sp>
      <p:sp>
        <p:nvSpPr>
          <p:cNvPr id="1145" name="Line 13"/>
          <p:cNvSpPr>
            <a:spLocks noChangeShapeType="1"/>
          </p:cNvSpPr>
          <p:nvPr/>
        </p:nvSpPr>
        <p:spPr>
          <a:xfrm>
            <a:off x="593725" y="5048250"/>
            <a:ext cx="2838450" cy="0"/>
          </a:xfrm>
          <a:prstGeom prst="line">
            <a:avLst/>
          </a:prstGeom>
          <a:noFill/>
          <a:ln w="19050">
            <a:solidFill>
              <a:schemeClr val="bg2"/>
            </a:solidFill>
            <a:round/>
            <a:headEnd type="diamond" w="med" len="med"/>
            <a:tailEnd type="diamond" w="med" len="med"/>
          </a:ln>
        </p:spPr>
        <p:txBody>
          <a:bodyPr lIns="89309" tIns="44655" rIns="89309" bIns="44655"/>
          <a:lstStyle/>
          <a:p>
            <a:endParaRPr lang="ja-JP" altLang="en-US">
              <a:latin typeface="メイリオ"/>
              <a:ea typeface="メイリオ"/>
            </a:endParaRPr>
          </a:p>
        </p:txBody>
      </p:sp>
      <p:sp>
        <p:nvSpPr>
          <p:cNvPr id="1146" name="Oval 14"/>
          <p:cNvSpPr>
            <a:spLocks noChangeArrowheads="1"/>
          </p:cNvSpPr>
          <p:nvPr/>
        </p:nvSpPr>
        <p:spPr>
          <a:xfrm>
            <a:off x="2562225" y="2686050"/>
            <a:ext cx="2068513" cy="2119313"/>
          </a:xfrm>
          <a:prstGeom prst="ellipse">
            <a:avLst/>
          </a:prstGeom>
          <a:solidFill>
            <a:srgbClr val="FFCC00">
              <a:alpha val="50195"/>
            </a:srgbClr>
          </a:solidFill>
          <a:ln w="19050">
            <a:noFill/>
            <a:round/>
            <a:headEnd/>
            <a:tailEnd/>
          </a:ln>
          <a:effectLst/>
          <a:scene3d>
            <a:camera prst="orthographicFront"/>
            <a:lightRig rig="contrasting" dir="t">
              <a:rot lat="0" lon="0" rev="7800000"/>
            </a:lightRig>
          </a:scene3d>
          <a:sp3d>
            <a:bevelT w="139700" h="139700"/>
          </a:sp3d>
        </p:spPr>
        <p:txBody>
          <a:bodyPr wrap="none" lIns="91430" tIns="45714" rIns="91430" bIns="45714" anchor="ctr"/>
          <a:lstStyle/>
          <a:p>
            <a:pPr algn="ctr"/>
            <a:r>
              <a:rPr lang="ja-JP" altLang="en-US" b="1">
                <a:solidFill>
                  <a:srgbClr val="FF3300"/>
                </a:solidFill>
                <a:latin typeface="メイリオ"/>
                <a:ea typeface="メイリオ"/>
              </a:rPr>
              <a:t>育ちへの</a:t>
            </a:r>
            <a:endParaRPr>
              <a:latin typeface="メイリオ"/>
              <a:ea typeface="メイリオ"/>
            </a:endParaRPr>
          </a:p>
          <a:p>
            <a:pPr algn="ctr"/>
            <a:r>
              <a:rPr lang="ja-JP" altLang="en-US" b="1">
                <a:solidFill>
                  <a:srgbClr val="FF3300"/>
                </a:solidFill>
                <a:latin typeface="メイリオ"/>
                <a:ea typeface="メイリオ"/>
              </a:rPr>
              <a:t>視点</a:t>
            </a:r>
            <a:endParaRPr>
              <a:latin typeface="メイリオ"/>
              <a:ea typeface="メイリオ"/>
            </a:endParaRPr>
          </a:p>
        </p:txBody>
      </p:sp>
      <p:sp>
        <p:nvSpPr>
          <p:cNvPr id="1147" name="AutoShape 15"/>
          <p:cNvSpPr>
            <a:spLocks noChangeArrowheads="1"/>
          </p:cNvSpPr>
          <p:nvPr/>
        </p:nvSpPr>
        <p:spPr>
          <a:xfrm rot="-5400000">
            <a:off x="1158081" y="1479269"/>
            <a:ext cx="4700587" cy="4559300"/>
          </a:xfrm>
          <a:custGeom>
            <a:avLst/>
            <a:gdLst>
              <a:gd name="T0" fmla="*/ 2147483520 w 21600"/>
              <a:gd name="T1" fmla="*/ 0 h 21600"/>
              <a:gd name="T2" fmla="*/ 2147483520 w 21600"/>
              <a:gd name="T3" fmla="*/ 2147483520 h 21600"/>
              <a:gd name="T4" fmla="*/ 2147483520 w 21600"/>
              <a:gd name="T5" fmla="*/ 2147483520 h 21600"/>
              <a:gd name="T6" fmla="*/ 2147483520 w 21600"/>
              <a:gd name="T7" fmla="*/ 2147483520 h 21600"/>
              <a:gd name="T8" fmla="*/ 0 60000 65536"/>
              <a:gd name="T9" fmla="*/ 0 60000 65536"/>
              <a:gd name="T10" fmla="*/ 0 60000 65536"/>
              <a:gd name="T11" fmla="*/ 0 60000 65536"/>
              <a:gd name="T12" fmla="*/ 0 w 21600"/>
              <a:gd name="T13" fmla="*/ 0 h 21600"/>
              <a:gd name="T14" fmla="*/ 21600 w 21600"/>
              <a:gd name="T15" fmla="*/ 20820 h 21600"/>
            </a:gdLst>
            <a:ahLst/>
            <a:cxnLst>
              <a:cxn ang="T8">
                <a:pos x="T0" y="T1"/>
              </a:cxn>
              <a:cxn ang="T9">
                <a:pos x="T2" y="T3"/>
              </a:cxn>
              <a:cxn ang="T10">
                <a:pos x="T4" y="T5"/>
              </a:cxn>
              <a:cxn ang="T11">
                <a:pos x="T6" y="T7"/>
              </a:cxn>
            </a:cxnLst>
            <a:rect l="T12" t="T13" r="T14" b="T15"/>
            <a:pathLst>
              <a:path w="21600" h="21600">
                <a:moveTo>
                  <a:pt x="8943" y="19209"/>
                </a:moveTo>
                <a:cubicBezTo>
                  <a:pt x="4997" y="18338"/>
                  <a:pt x="2188" y="14840"/>
                  <a:pt x="2188" y="10800"/>
                </a:cubicBezTo>
                <a:cubicBezTo>
                  <a:pt x="2188" y="6043"/>
                  <a:pt x="6043" y="2188"/>
                  <a:pt x="10800" y="2188"/>
                </a:cubicBezTo>
                <a:cubicBezTo>
                  <a:pt x="15556" y="2188"/>
                  <a:pt x="19412" y="6043"/>
                  <a:pt x="19412" y="10800"/>
                </a:cubicBezTo>
                <a:cubicBezTo>
                  <a:pt x="19412" y="14840"/>
                  <a:pt x="16602" y="18338"/>
                  <a:pt x="12656" y="19209"/>
                </a:cubicBezTo>
                <a:lnTo>
                  <a:pt x="13128" y="21345"/>
                </a:lnTo>
                <a:cubicBezTo>
                  <a:pt x="18076" y="20253"/>
                  <a:pt x="21600" y="15867"/>
                  <a:pt x="21600" y="10800"/>
                </a:cubicBezTo>
                <a:cubicBezTo>
                  <a:pt x="21600" y="4835"/>
                  <a:pt x="16764" y="0"/>
                  <a:pt x="10800" y="0"/>
                </a:cubicBezTo>
                <a:cubicBezTo>
                  <a:pt x="4835" y="0"/>
                  <a:pt x="0" y="4835"/>
                  <a:pt x="0" y="10800"/>
                </a:cubicBezTo>
                <a:cubicBezTo>
                  <a:pt x="-1" y="15867"/>
                  <a:pt x="3523" y="20253"/>
                  <a:pt x="8471" y="21345"/>
                </a:cubicBezTo>
                <a:close/>
              </a:path>
            </a:pathLst>
          </a:custGeom>
          <a:solidFill>
            <a:srgbClr val="FFCC00">
              <a:alpha val="50195"/>
            </a:srgbClr>
          </a:solidFill>
          <a:ln w="19050">
            <a:noFill/>
            <a:miter lim="800000"/>
            <a:headEnd/>
            <a:tailEnd/>
          </a:ln>
          <a:effectLst/>
          <a:scene3d>
            <a:camera prst="orthographicFront"/>
            <a:lightRig rig="contrasting" dir="t">
              <a:rot lat="0" lon="0" rev="7800000"/>
            </a:lightRig>
          </a:scene3d>
          <a:sp3d>
            <a:bevelT w="139700" h="139700"/>
          </a:sp3d>
        </p:spPr>
        <p:txBody>
          <a:bodyPr wrap="none" lIns="89309" tIns="44655" rIns="89309" bIns="44655" anchor="ctr"/>
          <a:lstStyle/>
          <a:p>
            <a:endParaRPr lang="ja-JP" altLang="ja-JP">
              <a:latin typeface="メイリオ"/>
              <a:ea typeface="メイリオ"/>
            </a:endParaRPr>
          </a:p>
        </p:txBody>
      </p:sp>
      <p:sp>
        <p:nvSpPr>
          <p:cNvPr id="1148" name="AutoShape 19"/>
          <p:cNvSpPr>
            <a:spLocks noChangeArrowheads="1"/>
          </p:cNvSpPr>
          <p:nvPr/>
        </p:nvSpPr>
        <p:spPr>
          <a:xfrm>
            <a:off x="7777431" y="993554"/>
            <a:ext cx="1090612" cy="5619750"/>
          </a:xfrm>
          <a:prstGeom prst="roundRect">
            <a:avLst>
              <a:gd name="adj" fmla="val 16667"/>
            </a:avLst>
          </a:prstGeom>
          <a:solidFill>
            <a:srgbClr val="FFCCFF"/>
          </a:solidFill>
          <a:ln w="9525">
            <a:noFill/>
            <a:round/>
            <a:headEnd/>
            <a:tailEnd/>
          </a:ln>
          <a:effectLst/>
          <a:scene3d>
            <a:camera prst="orthographicFront"/>
            <a:lightRig rig="contrasting" dir="t">
              <a:rot lat="0" lon="0" rev="7800000"/>
            </a:lightRig>
          </a:scene3d>
          <a:sp3d>
            <a:bevelT w="139700" h="139700"/>
          </a:sp3d>
        </p:spPr>
        <p:txBody>
          <a:bodyPr vert="eaVert" wrap="none" lIns="91430" tIns="45714" rIns="91430" bIns="45714" anchor="ctr"/>
          <a:lstStyle/>
          <a:p>
            <a:pPr algn="ctr"/>
            <a:r>
              <a:rPr lang="ja-JP" altLang="en-US" sz="2800" b="1" dirty="0">
                <a:latin typeface="メイリオ"/>
                <a:ea typeface="メイリオ"/>
              </a:rPr>
              <a:t>一人一人の幼児の育ち</a:t>
            </a:r>
            <a:endParaRPr sz="2800">
              <a:latin typeface="メイリオ"/>
              <a:ea typeface="メイリオ"/>
            </a:endParaRPr>
          </a:p>
        </p:txBody>
      </p:sp>
      <p:sp>
        <p:nvSpPr>
          <p:cNvPr id="1149" name="AutoShape 20"/>
          <p:cNvSpPr>
            <a:spLocks noChangeArrowheads="1"/>
          </p:cNvSpPr>
          <p:nvPr/>
        </p:nvSpPr>
        <p:spPr>
          <a:xfrm>
            <a:off x="122238" y="761704"/>
            <a:ext cx="309084" cy="5972472"/>
          </a:xfrm>
          <a:prstGeom prst="flowChartAlternateProcess">
            <a:avLst/>
          </a:prstGeom>
          <a:solidFill>
            <a:srgbClr val="FFFF99"/>
          </a:solidFill>
          <a:ln w="9525">
            <a:solidFill>
              <a:schemeClr val="tx1"/>
            </a:solidFill>
            <a:miter lim="800000"/>
            <a:headEnd/>
            <a:tailEnd/>
          </a:ln>
        </p:spPr>
        <p:txBody>
          <a:bodyPr vert="eaVert" wrap="none" lIns="91430" tIns="45714" rIns="91430" bIns="45714" anchor="ctr"/>
          <a:lstStyle/>
          <a:p>
            <a:pPr algn="ctr"/>
            <a:r>
              <a:rPr lang="ja-JP" altLang="en-US" b="1" dirty="0">
                <a:solidFill>
                  <a:srgbClr val="FF0000"/>
                </a:solidFill>
                <a:latin typeface="メイリオ"/>
                <a:ea typeface="メイリオ"/>
              </a:rPr>
              <a:t>幼　　児　　教　　育　　</a:t>
            </a:r>
            <a:r>
              <a:rPr lang="ja-JP" altLang="en-US" b="1" dirty="0">
                <a:latin typeface="メイリオ"/>
                <a:ea typeface="メイリオ"/>
              </a:rPr>
              <a:t>　　</a:t>
            </a:r>
            <a:endParaRPr>
              <a:latin typeface="メイリオ"/>
              <a:ea typeface="メイリオ"/>
            </a:endParaRPr>
          </a:p>
        </p:txBody>
      </p:sp>
      <p:sp>
        <p:nvSpPr>
          <p:cNvPr id="1150" name="AutoShape 21"/>
          <p:cNvSpPr>
            <a:spLocks noChangeArrowheads="1"/>
          </p:cNvSpPr>
          <p:nvPr/>
        </p:nvSpPr>
        <p:spPr>
          <a:xfrm>
            <a:off x="473075" y="2012950"/>
            <a:ext cx="2127250" cy="387350"/>
          </a:xfrm>
          <a:prstGeom prst="rightArrow">
            <a:avLst>
              <a:gd name="adj1" fmla="val 59750"/>
              <a:gd name="adj2" fmla="val 131066"/>
            </a:avLst>
          </a:prstGeom>
          <a:solidFill>
            <a:srgbClr val="FFCC00">
              <a:alpha val="30196"/>
            </a:srgbClr>
          </a:solidFill>
          <a:ln w="19050">
            <a:solidFill>
              <a:schemeClr val="bg1">
                <a:lumMod val="75000"/>
              </a:schemeClr>
            </a:solidFill>
            <a:miter lim="800000"/>
            <a:headEnd/>
            <a:tailEnd/>
          </a:ln>
        </p:spPr>
        <p:txBody>
          <a:bodyPr wrap="none" lIns="91430" tIns="45714" rIns="91430" bIns="45714" anchor="ctr"/>
          <a:lstStyle/>
          <a:p>
            <a:pPr algn="ctr"/>
            <a:endParaRPr lang="ja-JP" altLang="ja-JP" b="1">
              <a:solidFill>
                <a:srgbClr val="FF3300"/>
              </a:solidFill>
              <a:latin typeface="メイリオ"/>
              <a:ea typeface="メイリオ"/>
            </a:endParaRPr>
          </a:p>
        </p:txBody>
      </p:sp>
      <p:sp>
        <p:nvSpPr>
          <p:cNvPr id="1151" name="AutoShape 22"/>
          <p:cNvSpPr>
            <a:spLocks noChangeArrowheads="1"/>
          </p:cNvSpPr>
          <p:nvPr/>
        </p:nvSpPr>
        <p:spPr>
          <a:xfrm>
            <a:off x="492125" y="5351463"/>
            <a:ext cx="2127250" cy="387350"/>
          </a:xfrm>
          <a:prstGeom prst="rightArrow">
            <a:avLst>
              <a:gd name="adj1" fmla="val 59750"/>
              <a:gd name="adj2" fmla="val 131066"/>
            </a:avLst>
          </a:prstGeom>
          <a:solidFill>
            <a:srgbClr val="FFCC00">
              <a:alpha val="30196"/>
            </a:srgbClr>
          </a:solidFill>
          <a:ln w="19050">
            <a:solidFill>
              <a:schemeClr val="bg1">
                <a:lumMod val="75000"/>
              </a:schemeClr>
            </a:solidFill>
            <a:miter lim="800000"/>
            <a:headEnd/>
            <a:tailEnd/>
          </a:ln>
        </p:spPr>
        <p:txBody>
          <a:bodyPr wrap="none" lIns="91430" tIns="45714" rIns="91430" bIns="45714" anchor="ctr"/>
          <a:lstStyle/>
          <a:p>
            <a:pPr algn="ctr"/>
            <a:endParaRPr lang="ja-JP" altLang="ja-JP" b="1">
              <a:solidFill>
                <a:srgbClr val="FF3300"/>
              </a:solidFill>
              <a:latin typeface="メイリオ"/>
              <a:ea typeface="メイリオ"/>
            </a:endParaRPr>
          </a:p>
        </p:txBody>
      </p:sp>
      <p:sp>
        <p:nvSpPr>
          <p:cNvPr id="1152" name="AutoShape 23"/>
          <p:cNvSpPr>
            <a:spLocks noChangeArrowheads="1"/>
          </p:cNvSpPr>
          <p:nvPr/>
        </p:nvSpPr>
        <p:spPr>
          <a:xfrm>
            <a:off x="466725" y="3698875"/>
            <a:ext cx="1274763" cy="387350"/>
          </a:xfrm>
          <a:prstGeom prst="rightArrow">
            <a:avLst>
              <a:gd name="adj1" fmla="val 59750"/>
              <a:gd name="adj2" fmla="val 78542"/>
            </a:avLst>
          </a:prstGeom>
          <a:solidFill>
            <a:srgbClr val="FFCC00">
              <a:alpha val="30196"/>
            </a:srgbClr>
          </a:solidFill>
          <a:ln w="19050">
            <a:solidFill>
              <a:schemeClr val="bg1">
                <a:lumMod val="75000"/>
              </a:schemeClr>
            </a:solidFill>
            <a:miter lim="800000"/>
            <a:headEnd/>
            <a:tailEnd/>
          </a:ln>
        </p:spPr>
        <p:txBody>
          <a:bodyPr wrap="none" lIns="91430" tIns="45714" rIns="91430" bIns="45714" anchor="ctr"/>
          <a:lstStyle/>
          <a:p>
            <a:pPr algn="ctr"/>
            <a:endParaRPr lang="ja-JP" altLang="ja-JP" b="1">
              <a:solidFill>
                <a:srgbClr val="FF3300"/>
              </a:solidFill>
              <a:latin typeface="メイリオ"/>
              <a:ea typeface="メイリオ"/>
            </a:endParaRPr>
          </a:p>
        </p:txBody>
      </p:sp>
      <p:sp>
        <p:nvSpPr>
          <p:cNvPr id="1153" name="AutoShape 16"/>
          <p:cNvSpPr>
            <a:spLocks noChangeArrowheads="1"/>
          </p:cNvSpPr>
          <p:nvPr/>
        </p:nvSpPr>
        <p:spPr>
          <a:xfrm>
            <a:off x="4673869" y="3296305"/>
            <a:ext cx="3103562" cy="919163"/>
          </a:xfrm>
          <a:prstGeom prst="rightArrow">
            <a:avLst>
              <a:gd name="adj1" fmla="val 59750"/>
              <a:gd name="adj2" fmla="val 64998"/>
            </a:avLst>
          </a:prstGeom>
          <a:solidFill>
            <a:srgbClr val="FFCC00">
              <a:alpha val="70195"/>
            </a:srgbClr>
          </a:solidFill>
          <a:ln w="19050">
            <a:solidFill>
              <a:schemeClr val="bg1">
                <a:lumMod val="75000"/>
              </a:schemeClr>
            </a:solidFill>
            <a:miter lim="800000"/>
            <a:headEnd/>
            <a:tailEnd/>
          </a:ln>
        </p:spPr>
        <p:txBody>
          <a:bodyPr wrap="none" lIns="91430" tIns="45714" rIns="91430" bIns="45714" anchor="ctr"/>
          <a:lstStyle/>
          <a:p>
            <a:pPr algn="ctr"/>
            <a:r>
              <a:rPr lang="ja-JP" altLang="en-US" b="1" dirty="0">
                <a:solidFill>
                  <a:srgbClr val="0070C0"/>
                </a:solidFill>
                <a:latin typeface="メイリオ"/>
                <a:ea typeface="メイリオ"/>
              </a:rPr>
              <a:t>遊びによる総合的な指導</a:t>
            </a:r>
            <a:endParaRPr lang="ja-JP" altLang="ja-JP" b="1" dirty="0">
              <a:solidFill>
                <a:srgbClr val="0070C0"/>
              </a:solidFill>
              <a:latin typeface="メイリオ"/>
              <a:ea typeface="メイリオ"/>
            </a:endParaRPr>
          </a:p>
        </p:txBody>
      </p:sp>
      <p:sp>
        <p:nvSpPr>
          <p:cNvPr id="1154" name="正方形/長方形 25"/>
          <p:cNvSpPr/>
          <p:nvPr/>
        </p:nvSpPr>
        <p:spPr>
          <a:xfrm>
            <a:off x="0" y="10505"/>
            <a:ext cx="9144000" cy="745301"/>
          </a:xfrm>
          <a:prstGeom prst="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メイリオ"/>
                <a:ea typeface="メイリオ"/>
              </a:rPr>
              <a:t>乳幼児期の教育及び保育とは</a:t>
            </a:r>
            <a:endParaRPr>
              <a:latin typeface="メイリオ"/>
              <a:ea typeface="メイリオ"/>
            </a:endParaRPr>
          </a:p>
          <a:p>
            <a:pPr algn="ctr"/>
            <a:r>
              <a:rPr lang="ja-JP" altLang="en-US" sz="2000" dirty="0">
                <a:solidFill>
                  <a:srgbClr val="002060"/>
                </a:solidFill>
                <a:latin typeface="メイリオ"/>
                <a:ea typeface="メイリオ"/>
              </a:rPr>
              <a:t>領域の相互関係性と幼児の育ちへの視点（イメージ図）</a:t>
            </a:r>
            <a:endParaRPr kumimoji="1" lang="ja-JP" altLang="en-US" sz="2000" b="1" dirty="0">
              <a:solidFill>
                <a:srgbClr val="002060"/>
              </a:solidFill>
              <a:latin typeface="メイリオ"/>
              <a:ea typeface="メイリオ"/>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60" name="図形 340"/>
          <p:cNvSpPr/>
          <p:nvPr/>
        </p:nvSpPr>
        <p:spPr>
          <a:xfrm>
            <a:off x="191457" y="2052107"/>
            <a:ext cx="2727812" cy="1874688"/>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①健康な心と体</a:t>
            </a:r>
            <a:endParaRPr lang="ja-JP" altLang="en-US" b="1">
              <a:solidFill>
                <a:srgbClr val="FF0000"/>
              </a:solidFill>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体を動かすって楽しいな」</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明日は○○の日だから</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　</a:t>
            </a:r>
            <a:r>
              <a:rPr lang="ja-JP" altLang="en-US" sz="1200" b="1">
                <a:latin typeface="メイリオ"/>
                <a:ea typeface="メイリオ"/>
              </a:rPr>
              <a:t>今日はこれを準備しておこう」</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これをしたら危ないね」</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どうしたら</a:t>
            </a:r>
            <a:r>
              <a:rPr lang="ja-JP" altLang="en-US" sz="1200" b="1">
                <a:latin typeface="メイリオ"/>
                <a:ea typeface="メイリオ"/>
              </a:rPr>
              <a:t>安全に</a:t>
            </a:r>
            <a:r>
              <a:rPr lang="ja-JP" altLang="en-US" sz="1200" b="1">
                <a:latin typeface="メイリオ"/>
                <a:ea typeface="メイリオ"/>
              </a:rPr>
              <a:t>遊べるかな</a:t>
            </a:r>
            <a:r>
              <a:rPr lang="ja-JP" altLang="en-US" sz="1200" b="1">
                <a:latin typeface="メイリオ"/>
                <a:ea typeface="メイリオ"/>
              </a:rPr>
              <a:t>」</a:t>
            </a:r>
            <a:endParaRPr lang="ja-JP" altLang="en-US" sz="1200" b="1">
              <a:latin typeface="メイリオ"/>
              <a:ea typeface="メイリオ"/>
            </a:endParaRPr>
          </a:p>
        </p:txBody>
      </p:sp>
      <p:sp>
        <p:nvSpPr>
          <p:cNvPr id="1161" name="図形 341"/>
          <p:cNvSpPr/>
          <p:nvPr/>
        </p:nvSpPr>
        <p:spPr>
          <a:xfrm>
            <a:off x="250208" y="4547282"/>
            <a:ext cx="3664592" cy="144055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④道徳性・</a:t>
            </a:r>
            <a:r>
              <a:rPr lang="ja-JP" altLang="en-US" sz="2000" b="1">
                <a:solidFill>
                  <a:srgbClr val="FF0000"/>
                </a:solidFill>
                <a:latin typeface="メイリオ"/>
                <a:ea typeface="メイリオ"/>
              </a:rPr>
              <a:t>規範意識の芽生え</a:t>
            </a:r>
            <a:endParaRPr lang="ja-JP" altLang="en-US" sz="2000" b="1">
              <a:solidFill>
                <a:srgbClr val="FF0000"/>
              </a:solidFill>
              <a:latin typeface="メイリオ"/>
              <a:ea typeface="メイリオ"/>
            </a:endParaRPr>
          </a:p>
          <a:p>
            <a:pPr algn="l">
              <a:defRPr lang="ja-JP" altLang="en-US"/>
            </a:pPr>
            <a:r>
              <a:rPr lang="ja-JP" altLang="en-US" sz="1200" b="1">
                <a:latin typeface="メイリオ"/>
                <a:ea typeface="メイリオ"/>
              </a:rPr>
              <a:t>「ルールを守ると楽しいね</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「今はどう行動したらいいのかな</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「友達はどんな気持ちかな</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「みんなと心地よく生活できるようにしよう</a:t>
            </a:r>
            <a:r>
              <a:rPr lang="ja-JP" altLang="en-US" sz="1200" b="1">
                <a:latin typeface="メイリオ"/>
                <a:ea typeface="メイリオ"/>
              </a:rPr>
              <a:t>」</a:t>
            </a:r>
            <a:endParaRPr lang="ja-JP" altLang="en-US" sz="2000" b="1">
              <a:latin typeface="メイリオ"/>
              <a:ea typeface="メイリオ"/>
            </a:endParaRPr>
          </a:p>
        </p:txBody>
      </p:sp>
      <p:sp>
        <p:nvSpPr>
          <p:cNvPr id="1162" name="図形 342"/>
          <p:cNvSpPr/>
          <p:nvPr/>
        </p:nvSpPr>
        <p:spPr>
          <a:xfrm>
            <a:off x="3125262" y="3049723"/>
            <a:ext cx="2600780" cy="1380953"/>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②自立心</a:t>
            </a:r>
            <a:endParaRPr lang="ja-JP" altLang="en-US" b="1">
              <a:solidFill>
                <a:srgbClr val="FF0000"/>
              </a:solidFill>
              <a:latin typeface="メイリオ"/>
              <a:ea typeface="メイリオ"/>
            </a:endParaRPr>
          </a:p>
          <a:p>
            <a:pPr algn="l">
              <a:defRPr lang="ja-JP" altLang="en-US"/>
            </a:pPr>
            <a:r>
              <a:rPr lang="ja-JP" altLang="en-US" sz="1200" b="1">
                <a:latin typeface="メイリオ"/>
                <a:ea typeface="メイリオ"/>
              </a:rPr>
              <a:t>「今日は当番の日。頑張ろう</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「自分でやってみよう</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「諦めないで、</a:t>
            </a:r>
            <a:endParaRPr lang="ja-JP" altLang="en-US" sz="1200" b="1">
              <a:latin typeface="メイリオ"/>
              <a:ea typeface="メイリオ"/>
            </a:endParaRPr>
          </a:p>
          <a:p>
            <a:pPr algn="l">
              <a:defRPr lang="ja-JP" altLang="en-US"/>
            </a:pPr>
            <a:r>
              <a:rPr lang="ja-JP" altLang="en-US" sz="1200" b="1">
                <a:latin typeface="メイリオ"/>
                <a:ea typeface="メイリオ"/>
              </a:rPr>
              <a:t>　　</a:t>
            </a:r>
            <a:r>
              <a:rPr lang="ja-JP" altLang="en-US" sz="1200" b="1">
                <a:latin typeface="メイリオ"/>
                <a:ea typeface="メイリオ"/>
              </a:rPr>
              <a:t>もう一回</a:t>
            </a:r>
            <a:r>
              <a:rPr lang="ja-JP" altLang="en-US" sz="1200" b="1">
                <a:latin typeface="メイリオ"/>
                <a:ea typeface="メイリオ"/>
              </a:rPr>
              <a:t>チャレンジ！</a:t>
            </a:r>
            <a:r>
              <a:rPr lang="ja-JP" altLang="en-US" sz="1200" b="1">
                <a:latin typeface="メイリオ"/>
                <a:ea typeface="メイリオ"/>
              </a:rPr>
              <a:t>」</a:t>
            </a:r>
            <a:endParaRPr lang="ja-JP" altLang="en-US" sz="2000" b="1">
              <a:latin typeface="メイリオ"/>
              <a:ea typeface="メイリオ"/>
            </a:endParaRPr>
          </a:p>
          <a:p>
            <a:pPr algn="l">
              <a:defRPr lang="ja-JP" altLang="en-US"/>
            </a:pPr>
            <a:endParaRPr lang="ja-JP" altLang="en-US" sz="1200" b="1">
              <a:latin typeface="メイリオ"/>
              <a:ea typeface="メイリオ"/>
            </a:endParaRPr>
          </a:p>
        </p:txBody>
      </p:sp>
      <p:sp>
        <p:nvSpPr>
          <p:cNvPr id="1163" name="図形 343"/>
          <p:cNvSpPr/>
          <p:nvPr/>
        </p:nvSpPr>
        <p:spPr>
          <a:xfrm>
            <a:off x="5386811" y="1424268"/>
            <a:ext cx="3577415" cy="1565183"/>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③協同性</a:t>
            </a:r>
            <a:endParaRPr lang="ja-JP" altLang="en-US" b="1">
              <a:solidFill>
                <a:srgbClr val="FF0000"/>
              </a:solidFill>
              <a:latin typeface="メイリオ"/>
              <a:ea typeface="メイリオ"/>
            </a:endParaRPr>
          </a:p>
          <a:p>
            <a:pPr algn="l">
              <a:defRPr lang="ja-JP" altLang="en-US"/>
            </a:pPr>
            <a:endParaRPr lang="ja-JP" altLang="en-US" sz="2000" b="1">
              <a:solidFill>
                <a:srgbClr val="002060"/>
              </a:solidFill>
              <a:latin typeface="メイリオ"/>
              <a:ea typeface="メイリオ"/>
            </a:endParaRPr>
          </a:p>
          <a:p>
            <a:pPr algn="l">
              <a:defRPr lang="ja-JP" altLang="en-US"/>
            </a:pPr>
            <a:endParaRPr lang="ja-JP" altLang="en-US" sz="2000" b="1">
              <a:solidFill>
                <a:srgbClr val="002060"/>
              </a:solidFill>
              <a:latin typeface="メイリオ"/>
              <a:ea typeface="メイリオ"/>
            </a:endParaRPr>
          </a:p>
          <a:p>
            <a:pPr algn="l">
              <a:defRPr lang="ja-JP" altLang="en-US"/>
            </a:pPr>
            <a:endParaRPr lang="ja-JP" altLang="en-US" sz="2000" b="1">
              <a:solidFill>
                <a:srgbClr val="002060"/>
              </a:solidFill>
              <a:latin typeface="メイリオ"/>
              <a:ea typeface="メイリオ"/>
            </a:endParaRPr>
          </a:p>
          <a:p>
            <a:pPr algn="l">
              <a:defRPr lang="ja-JP" altLang="en-US"/>
            </a:pPr>
            <a:endParaRPr lang="ja-JP" altLang="en-US" sz="1200">
              <a:latin typeface="メイリオ"/>
              <a:ea typeface="メイリオ"/>
            </a:endParaRPr>
          </a:p>
        </p:txBody>
      </p:sp>
      <p:sp>
        <p:nvSpPr>
          <p:cNvPr id="1164" name="図形 344"/>
          <p:cNvSpPr/>
          <p:nvPr/>
        </p:nvSpPr>
        <p:spPr>
          <a:xfrm>
            <a:off x="4261224" y="4547282"/>
            <a:ext cx="3759482" cy="1289928"/>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⑤社会生活との関わり</a:t>
            </a:r>
            <a:endParaRPr lang="ja-JP" altLang="en-US" sz="2000" b="1">
              <a:solidFill>
                <a:srgbClr val="FF0000"/>
              </a:solidFill>
              <a:latin typeface="メイリオ"/>
              <a:ea typeface="メイリオ"/>
            </a:endParaRPr>
          </a:p>
          <a:p>
            <a:pPr algn="l">
              <a:defRPr lang="ja-JP" altLang="en-US"/>
            </a:pPr>
            <a:r>
              <a:rPr lang="ja-JP" altLang="en-US" sz="1200" b="1">
                <a:latin typeface="メイリオ"/>
                <a:ea typeface="メイリオ"/>
              </a:rPr>
              <a:t>「おうちの方、地域の方、みんな大好き</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「園の近くには、いろいろな人がいるんだね</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「役に立つって嬉しいな」</a:t>
            </a:r>
            <a:endParaRPr lang="ja-JP" altLang="en-US" sz="2000" b="1">
              <a:latin typeface="メイリオ"/>
              <a:ea typeface="メイリオ"/>
            </a:endParaRPr>
          </a:p>
          <a:p>
            <a:pPr algn="l">
              <a:defRPr lang="ja-JP" altLang="en-US"/>
            </a:pPr>
            <a:r>
              <a:rPr lang="ja-JP" altLang="en-US" sz="1200" b="1">
                <a:latin typeface="メイリオ"/>
                <a:ea typeface="メイリオ"/>
              </a:rPr>
              <a:t>「僕、私が住んでいる場所はこんなに楽しいよ</a:t>
            </a:r>
            <a:r>
              <a:rPr lang="ja-JP" altLang="en-US" sz="1200" b="1">
                <a:latin typeface="メイリオ"/>
                <a:ea typeface="メイリオ"/>
              </a:rPr>
              <a:t>」</a:t>
            </a:r>
            <a:endParaRPr lang="ja-JP" altLang="en-US" sz="1200" b="1">
              <a:latin typeface="メイリオ"/>
              <a:ea typeface="メイリオ"/>
            </a:endParaRPr>
          </a:p>
        </p:txBody>
      </p:sp>
      <p:sp>
        <p:nvSpPr>
          <p:cNvPr id="1165" name="テキスト 355"/>
          <p:cNvSpPr txBox="1"/>
          <p:nvPr/>
        </p:nvSpPr>
        <p:spPr>
          <a:xfrm>
            <a:off x="5347651" y="1790015"/>
            <a:ext cx="3839505" cy="1014770"/>
          </a:xfrm>
          <a:prstGeom prst="rect">
            <a:avLst/>
          </a:prstGeom>
        </p:spPr>
        <p:txBody>
          <a:bodyPr wrap="square">
            <a:spAutoFit/>
          </a:bodyPr>
          <a:p>
            <a:pPr algn="l">
              <a:defRPr lang="ja-JP" altLang="en-US"/>
            </a:pPr>
            <a:r>
              <a:rPr lang="ja-JP" altLang="en-US" sz="1200" b="1">
                <a:latin typeface="メイリオ"/>
                <a:ea typeface="メイリオ"/>
              </a:rPr>
              <a:t>「どうしたら上手くできるかな</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「こうしてみない？</a:t>
            </a:r>
            <a:r>
              <a:rPr lang="ja-JP" altLang="en-US" sz="1200" b="1">
                <a:latin typeface="メイリオ"/>
                <a:ea typeface="メイリオ"/>
              </a:rPr>
              <a:t>」「こっちの方がいいか</a:t>
            </a:r>
            <a:r>
              <a:rPr lang="ja-JP" altLang="en-US" sz="1200" b="1">
                <a:latin typeface="メイリオ"/>
                <a:ea typeface="メイリオ"/>
              </a:rPr>
              <a:t>な？」</a:t>
            </a:r>
            <a:endParaRPr lang="ja-JP" altLang="en-US" sz="1200" b="1">
              <a:latin typeface="メイリオ"/>
              <a:ea typeface="メイリオ"/>
            </a:endParaRPr>
          </a:p>
          <a:p>
            <a:pPr algn="l">
              <a:defRPr lang="ja-JP" altLang="en-US"/>
            </a:pPr>
            <a:r>
              <a:rPr lang="ja-JP" altLang="en-US" sz="1200" b="1">
                <a:latin typeface="メイリオ"/>
                <a:ea typeface="メイリオ"/>
              </a:rPr>
              <a:t>「ここを持っていてくれる？</a:t>
            </a:r>
            <a:r>
              <a:rPr lang="ja-JP" altLang="en-US" sz="1200" b="1">
                <a:latin typeface="メイリオ"/>
                <a:ea typeface="メイリオ"/>
              </a:rPr>
              <a:t>」「いいよ」</a:t>
            </a:r>
            <a:endParaRPr lang="ja-JP" altLang="en-US" sz="1200" b="1">
              <a:latin typeface="メイリオ"/>
              <a:ea typeface="メイリオ"/>
            </a:endParaRPr>
          </a:p>
          <a:p>
            <a:pPr algn="l">
              <a:defRPr lang="ja-JP" altLang="en-US"/>
            </a:pPr>
            <a:r>
              <a:rPr lang="ja-JP" altLang="en-US" sz="1200" b="1">
                <a:latin typeface="メイリオ"/>
                <a:ea typeface="メイリオ"/>
              </a:rPr>
              <a:t>「それ、いい考えだね</a:t>
            </a:r>
            <a:r>
              <a:rPr lang="ja-JP" altLang="en-US" sz="1200" b="1">
                <a:latin typeface="メイリオ"/>
                <a:ea typeface="メイリオ"/>
              </a:rPr>
              <a:t>」「私もやってみよう」</a:t>
            </a:r>
            <a:endParaRPr lang="ja-JP" altLang="en-US" sz="20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友達っていいな</a:t>
            </a:r>
            <a:r>
              <a:rPr lang="ja-JP" altLang="en-US" sz="1200" b="1">
                <a:latin typeface="メイリオ"/>
                <a:ea typeface="メイリオ"/>
              </a:rPr>
              <a:t>」</a:t>
            </a:r>
            <a:endParaRPr lang="ja-JP" altLang="en-US" sz="1200" b="1">
              <a:latin typeface="メイリオ"/>
              <a:ea typeface="メイリオ"/>
            </a:endParaRPr>
          </a:p>
        </p:txBody>
      </p:sp>
      <p:sp>
        <p:nvSpPr>
          <p:cNvPr id="1166" name="四角形 380"/>
          <p:cNvSpPr>
            <a:spLocks noChangeArrowheads="1"/>
          </p:cNvSpPr>
          <p:nvPr/>
        </p:nvSpPr>
        <p:spPr>
          <a:xfrm>
            <a:off x="0" y="0"/>
            <a:ext cx="9122115" cy="1076410"/>
          </a:xfrm>
          <a:prstGeom prst="rect">
            <a:avLst/>
          </a:prstGeom>
          <a:solidFill>
            <a:srgbClr val="FFE9E9"/>
          </a:solidFill>
          <a:ln>
            <a:miter/>
          </a:ln>
        </p:spPr>
        <p:txBody>
          <a:bodyPr vert="horz" wrap="square" anchor="ctr"/>
          <a:lstStyle/>
          <a:p>
            <a:pPr algn="ctr" fontAlgn="base">
              <a:lnSpc>
                <a:spcPts val="3000"/>
              </a:lnSpc>
              <a:spcBef>
                <a:spcPts val="0"/>
              </a:spcBef>
              <a:spcAft>
                <a:spcPts val="0"/>
              </a:spcAft>
            </a:pPr>
            <a:r>
              <a:rPr lang="ja-JP" altLang="en-US" sz="2800" b="1" noProof="0" dirty="0">
                <a:solidFill>
                  <a:srgbClr val="FF0000"/>
                </a:solidFill>
                <a:effectLst/>
                <a:latin typeface="メイリオ"/>
                <a:ea typeface="メイリオ"/>
              </a:rPr>
              <a:t>幼児期の終わりまでに育ってほしい姿（10の姿）</a:t>
            </a:r>
            <a:endParaRPr lang="ja-JP" altLang="en-US" sz="2800" b="1" dirty="0">
              <a:solidFill>
                <a:srgbClr val="FF0000"/>
              </a:solidFill>
              <a:latin typeface="メイリオ"/>
              <a:ea typeface="メイリオ"/>
            </a:endParaRPr>
          </a:p>
          <a:p>
            <a:pPr algn="ctr" fontAlgn="base">
              <a:lnSpc>
                <a:spcPts val="3000"/>
              </a:lnSpc>
              <a:spcBef>
                <a:spcPts val="0"/>
              </a:spcBef>
              <a:spcAft>
                <a:spcPts val="0"/>
              </a:spcAft>
            </a:pPr>
            <a:r>
              <a:rPr lang="ja-JP" altLang="en-US" sz="2400" b="1" noProof="0" dirty="0">
                <a:solidFill>
                  <a:srgbClr val="6079AC"/>
                </a:solidFill>
                <a:effectLst/>
                <a:latin typeface="メイリオ"/>
                <a:ea typeface="メイリオ"/>
              </a:rPr>
              <a:t>（資質</a:t>
            </a:r>
            <a:r>
              <a:rPr lang="ja-JP" altLang="en-US" sz="2400" b="1" noProof="0" dirty="0">
                <a:solidFill>
                  <a:srgbClr val="6079AC"/>
                </a:solidFill>
                <a:effectLst/>
                <a:latin typeface="メイリオ"/>
                <a:ea typeface="メイリオ"/>
              </a:rPr>
              <a:t>・</a:t>
            </a:r>
            <a:r>
              <a:rPr lang="ja-JP" altLang="en-US" sz="2400" b="1" noProof="0" dirty="0">
                <a:solidFill>
                  <a:srgbClr val="6079AC"/>
                </a:solidFill>
                <a:effectLst/>
                <a:latin typeface="メイリオ"/>
                <a:ea typeface="メイリオ"/>
              </a:rPr>
              <a:t>能力が</a:t>
            </a:r>
            <a:r>
              <a:rPr lang="ja-JP" altLang="en-US" sz="2400" b="1" noProof="0" dirty="0">
                <a:solidFill>
                  <a:srgbClr val="6079AC"/>
                </a:solidFill>
                <a:effectLst/>
                <a:latin typeface="メイリオ"/>
                <a:ea typeface="メイリオ"/>
              </a:rPr>
              <a:t>育まれている</a:t>
            </a:r>
            <a:r>
              <a:rPr lang="ja-JP" altLang="en-US" sz="2400" b="1" noProof="0" dirty="0">
                <a:solidFill>
                  <a:srgbClr val="6079AC"/>
                </a:solidFill>
                <a:effectLst/>
                <a:latin typeface="メイリオ"/>
                <a:ea typeface="メイリオ"/>
              </a:rPr>
              <a:t>子供</a:t>
            </a:r>
            <a:r>
              <a:rPr lang="ja-JP" altLang="en-US" sz="2400" b="1" noProof="0" dirty="0">
                <a:solidFill>
                  <a:srgbClr val="6079AC"/>
                </a:solidFill>
                <a:effectLst/>
                <a:latin typeface="メイリオ"/>
                <a:ea typeface="メイリオ"/>
              </a:rPr>
              <a:t>の具体的な姿</a:t>
            </a:r>
            <a:r>
              <a:rPr lang="ja-JP" altLang="en-US" sz="2400" b="1" noProof="0" dirty="0">
                <a:solidFill>
                  <a:srgbClr val="6079AC"/>
                </a:solidFill>
                <a:effectLst/>
                <a:latin typeface="メイリオ"/>
                <a:ea typeface="メイリオ"/>
              </a:rPr>
              <a:t>）</a:t>
            </a:r>
            <a:r>
              <a:rPr lang="ja-JP" altLang="en-US" sz="3200" b="1" noProof="0" dirty="0">
                <a:solidFill>
                  <a:srgbClr val="002060"/>
                </a:solidFill>
                <a:effectLst/>
                <a:latin typeface="メイリオ"/>
                <a:ea typeface="メイリオ"/>
              </a:rPr>
              <a:t>　</a:t>
            </a:r>
            <a:endParaRPr lang="ja-JP" altLang="en-US" sz="3200" b="1" noProof="0" dirty="0">
              <a:solidFill>
                <a:srgbClr val="6079AC"/>
              </a:solidFill>
              <a:effectLst/>
              <a:latin typeface="メイリオ"/>
              <a:ea typeface="メイリオ"/>
            </a:endParaRPr>
          </a:p>
        </p:txBody>
      </p:sp>
      <p:sp>
        <p:nvSpPr>
          <p:cNvPr id="1167" name="テキスト 303"/>
          <p:cNvSpPr txBox="1"/>
          <p:nvPr/>
        </p:nvSpPr>
        <p:spPr>
          <a:xfrm>
            <a:off x="2930116" y="6096238"/>
            <a:ext cx="6192000" cy="583883"/>
          </a:xfrm>
          <a:prstGeom prst="rect">
            <a:avLst/>
          </a:prstGeom>
        </p:spPr>
        <p:txBody>
          <a:bodyPr>
            <a:spAutoFit/>
          </a:bodyPr>
          <a:p>
            <a:pPr>
              <a:defRPr lang="ja-JP" altLang="en-US"/>
            </a:pPr>
            <a:r>
              <a:rPr lang="ja-JP" altLang="en-US" sz="1600">
                <a:latin typeface="メイリオ"/>
                <a:ea typeface="メイリオ"/>
              </a:rPr>
              <a:t>※幼児期の終わりまでに育ってほしい姿は、到達目標ではなく、</a:t>
            </a:r>
            <a:endParaRPr lang="ja-JP" altLang="en-US">
              <a:latin typeface="メイリオ"/>
              <a:ea typeface="メイリオ"/>
            </a:endParaRPr>
          </a:p>
          <a:p>
            <a:pPr>
              <a:defRPr lang="ja-JP" altLang="en-US"/>
            </a:pPr>
            <a:r>
              <a:rPr lang="ja-JP" altLang="en-US" sz="1600">
                <a:latin typeface="メイリオ"/>
                <a:ea typeface="メイリオ"/>
              </a:rPr>
              <a:t>　</a:t>
            </a:r>
            <a:r>
              <a:rPr lang="ja-JP" altLang="en-US" sz="1600">
                <a:latin typeface="メイリオ"/>
                <a:ea typeface="メイリオ"/>
              </a:rPr>
              <a:t>また個別に現れるのではなく、絡み合いながら現れてきます。</a:t>
            </a:r>
            <a:endParaRPr lang="ja-JP" altLang="en-US" sz="1600">
              <a:latin typeface="メイリオ"/>
              <a:ea typeface="メイリオ"/>
            </a:endParaRPr>
          </a:p>
        </p:txBody>
      </p:sp>
      <p:sp>
        <p:nvSpPr>
          <p:cNvPr id="1168" name="テキスト 304"/>
          <p:cNvSpPr txBox="1"/>
          <p:nvPr/>
        </p:nvSpPr>
        <p:spPr>
          <a:xfrm>
            <a:off x="200104" y="1267688"/>
            <a:ext cx="2710518" cy="522327"/>
          </a:xfrm>
          <a:prstGeom prst="rect">
            <a:avLst/>
          </a:prstGeom>
        </p:spPr>
        <p:txBody>
          <a:bodyPr wrap="square">
            <a:spAutoFit/>
          </a:bodyPr>
          <a:p>
            <a:pPr>
              <a:defRPr lang="ja-JP" altLang="en-US"/>
            </a:pPr>
            <a:r>
              <a:rPr lang="ja-JP" altLang="en-US" sz="2800" b="1">
                <a:solidFill>
                  <a:srgbClr val="FF0000"/>
                </a:solidFill>
                <a:latin typeface="メイリオ"/>
                <a:ea typeface="メイリオ"/>
              </a:rPr>
              <a:t>実体験を大事に</a:t>
            </a:r>
            <a:endParaRPr lang="ja-JP" altLang="en-US" b="1">
              <a:solidFill>
                <a:srgbClr val="FF0000"/>
              </a:solidFill>
              <a:latin typeface="メイリオ"/>
              <a:ea typeface="メイリオ"/>
            </a:endParaRPr>
          </a:p>
        </p:txBody>
      </p:sp>
      <p:pic>
        <p:nvPicPr>
          <p:cNvPr id="1169" name="図 309"/>
          <p:cNvPicPr>
            <a:picLocks noChangeAspect="1"/>
          </p:cNvPicPr>
          <p:nvPr/>
        </p:nvPicPr>
        <p:blipFill>
          <a:blip r:embed="rId1"/>
          <a:stretch>
            <a:fillRect/>
          </a:stretch>
        </p:blipFill>
        <p:spPr>
          <a:xfrm>
            <a:off x="6900811" y="3048318"/>
            <a:ext cx="2063415" cy="1816007"/>
          </a:xfrm>
          <a:prstGeom prst="rect">
            <a:avLst/>
          </a:prstGeom>
          <a:noFill/>
          <a:ln w="9525" cap="flat" cmpd="sng">
            <a:noFill/>
            <a:prstDash val="solid"/>
            <a:round/>
          </a:ln>
          <a:effectLst>
            <a:softEdge rad="112522"/>
          </a:effectLst>
        </p:spPr>
      </p:pic>
      <p:pic>
        <p:nvPicPr>
          <p:cNvPr id="1170" name="図 306"/>
          <p:cNvPicPr>
            <a:picLocks noChangeAspect="1"/>
          </p:cNvPicPr>
          <p:nvPr/>
        </p:nvPicPr>
        <p:blipFill>
          <a:blip r:embed="rId2">
            <a:lum bright="20000"/>
          </a:blip>
          <a:stretch>
            <a:fillRect/>
          </a:stretch>
        </p:blipFill>
        <p:spPr>
          <a:xfrm>
            <a:off x="2979310" y="1316077"/>
            <a:ext cx="2368341" cy="1543501"/>
          </a:xfrm>
          <a:prstGeom prst="rect">
            <a:avLst/>
          </a:prstGeom>
          <a:noFill/>
          <a:ln w="9525" cap="flat" cmpd="sng">
            <a:noFill/>
            <a:prstDash val="solid"/>
            <a:round/>
          </a:ln>
          <a:effectLst>
            <a:softEdge rad="112522"/>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76" name="図形 340"/>
          <p:cNvSpPr/>
          <p:nvPr/>
        </p:nvSpPr>
        <p:spPr>
          <a:xfrm>
            <a:off x="776421" y="1150573"/>
            <a:ext cx="3600186" cy="1368000"/>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⑥思考力の芽生え</a:t>
            </a:r>
            <a:endParaRPr lang="ja-JP" altLang="en-US" b="1">
              <a:solidFill>
                <a:srgbClr val="FF0000"/>
              </a:solidFill>
              <a:latin typeface="メイリオ"/>
              <a:ea typeface="メイリオ"/>
            </a:endParaRPr>
          </a:p>
          <a:p>
            <a:pPr algn="l">
              <a:defRPr lang="ja-JP" altLang="en-US"/>
            </a:pPr>
            <a:endParaRPr lang="ja-JP" altLang="en-US" sz="1200">
              <a:latin typeface="メイリオ"/>
              <a:ea typeface="メイリオ"/>
            </a:endParaRPr>
          </a:p>
          <a:p>
            <a:pPr algn="l">
              <a:defRPr lang="ja-JP" altLang="en-US"/>
            </a:pPr>
            <a:r>
              <a:rPr lang="ja-JP" altLang="en-US" sz="1200" b="1">
                <a:latin typeface="メイリオ"/>
                <a:ea typeface="メイリオ"/>
              </a:rPr>
              <a:t>「ふしぎだな</a:t>
            </a:r>
            <a:r>
              <a:rPr lang="ja-JP" altLang="en-US" sz="1200" b="1">
                <a:latin typeface="メイリオ"/>
                <a:ea typeface="メイリオ"/>
              </a:rPr>
              <a:t>」「どうしてだろう」</a:t>
            </a:r>
            <a:endParaRPr lang="ja-JP" altLang="en-US" sz="1200" b="1">
              <a:latin typeface="メイリオ"/>
              <a:ea typeface="メイリオ"/>
            </a:endParaRPr>
          </a:p>
          <a:p>
            <a:pPr algn="l">
              <a:defRPr lang="ja-JP" altLang="en-US"/>
            </a:pPr>
            <a:r>
              <a:rPr lang="ja-JP" altLang="en-US" sz="1200" b="1">
                <a:latin typeface="メイリオ"/>
                <a:ea typeface="メイリオ"/>
              </a:rPr>
              <a:t>「どうなるかな</a:t>
            </a:r>
            <a:r>
              <a:rPr lang="ja-JP" altLang="en-US" sz="1200" b="1">
                <a:latin typeface="メイリオ"/>
                <a:ea typeface="メイリオ"/>
              </a:rPr>
              <a:t>」「もう一回試してみよう」</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面白いね」</a:t>
            </a:r>
            <a:endParaRPr lang="ja-JP" altLang="en-US" sz="1200" b="1">
              <a:latin typeface="メイリオ"/>
              <a:ea typeface="メイリオ"/>
            </a:endParaRPr>
          </a:p>
          <a:p>
            <a:pPr algn="l">
              <a:defRPr lang="ja-JP" altLang="en-US"/>
            </a:pPr>
            <a:r>
              <a:rPr lang="ja-JP" altLang="en-US" sz="1200" b="1">
                <a:latin typeface="メイリオ"/>
                <a:ea typeface="メイリオ"/>
              </a:rPr>
              <a:t>「○○さん、いい考えだね！</a:t>
            </a:r>
            <a:r>
              <a:rPr lang="ja-JP" altLang="en-US" sz="1200" b="1">
                <a:latin typeface="メイリオ"/>
                <a:ea typeface="メイリオ"/>
              </a:rPr>
              <a:t>」</a:t>
            </a:r>
            <a:endParaRPr lang="ja-JP" altLang="en-US" sz="2000" b="1">
              <a:latin typeface="メイリオ"/>
              <a:ea typeface="メイリオ"/>
            </a:endParaRPr>
          </a:p>
        </p:txBody>
      </p:sp>
      <p:sp>
        <p:nvSpPr>
          <p:cNvPr id="1177" name="図形 341"/>
          <p:cNvSpPr/>
          <p:nvPr/>
        </p:nvSpPr>
        <p:spPr>
          <a:xfrm>
            <a:off x="3295507" y="4512602"/>
            <a:ext cx="2895571" cy="1452500"/>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⑨言葉による伝え合い</a:t>
            </a:r>
            <a:endParaRPr lang="ja-JP" altLang="en-US" b="1">
              <a:solidFill>
                <a:srgbClr val="FF0000"/>
              </a:solidFill>
              <a:latin typeface="メイリオ"/>
              <a:ea typeface="メイリオ"/>
            </a:endParaRPr>
          </a:p>
          <a:p>
            <a:pPr algn="l">
              <a:defRPr lang="ja-JP" altLang="en-US"/>
            </a:pPr>
            <a:endParaRPr lang="ja-JP" altLang="en-US" b="1">
              <a:solidFill>
                <a:srgbClr val="002060"/>
              </a:solidFill>
              <a:latin typeface="メイリオ"/>
              <a:ea typeface="メイリオ"/>
            </a:endParaRPr>
          </a:p>
          <a:p>
            <a:pPr algn="l">
              <a:defRPr lang="ja-JP" altLang="en-US"/>
            </a:pPr>
            <a:endParaRPr lang="ja-JP" altLang="en-US" b="1">
              <a:solidFill>
                <a:srgbClr val="002060"/>
              </a:solidFill>
              <a:latin typeface="メイリオ"/>
              <a:ea typeface="メイリオ"/>
            </a:endParaRPr>
          </a:p>
          <a:p>
            <a:pPr algn="l">
              <a:defRPr lang="ja-JP" altLang="en-US"/>
            </a:pPr>
            <a:endParaRPr lang="ja-JP" altLang="en-US" sz="2000">
              <a:latin typeface="メイリオ"/>
              <a:ea typeface="メイリオ"/>
            </a:endParaRPr>
          </a:p>
        </p:txBody>
      </p:sp>
      <p:sp>
        <p:nvSpPr>
          <p:cNvPr id="1178" name="図形 342"/>
          <p:cNvSpPr/>
          <p:nvPr/>
        </p:nvSpPr>
        <p:spPr>
          <a:xfrm>
            <a:off x="5040336" y="1150573"/>
            <a:ext cx="3665870" cy="1512200"/>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⑦自然との関わり・生命尊重</a:t>
            </a:r>
            <a:endParaRPr lang="ja-JP" altLang="en-US" b="1">
              <a:solidFill>
                <a:srgbClr val="FF0000"/>
              </a:solidFill>
              <a:latin typeface="メイリオ"/>
              <a:ea typeface="メイリオ"/>
            </a:endParaRPr>
          </a:p>
          <a:p>
            <a:pPr algn="l">
              <a:defRPr lang="ja-JP" altLang="en-US"/>
            </a:pPr>
            <a:endParaRPr lang="ja-JP" altLang="en-US" sz="1200">
              <a:latin typeface="メイリオ"/>
              <a:ea typeface="メイリオ"/>
            </a:endParaRPr>
          </a:p>
          <a:p>
            <a:pPr algn="l">
              <a:defRPr lang="ja-JP" altLang="en-US"/>
            </a:pPr>
            <a:r>
              <a:rPr lang="ja-JP" altLang="en-US" sz="1200" b="1">
                <a:latin typeface="メイリオ"/>
                <a:ea typeface="メイリオ"/>
              </a:rPr>
              <a:t>「ダンゴムシ、見つけたよ</a:t>
            </a:r>
            <a:r>
              <a:rPr lang="ja-JP" altLang="en-US" sz="1200" b="1">
                <a:latin typeface="メイリオ"/>
                <a:ea typeface="メイリオ"/>
              </a:rPr>
              <a:t>」</a:t>
            </a:r>
            <a:r>
              <a:rPr lang="ja-JP" altLang="en-US" sz="1200" b="1">
                <a:latin typeface="メイリオ"/>
                <a:ea typeface="メイリオ"/>
              </a:rPr>
              <a:t>「丸くなった</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「野菜は、太陽やお水がご飯なんだね</a:t>
            </a:r>
            <a:r>
              <a:rPr lang="ja-JP" altLang="en-US" sz="1200" b="1">
                <a:latin typeface="メイリオ"/>
                <a:ea typeface="メイリオ"/>
              </a:rPr>
              <a:t>」</a:t>
            </a:r>
            <a:endParaRPr lang="ja-JP" altLang="en-US" sz="20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ウサギのお世話をしよう」</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こっちに</a:t>
            </a:r>
            <a:r>
              <a:rPr lang="ja-JP" altLang="en-US" sz="1200" b="1">
                <a:latin typeface="メイリオ"/>
                <a:ea typeface="メイリオ"/>
              </a:rPr>
              <a:t>氷ができたよ</a:t>
            </a:r>
            <a:r>
              <a:rPr lang="ja-JP" altLang="en-US" sz="1200" b="1">
                <a:latin typeface="メイリオ"/>
                <a:ea typeface="メイリオ"/>
              </a:rPr>
              <a:t>」</a:t>
            </a:r>
            <a:r>
              <a:rPr lang="ja-JP" altLang="en-US" sz="1200" b="1">
                <a:latin typeface="メイリオ"/>
                <a:ea typeface="メイリオ"/>
              </a:rPr>
              <a:t>「</a:t>
            </a:r>
            <a:r>
              <a:rPr lang="ja-JP" altLang="en-US" sz="1200" b="1">
                <a:latin typeface="メイリオ"/>
                <a:ea typeface="メイリオ"/>
              </a:rPr>
              <a:t>ここにはないよ」</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どうして</a:t>
            </a:r>
            <a:r>
              <a:rPr lang="ja-JP" altLang="en-US" sz="1200" b="1">
                <a:latin typeface="メイリオ"/>
                <a:ea typeface="メイリオ"/>
              </a:rPr>
              <a:t>ここに</a:t>
            </a:r>
            <a:r>
              <a:rPr lang="ja-JP" altLang="en-US" sz="1200" b="1">
                <a:latin typeface="メイリオ"/>
                <a:ea typeface="メイリオ"/>
              </a:rPr>
              <a:t>氷はできないの?」</a:t>
            </a:r>
            <a:endParaRPr lang="ja-JP" altLang="en-US" sz="1200" b="1">
              <a:latin typeface="メイリオ"/>
              <a:ea typeface="メイリオ"/>
            </a:endParaRPr>
          </a:p>
        </p:txBody>
      </p:sp>
      <p:sp>
        <p:nvSpPr>
          <p:cNvPr id="1179" name="図形 343"/>
          <p:cNvSpPr/>
          <p:nvPr/>
        </p:nvSpPr>
        <p:spPr>
          <a:xfrm>
            <a:off x="116284" y="2662953"/>
            <a:ext cx="3025167" cy="3244895"/>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⑧数量や図形、標識や</a:t>
            </a:r>
            <a:endParaRPr lang="ja-JP" altLang="en-US" sz="2000" b="1">
              <a:solidFill>
                <a:srgbClr val="FF0000"/>
              </a:solidFill>
              <a:latin typeface="メイリオ"/>
              <a:ea typeface="メイリオ"/>
            </a:endParaRPr>
          </a:p>
          <a:p>
            <a:pPr algn="l">
              <a:defRPr lang="ja-JP" altLang="en-US"/>
            </a:pPr>
            <a:r>
              <a:rPr lang="ja-JP" altLang="en-US" sz="2000" b="1">
                <a:solidFill>
                  <a:srgbClr val="FF0000"/>
                </a:solidFill>
                <a:latin typeface="メイリオ"/>
                <a:ea typeface="メイリオ"/>
              </a:rPr>
              <a:t>　</a:t>
            </a:r>
            <a:r>
              <a:rPr lang="ja-JP" altLang="en-US" sz="2000" b="1">
                <a:solidFill>
                  <a:srgbClr val="FF0000"/>
                </a:solidFill>
                <a:latin typeface="メイリオ"/>
                <a:ea typeface="メイリオ"/>
              </a:rPr>
              <a:t>文字などへの</a:t>
            </a:r>
            <a:endParaRPr lang="ja-JP" altLang="en-US" sz="2000" b="1">
              <a:solidFill>
                <a:srgbClr val="FF0000"/>
              </a:solidFill>
              <a:latin typeface="メイリオ"/>
              <a:ea typeface="メイリオ"/>
            </a:endParaRPr>
          </a:p>
          <a:p>
            <a:pPr algn="l">
              <a:defRPr lang="ja-JP" altLang="en-US"/>
            </a:pPr>
            <a:r>
              <a:rPr lang="ja-JP" altLang="en-US" sz="2000" b="1">
                <a:solidFill>
                  <a:srgbClr val="FF0000"/>
                </a:solidFill>
                <a:latin typeface="メイリオ"/>
                <a:ea typeface="メイリオ"/>
              </a:rPr>
              <a:t>　関心・感覚</a:t>
            </a:r>
            <a:endParaRPr lang="ja-JP" altLang="en-US" sz="2000" b="1">
              <a:solidFill>
                <a:srgbClr val="FF0000"/>
              </a:solidFill>
              <a:latin typeface="メイリオ"/>
              <a:ea typeface="メイリオ"/>
            </a:endParaRPr>
          </a:p>
          <a:p>
            <a:pPr algn="l">
              <a:defRPr lang="ja-JP" altLang="en-US"/>
            </a:pPr>
            <a:endParaRPr lang="ja-JP" altLang="en-US" b="1">
              <a:solidFill>
                <a:srgbClr val="002060"/>
              </a:solidFill>
              <a:latin typeface="メイリオ"/>
              <a:ea typeface="メイリオ"/>
            </a:endParaRPr>
          </a:p>
          <a:p>
            <a:pPr algn="l">
              <a:defRPr lang="ja-JP" altLang="en-US"/>
            </a:pPr>
            <a:endParaRPr lang="ja-JP" altLang="en-US" b="1">
              <a:solidFill>
                <a:srgbClr val="002060"/>
              </a:solidFill>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p:txBody>
      </p:sp>
      <p:sp>
        <p:nvSpPr>
          <p:cNvPr id="1180" name="図形 344"/>
          <p:cNvSpPr/>
          <p:nvPr/>
        </p:nvSpPr>
        <p:spPr>
          <a:xfrm>
            <a:off x="6157579" y="2836706"/>
            <a:ext cx="2880403" cy="1554398"/>
          </a:xfrm>
          <a:prstGeom prst="flowChartAlternateProcess">
            <a:avLst/>
          </a:prstGeom>
        </p:spPr>
        <p:style>
          <a:lnRef idx="2">
            <a:schemeClr val="accent6"/>
          </a:lnRef>
          <a:fillRef idx="1">
            <a:schemeClr val="lt1"/>
          </a:fillRef>
          <a:effectRef idx="0">
            <a:schemeClr val="accent6"/>
          </a:effectRef>
          <a:fontRef idx="minor">
            <a:schemeClr val="dk1"/>
          </a:fontRef>
        </p:style>
        <p:txBody>
          <a:bodyPr anchor="ctr"/>
          <a:p>
            <a:pPr algn="l">
              <a:defRPr lang="ja-JP" altLang="en-US"/>
            </a:pPr>
            <a:r>
              <a:rPr lang="ja-JP" altLang="en-US" sz="2000" b="1">
                <a:solidFill>
                  <a:srgbClr val="FF0000"/>
                </a:solidFill>
                <a:latin typeface="メイリオ"/>
                <a:ea typeface="メイリオ"/>
              </a:rPr>
              <a:t>⑩豊かな感性と表現</a:t>
            </a:r>
            <a:endParaRPr lang="ja-JP" altLang="en-US" sz="1200">
              <a:solidFill>
                <a:srgbClr val="FF0000"/>
              </a:solidFill>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a:p>
            <a:pPr algn="l">
              <a:defRPr lang="ja-JP" altLang="en-US"/>
            </a:pPr>
            <a:endParaRPr lang="ja-JP" altLang="en-US" sz="1200">
              <a:latin typeface="メイリオ"/>
              <a:ea typeface="メイリオ"/>
            </a:endParaRPr>
          </a:p>
        </p:txBody>
      </p:sp>
      <p:sp>
        <p:nvSpPr>
          <p:cNvPr id="1181" name="テキスト 356"/>
          <p:cNvSpPr txBox="1"/>
          <p:nvPr/>
        </p:nvSpPr>
        <p:spPr>
          <a:xfrm>
            <a:off x="9688711" y="3214688"/>
            <a:ext cx="3240000" cy="399217"/>
          </a:xfrm>
          <a:prstGeom prst="rect">
            <a:avLst/>
          </a:prstGeom>
        </p:spPr>
        <p:txBody>
          <a:bodyPr>
            <a:spAutoFit/>
          </a:bodyPr>
          <a:p>
            <a:pPr algn="l">
              <a:defRPr lang="ja-JP" altLang="en-US"/>
            </a:pPr>
            <a:endParaRPr lang="ja-JP" altLang="en-US" sz="2000">
              <a:latin typeface="メイリオ"/>
              <a:ea typeface="メイリオ"/>
            </a:endParaRPr>
          </a:p>
        </p:txBody>
      </p:sp>
      <p:sp>
        <p:nvSpPr>
          <p:cNvPr id="1182" name="テキスト 357"/>
          <p:cNvSpPr txBox="1"/>
          <p:nvPr/>
        </p:nvSpPr>
        <p:spPr>
          <a:xfrm>
            <a:off x="116285" y="4041423"/>
            <a:ext cx="3456943" cy="1753433"/>
          </a:xfrm>
          <a:prstGeom prst="rect">
            <a:avLst/>
          </a:prstGeom>
        </p:spPr>
        <p:txBody>
          <a:bodyPr wrap="square">
            <a:spAutoFit/>
          </a:bodyPr>
          <a:p>
            <a:pPr algn="l">
              <a:defRPr lang="ja-JP" altLang="en-US"/>
            </a:pPr>
            <a:r>
              <a:rPr lang="ja-JP" altLang="en-US" sz="1200" b="1">
                <a:latin typeface="メイリオ"/>
                <a:ea typeface="メイリオ"/>
              </a:rPr>
              <a:t>「</a:t>
            </a:r>
            <a:r>
              <a:rPr lang="ja-JP" altLang="en-US" sz="1200" b="1">
                <a:latin typeface="メイリオ"/>
                <a:ea typeface="メイリオ"/>
              </a:rPr>
              <a:t>ど</a:t>
            </a:r>
            <a:r>
              <a:rPr lang="ja-JP" altLang="en-US" sz="1200" b="1">
                <a:latin typeface="メイリオ"/>
                <a:ea typeface="メイリオ"/>
              </a:rPr>
              <a:t>っちが勝ったか、数えてみよう</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「三角の積み木をくっつけると四角に</a:t>
            </a:r>
            <a:endParaRPr lang="ja-JP" altLang="en-US" sz="1200" b="1">
              <a:latin typeface="メイリオ"/>
              <a:ea typeface="メイリオ"/>
            </a:endParaRPr>
          </a:p>
          <a:p>
            <a:pPr algn="l">
              <a:defRPr lang="ja-JP" altLang="en-US"/>
            </a:pPr>
            <a:r>
              <a:rPr lang="ja-JP" altLang="en-US" sz="1200" b="1">
                <a:latin typeface="メイリオ"/>
                <a:ea typeface="メイリオ"/>
              </a:rPr>
              <a:t>　</a:t>
            </a:r>
            <a:r>
              <a:rPr lang="ja-JP" altLang="en-US" sz="1200" b="1">
                <a:latin typeface="メイリオ"/>
                <a:ea typeface="メイリオ"/>
              </a:rPr>
              <a:t>なるね</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「お店の看板を作ろう」「チケットもね」</a:t>
            </a:r>
            <a:endParaRPr lang="ja-JP" altLang="en-US" sz="1200" b="1">
              <a:latin typeface="メイリオ"/>
              <a:ea typeface="メイリオ"/>
            </a:endParaRPr>
          </a:p>
          <a:p>
            <a:pPr algn="l">
              <a:defRPr lang="ja-JP" altLang="en-US"/>
            </a:pPr>
            <a:r>
              <a:rPr lang="ja-JP" altLang="en-US" sz="1200" b="1">
                <a:latin typeface="メイリオ"/>
                <a:ea typeface="メイリオ"/>
              </a:rPr>
              <a:t>「面白い形のサツマイモがとれたよ</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「表示があれば、どこに片付けるのか</a:t>
            </a:r>
            <a:endParaRPr lang="ja-JP" altLang="en-US" sz="1200" b="1">
              <a:latin typeface="メイリオ"/>
              <a:ea typeface="メイリオ"/>
            </a:endParaRPr>
          </a:p>
          <a:p>
            <a:pPr algn="l">
              <a:defRPr lang="ja-JP" altLang="en-US"/>
            </a:pPr>
            <a:r>
              <a:rPr lang="ja-JP" altLang="en-US" sz="1200" b="1">
                <a:latin typeface="メイリオ"/>
                <a:ea typeface="メイリオ"/>
              </a:rPr>
              <a:t>　</a:t>
            </a:r>
            <a:r>
              <a:rPr lang="ja-JP" altLang="en-US" sz="1200" b="1">
                <a:latin typeface="メイリオ"/>
                <a:ea typeface="メイリオ"/>
              </a:rPr>
              <a:t>わかりやすいね</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名前と同じ字がある</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「まねして書いてみたいな</a:t>
            </a:r>
            <a:r>
              <a:rPr lang="ja-JP" altLang="en-US" sz="1200" b="1">
                <a:latin typeface="メイリオ"/>
                <a:ea typeface="メイリオ"/>
              </a:rPr>
              <a:t>」</a:t>
            </a:r>
            <a:endParaRPr lang="ja-JP" altLang="en-US" sz="1200" b="1">
              <a:latin typeface="メイリオ"/>
              <a:ea typeface="メイリオ"/>
            </a:endParaRPr>
          </a:p>
        </p:txBody>
      </p:sp>
      <p:sp>
        <p:nvSpPr>
          <p:cNvPr id="1183" name="テキスト 358"/>
          <p:cNvSpPr txBox="1"/>
          <p:nvPr/>
        </p:nvSpPr>
        <p:spPr>
          <a:xfrm>
            <a:off x="3356592" y="4889927"/>
            <a:ext cx="2851560" cy="1014770"/>
          </a:xfrm>
          <a:prstGeom prst="rect">
            <a:avLst/>
          </a:prstGeom>
        </p:spPr>
        <p:txBody>
          <a:bodyPr wrap="square">
            <a:spAutoFit/>
          </a:bodyPr>
          <a:p>
            <a:pPr algn="l">
              <a:defRPr lang="ja-JP" altLang="en-US"/>
            </a:pPr>
            <a:endParaRPr lang="ja-JP" altLang="en-US" sz="1200" b="1">
              <a:latin typeface="メイリオ"/>
              <a:ea typeface="メイリオ"/>
            </a:endParaRPr>
          </a:p>
          <a:p>
            <a:pPr algn="l">
              <a:defRPr lang="ja-JP" altLang="en-US"/>
            </a:pPr>
            <a:r>
              <a:rPr lang="ja-JP" altLang="en-US" sz="1200" b="1">
                <a:latin typeface="メイリオ"/>
                <a:ea typeface="メイリオ"/>
              </a:rPr>
              <a:t>「絵本や物語、楽しいな</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「友達に伝えたいな</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「○○さんの話しを聞いてみよう</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「友達に気持ちが伝わって嬉しいな</a:t>
            </a:r>
            <a:r>
              <a:rPr lang="ja-JP" altLang="en-US" sz="1200" b="1">
                <a:latin typeface="メイリオ"/>
                <a:ea typeface="メイリオ"/>
              </a:rPr>
              <a:t>」</a:t>
            </a:r>
            <a:endParaRPr lang="ja-JP" altLang="en-US" sz="2000" b="1">
              <a:latin typeface="メイリオ"/>
              <a:ea typeface="メイリオ"/>
            </a:endParaRPr>
          </a:p>
        </p:txBody>
      </p:sp>
      <p:sp>
        <p:nvSpPr>
          <p:cNvPr id="1184" name="テキスト 359"/>
          <p:cNvSpPr txBox="1"/>
          <p:nvPr/>
        </p:nvSpPr>
        <p:spPr>
          <a:xfrm>
            <a:off x="6193904" y="3214688"/>
            <a:ext cx="3023389" cy="1014770"/>
          </a:xfrm>
          <a:prstGeom prst="rect">
            <a:avLst/>
          </a:prstGeom>
        </p:spPr>
        <p:txBody>
          <a:bodyPr wrap="square">
            <a:spAutoFit/>
          </a:bodyPr>
          <a:p>
            <a:pPr algn="l">
              <a:defRPr lang="ja-JP" altLang="en-US"/>
            </a:pPr>
            <a:r>
              <a:rPr lang="ja-JP" altLang="en-US" sz="1200" b="1">
                <a:latin typeface="メイリオ"/>
                <a:ea typeface="メイリオ"/>
              </a:rPr>
              <a:t>「園庭のお花、きれいだな</a:t>
            </a:r>
            <a:r>
              <a:rPr lang="ja-JP" altLang="en-US" sz="1200" b="1">
                <a:latin typeface="メイリオ"/>
                <a:ea typeface="メイリオ"/>
              </a:rPr>
              <a:t>」</a:t>
            </a:r>
            <a:endParaRPr lang="ja-JP" altLang="en-US" sz="1000" b="1">
              <a:latin typeface="メイリオ"/>
              <a:ea typeface="メイリオ"/>
            </a:endParaRPr>
          </a:p>
          <a:p>
            <a:pPr algn="l">
              <a:defRPr lang="ja-JP" altLang="en-US"/>
            </a:pPr>
            <a:r>
              <a:rPr lang="ja-JP" altLang="en-US" sz="1200" b="1">
                <a:latin typeface="メイリオ"/>
                <a:ea typeface="メイリオ"/>
              </a:rPr>
              <a:t>「楽しいから踊りたくなって</a:t>
            </a:r>
            <a:r>
              <a:rPr lang="ja-JP" altLang="en-US" sz="1200" b="1">
                <a:latin typeface="メイリオ"/>
                <a:ea typeface="メイリオ"/>
              </a:rPr>
              <a:t>きた！</a:t>
            </a:r>
            <a:r>
              <a:rPr lang="ja-JP" altLang="en-US" sz="1200" b="1">
                <a:latin typeface="メイリオ"/>
                <a:ea typeface="メイリオ"/>
              </a:rPr>
              <a:t>」</a:t>
            </a:r>
            <a:endParaRPr lang="ja-JP" altLang="en-US" sz="1200" b="1">
              <a:latin typeface="メイリオ"/>
              <a:ea typeface="メイリオ"/>
            </a:endParaRPr>
          </a:p>
          <a:p>
            <a:pPr algn="l">
              <a:defRPr lang="ja-JP" altLang="en-US"/>
            </a:pPr>
            <a:r>
              <a:rPr lang="ja-JP" altLang="en-US" sz="1200" b="1">
                <a:latin typeface="メイリオ"/>
                <a:ea typeface="メイリオ"/>
              </a:rPr>
              <a:t>「この材料で作ろうかな」</a:t>
            </a:r>
            <a:endParaRPr lang="ja-JP" altLang="en-US" sz="1400" b="1">
              <a:latin typeface="メイリオ"/>
              <a:ea typeface="メイリオ"/>
            </a:endParaRPr>
          </a:p>
          <a:p>
            <a:pPr algn="l">
              <a:defRPr lang="ja-JP" altLang="en-US"/>
            </a:pPr>
            <a:r>
              <a:rPr lang="ja-JP" altLang="en-US" sz="1200" b="1">
                <a:latin typeface="メイリオ"/>
                <a:ea typeface="メイリオ"/>
              </a:rPr>
              <a:t>「劇遊びや歌、楽しいね</a:t>
            </a:r>
            <a:r>
              <a:rPr lang="ja-JP" altLang="en-US" sz="1200" b="1">
                <a:latin typeface="メイリオ"/>
                <a:ea typeface="メイリオ"/>
              </a:rPr>
              <a:t>」</a:t>
            </a:r>
            <a:endParaRPr lang="ja-JP" altLang="en-US" sz="1000" b="1">
              <a:latin typeface="メイリオ"/>
              <a:ea typeface="メイリオ"/>
            </a:endParaRPr>
          </a:p>
          <a:p>
            <a:pPr algn="l">
              <a:defRPr lang="ja-JP" altLang="en-US"/>
            </a:pPr>
            <a:r>
              <a:rPr lang="ja-JP" altLang="en-US" sz="1200" b="1">
                <a:latin typeface="メイリオ"/>
                <a:ea typeface="メイリオ"/>
              </a:rPr>
              <a:t>「</a:t>
            </a:r>
            <a:r>
              <a:rPr lang="ja-JP" altLang="en-US" sz="1200" b="1">
                <a:latin typeface="メイリオ"/>
                <a:ea typeface="メイリオ"/>
              </a:rPr>
              <a:t>体をいっぱい使ってみよう</a:t>
            </a:r>
            <a:r>
              <a:rPr lang="ja-JP" altLang="en-US" sz="1200" b="1">
                <a:latin typeface="メイリオ"/>
                <a:ea typeface="メイリオ"/>
              </a:rPr>
              <a:t>」</a:t>
            </a:r>
            <a:endParaRPr lang="ja-JP" altLang="en-US" b="1"/>
          </a:p>
        </p:txBody>
      </p:sp>
      <p:sp>
        <p:nvSpPr>
          <p:cNvPr id="1185" name="テキスト 305"/>
          <p:cNvSpPr txBox="1"/>
          <p:nvPr/>
        </p:nvSpPr>
        <p:spPr>
          <a:xfrm>
            <a:off x="108000" y="5965102"/>
            <a:ext cx="5581010" cy="706993"/>
          </a:xfrm>
          <a:prstGeom prst="rect">
            <a:avLst/>
          </a:prstGeom>
        </p:spPr>
        <p:txBody>
          <a:bodyPr wrap="square">
            <a:spAutoFit/>
          </a:bodyPr>
          <a:lstStyle/>
          <a:p>
            <a:pPr>
              <a:defRPr lang="ja-JP" altLang="en-US"/>
            </a:pPr>
            <a:r>
              <a:rPr lang="ja-JP" altLang="en-US" sz="1800" b="1" dirty="0">
                <a:latin typeface="ＭＳ ゴシック"/>
                <a:ea typeface="ＭＳ ゴシック"/>
              </a:rPr>
              <a:t>　</a:t>
            </a:r>
            <a:r>
              <a:rPr lang="ja-JP" altLang="en-US" sz="2000" b="1" dirty="0">
                <a:solidFill>
                  <a:srgbClr val="FF0000"/>
                </a:solidFill>
                <a:latin typeface="メイリオ"/>
                <a:ea typeface="メイリオ"/>
              </a:rPr>
              <a:t>子供</a:t>
            </a:r>
            <a:r>
              <a:rPr lang="ja-JP" altLang="en-US" sz="2000" b="1" dirty="0">
                <a:solidFill>
                  <a:srgbClr val="FF0000"/>
                </a:solidFill>
                <a:latin typeface="メイリオ"/>
                <a:ea typeface="メイリオ"/>
              </a:rPr>
              <a:t>たちは自らものや人と関わり、</a:t>
            </a:r>
            <a:endParaRPr sz="1600" b="1" dirty="0">
              <a:solidFill>
                <a:srgbClr val="FF0000"/>
              </a:solidFill>
              <a:latin typeface="メイリオ"/>
              <a:ea typeface="メイリオ"/>
            </a:endParaRPr>
          </a:p>
          <a:p>
            <a:pPr>
              <a:defRPr lang="ja-JP" altLang="en-US"/>
            </a:pPr>
            <a:r>
              <a:rPr lang="ja-JP" altLang="en-US" sz="2000" b="1" dirty="0">
                <a:solidFill>
                  <a:srgbClr val="FF0000"/>
                </a:solidFill>
                <a:latin typeface="メイリオ"/>
                <a:ea typeface="メイリオ"/>
              </a:rPr>
              <a:t>　</a:t>
            </a:r>
            <a:r>
              <a:rPr lang="ja-JP" altLang="en-US" sz="2000" b="1" dirty="0">
                <a:solidFill>
                  <a:srgbClr val="FF0000"/>
                </a:solidFill>
                <a:latin typeface="メイリオ"/>
                <a:ea typeface="メイリオ"/>
              </a:rPr>
              <a:t>遊びを楽しむ中で、</a:t>
            </a:r>
            <a:r>
              <a:rPr lang="ja-JP" altLang="en-US" sz="2000" b="1" dirty="0">
                <a:solidFill>
                  <a:srgbClr val="FF0000"/>
                </a:solidFill>
                <a:latin typeface="メイリオ"/>
                <a:ea typeface="メイリオ"/>
              </a:rPr>
              <a:t>多くのことを学びます。</a:t>
            </a:r>
            <a:endParaRPr lang="ja-JP" altLang="en-US" sz="2400" b="1" dirty="0">
              <a:solidFill>
                <a:srgbClr val="FF0000"/>
              </a:solidFill>
              <a:latin typeface="メイリオ"/>
              <a:ea typeface="メイリオ"/>
            </a:endParaRPr>
          </a:p>
        </p:txBody>
      </p:sp>
      <p:pic>
        <p:nvPicPr>
          <p:cNvPr id="1186" name="図 307"/>
          <p:cNvPicPr>
            <a:picLocks noChangeAspect="1"/>
          </p:cNvPicPr>
          <p:nvPr/>
        </p:nvPicPr>
        <p:blipFill>
          <a:blip r:embed="rId1">
            <a:lum bright="20000"/>
          </a:blip>
          <a:stretch>
            <a:fillRect/>
          </a:stretch>
        </p:blipFill>
        <p:spPr>
          <a:xfrm>
            <a:off x="3356592" y="2775240"/>
            <a:ext cx="2721670" cy="1677330"/>
          </a:xfrm>
          <a:prstGeom prst="rect">
            <a:avLst/>
          </a:prstGeom>
          <a:noFill/>
          <a:ln w="9525" cap="flat" cmpd="sng">
            <a:noFill/>
            <a:prstDash val="solid"/>
            <a:round/>
          </a:ln>
          <a:effectLst>
            <a:softEdge rad="112522"/>
          </a:effectLst>
        </p:spPr>
      </p:pic>
      <p:pic>
        <p:nvPicPr>
          <p:cNvPr id="1187" name="図 308"/>
          <p:cNvPicPr>
            <a:picLocks noChangeAspect="1"/>
          </p:cNvPicPr>
          <p:nvPr/>
        </p:nvPicPr>
        <p:blipFill>
          <a:blip r:embed="rId2"/>
          <a:stretch>
            <a:fillRect/>
          </a:stretch>
        </p:blipFill>
        <p:spPr>
          <a:xfrm>
            <a:off x="6373202" y="4524814"/>
            <a:ext cx="2664790" cy="2147281"/>
          </a:xfrm>
          <a:prstGeom prst="rect">
            <a:avLst/>
          </a:prstGeom>
          <a:noFill/>
          <a:ln w="9525" cap="flat" cmpd="sng">
            <a:noFill/>
            <a:prstDash val="solid"/>
            <a:round/>
          </a:ln>
          <a:effectLst>
            <a:softEdge rad="112522"/>
          </a:effectLst>
        </p:spPr>
      </p:pic>
      <p:sp>
        <p:nvSpPr>
          <p:cNvPr id="1188" name="四角形 234"/>
          <p:cNvSpPr>
            <a:spLocks noChangeArrowheads="1"/>
          </p:cNvSpPr>
          <p:nvPr/>
        </p:nvSpPr>
        <p:spPr>
          <a:xfrm>
            <a:off x="21887" y="0"/>
            <a:ext cx="9122115" cy="1076410"/>
          </a:xfrm>
          <a:prstGeom prst="rect">
            <a:avLst/>
          </a:prstGeom>
          <a:solidFill>
            <a:srgbClr val="FFE9E9"/>
          </a:solidFill>
          <a:ln>
            <a:miter/>
          </a:ln>
        </p:spPr>
        <p:txBody>
          <a:bodyPr vert="horz" wrap="square" anchor="ctr"/>
          <a:lstStyle/>
          <a:p>
            <a:pPr algn="ctr" fontAlgn="base">
              <a:lnSpc>
                <a:spcPts val="3000"/>
              </a:lnSpc>
              <a:spcBef>
                <a:spcPts val="0"/>
              </a:spcBef>
              <a:spcAft>
                <a:spcPts val="0"/>
              </a:spcAft>
            </a:pPr>
            <a:r>
              <a:rPr lang="ja-JP" altLang="en-US" sz="2800" b="1" noProof="0" dirty="0">
                <a:solidFill>
                  <a:srgbClr val="FF0000"/>
                </a:solidFill>
                <a:effectLst/>
                <a:latin typeface="メイリオ"/>
                <a:ea typeface="メイリオ"/>
              </a:rPr>
              <a:t>幼児期の終わりまでに育ってほしい姿（10の姿）</a:t>
            </a:r>
            <a:endParaRPr lang="ja-JP" altLang="en-US" sz="2800" b="1" dirty="0">
              <a:solidFill>
                <a:srgbClr val="FF0000"/>
              </a:solidFill>
              <a:latin typeface="メイリオ"/>
              <a:ea typeface="メイリオ"/>
            </a:endParaRPr>
          </a:p>
          <a:p>
            <a:pPr algn="ctr" fontAlgn="base">
              <a:lnSpc>
                <a:spcPts val="3000"/>
              </a:lnSpc>
              <a:spcBef>
                <a:spcPts val="0"/>
              </a:spcBef>
              <a:spcAft>
                <a:spcPts val="0"/>
              </a:spcAft>
            </a:pPr>
            <a:r>
              <a:rPr lang="ja-JP" altLang="en-US" sz="2400" b="1" noProof="0" dirty="0">
                <a:solidFill>
                  <a:srgbClr val="6079AC"/>
                </a:solidFill>
                <a:effectLst/>
                <a:latin typeface="メイリオ"/>
                <a:ea typeface="メイリオ"/>
              </a:rPr>
              <a:t>（資質</a:t>
            </a:r>
            <a:r>
              <a:rPr lang="ja-JP" altLang="en-US" sz="2400" b="1" noProof="0" dirty="0">
                <a:solidFill>
                  <a:srgbClr val="6079AC"/>
                </a:solidFill>
                <a:effectLst/>
                <a:latin typeface="メイリオ"/>
                <a:ea typeface="メイリオ"/>
              </a:rPr>
              <a:t>・</a:t>
            </a:r>
            <a:r>
              <a:rPr lang="ja-JP" altLang="en-US" sz="2400" b="1" noProof="0" dirty="0">
                <a:solidFill>
                  <a:srgbClr val="6079AC"/>
                </a:solidFill>
                <a:effectLst/>
                <a:latin typeface="メイリオ"/>
                <a:ea typeface="メイリオ"/>
              </a:rPr>
              <a:t>能力が</a:t>
            </a:r>
            <a:r>
              <a:rPr lang="ja-JP" altLang="en-US" sz="2400" b="1" noProof="0" dirty="0">
                <a:solidFill>
                  <a:srgbClr val="6079AC"/>
                </a:solidFill>
                <a:effectLst/>
                <a:latin typeface="メイリオ"/>
                <a:ea typeface="メイリオ"/>
              </a:rPr>
              <a:t>育まれている</a:t>
            </a:r>
            <a:r>
              <a:rPr lang="ja-JP" altLang="en-US" sz="2400" b="1" noProof="0" dirty="0">
                <a:solidFill>
                  <a:srgbClr val="6079AC"/>
                </a:solidFill>
                <a:effectLst/>
                <a:latin typeface="メイリオ"/>
                <a:ea typeface="メイリオ"/>
              </a:rPr>
              <a:t>子供</a:t>
            </a:r>
            <a:r>
              <a:rPr lang="ja-JP" altLang="en-US" sz="2400" b="1" noProof="0" dirty="0">
                <a:solidFill>
                  <a:srgbClr val="6079AC"/>
                </a:solidFill>
                <a:effectLst/>
                <a:latin typeface="メイリオ"/>
                <a:ea typeface="メイリオ"/>
              </a:rPr>
              <a:t>の具体的な姿</a:t>
            </a:r>
            <a:r>
              <a:rPr lang="ja-JP" altLang="en-US" sz="2400" b="1" noProof="0" dirty="0">
                <a:solidFill>
                  <a:srgbClr val="6079AC"/>
                </a:solidFill>
                <a:effectLst/>
                <a:latin typeface="メイリオ"/>
                <a:ea typeface="メイリオ"/>
              </a:rPr>
              <a:t>）</a:t>
            </a:r>
            <a:r>
              <a:rPr lang="ja-JP" altLang="en-US" sz="3200" b="1" noProof="0" dirty="0">
                <a:solidFill>
                  <a:srgbClr val="002060"/>
                </a:solidFill>
                <a:effectLst/>
                <a:latin typeface="メイリオ"/>
                <a:ea typeface="メイリオ"/>
              </a:rPr>
              <a:t>　</a:t>
            </a:r>
            <a:endParaRPr lang="ja-JP" altLang="en-US" sz="3200" b="1" noProof="0" dirty="0">
              <a:solidFill>
                <a:srgbClr val="6079AC"/>
              </a:solidFill>
              <a:effectLst/>
              <a:latin typeface="メイリオ"/>
              <a:ea typeface="メイリオ"/>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4" name="Rectangle 15"/>
          <p:cNvSpPr>
            <a:spLocks noChangeArrowheads="1"/>
          </p:cNvSpPr>
          <p:nvPr/>
        </p:nvSpPr>
        <p:spPr>
          <a:xfrm>
            <a:off x="579178" y="575462"/>
            <a:ext cx="8075240" cy="407411"/>
          </a:xfrm>
          <a:prstGeom prst="rect">
            <a:avLst/>
          </a:prstGeom>
          <a:solidFill>
            <a:schemeClr val="accent5">
              <a:lumMod val="40000"/>
              <a:lumOff val="60000"/>
            </a:schemeClr>
          </a:solidFill>
          <a:ln>
            <a:headEnd/>
            <a:tailEnd/>
          </a:ln>
        </p:spPr>
        <p:style>
          <a:lnRef idx="3">
            <a:schemeClr val="lt1"/>
          </a:lnRef>
          <a:fillRef idx="1">
            <a:schemeClr val="accent2"/>
          </a:fillRef>
          <a:effectRef idx="1">
            <a:schemeClr val="accent2"/>
          </a:effectRef>
          <a:fontRef idx="minor">
            <a:schemeClr val="lt1"/>
          </a:fontRef>
        </p:style>
        <p:txBody>
          <a:bodyPr anchor="ctr"/>
          <a:lstStyle/>
          <a:p>
            <a:pPr algn="ctr">
              <a:defRPr/>
            </a:pPr>
            <a:r>
              <a:rPr lang="ja-JP" altLang="en-US" sz="2000" b="1" dirty="0">
                <a:solidFill>
                  <a:schemeClr val="tx1"/>
                </a:solidFill>
                <a:latin typeface="HG丸ｺﾞｼｯｸM-PRO" pitchFamily="50" charset="-128"/>
              </a:rPr>
              <a:t>遊びを通した総合的な指導　～ものを転がして遊ぶことを楽しむ～</a:t>
            </a:r>
          </a:p>
        </p:txBody>
      </p:sp>
      <p:pic>
        <p:nvPicPr>
          <p:cNvPr id="1195" name="図 3" descr="K5212.jpg"/>
          <p:cNvPicPr>
            <a:picLocks noChangeAspect="1"/>
          </p:cNvPicPr>
          <p:nvPr/>
        </p:nvPicPr>
        <p:blipFill>
          <a:blip r:embed="rId1"/>
          <a:stretch>
            <a:fillRect/>
          </a:stretch>
        </p:blipFill>
        <p:spPr>
          <a:xfrm>
            <a:off x="1848891" y="1663929"/>
            <a:ext cx="5286375" cy="3709759"/>
          </a:xfrm>
          <a:prstGeom prst="rect">
            <a:avLst/>
          </a:prstGeom>
          <a:noFill/>
          <a:ln w="9525">
            <a:noFill/>
            <a:miter lim="800000"/>
            <a:headEnd/>
            <a:tailEnd/>
          </a:ln>
        </p:spPr>
      </p:pic>
      <p:sp>
        <p:nvSpPr>
          <p:cNvPr id="1196" name="テキスト ボックス 7"/>
          <p:cNvSpPr txBox="1">
            <a:spLocks noChangeArrowheads="1"/>
          </p:cNvSpPr>
          <p:nvPr/>
        </p:nvSpPr>
        <p:spPr>
          <a:xfrm>
            <a:off x="4286250" y="1052513"/>
            <a:ext cx="4857750" cy="368439"/>
          </a:xfrm>
          <a:prstGeom prst="rect">
            <a:avLst/>
          </a:prstGeom>
          <a:noFill/>
          <a:ln w="9525">
            <a:noFill/>
            <a:miter lim="800000"/>
            <a:headEnd/>
            <a:tailEnd/>
          </a:ln>
        </p:spPr>
        <p:txBody>
          <a:bodyPr>
            <a:spAutoFit/>
          </a:bodyPr>
          <a:lstStyle/>
          <a:p>
            <a:r>
              <a:rPr lang="ja-JP" altLang="en-US" b="1">
                <a:latin typeface="メイリオ"/>
                <a:ea typeface="メイリオ"/>
              </a:rPr>
              <a:t>＊</a:t>
            </a:r>
            <a:r>
              <a:rPr lang="ja-JP" altLang="en-US">
                <a:latin typeface="メイリオ"/>
                <a:ea typeface="メイリオ"/>
              </a:rPr>
              <a:t>転がり方（摩擦・回転など）に関する発見</a:t>
            </a:r>
            <a:endParaRPr>
              <a:latin typeface="メイリオ"/>
              <a:ea typeface="メイリオ"/>
            </a:endParaRPr>
          </a:p>
        </p:txBody>
      </p:sp>
      <p:sp>
        <p:nvSpPr>
          <p:cNvPr id="1197" name="テキスト ボックス 8"/>
          <p:cNvSpPr txBox="1">
            <a:spLocks noChangeArrowheads="1"/>
          </p:cNvSpPr>
          <p:nvPr/>
        </p:nvSpPr>
        <p:spPr>
          <a:xfrm>
            <a:off x="0" y="1052513"/>
            <a:ext cx="4214813" cy="368439"/>
          </a:xfrm>
          <a:prstGeom prst="rect">
            <a:avLst/>
          </a:prstGeom>
          <a:noFill/>
          <a:ln w="9525">
            <a:noFill/>
            <a:miter lim="800000"/>
            <a:headEnd/>
            <a:tailEnd/>
          </a:ln>
        </p:spPr>
        <p:txBody>
          <a:bodyPr>
            <a:spAutoFit/>
          </a:bodyPr>
          <a:lstStyle/>
          <a:p>
            <a:r>
              <a:rPr lang="ja-JP" altLang="en-US">
                <a:latin typeface="メイリオ"/>
                <a:ea typeface="メイリオ"/>
              </a:rPr>
              <a:t>　　　　</a:t>
            </a:r>
            <a:r>
              <a:rPr lang="ja-JP" altLang="en-US" b="1">
                <a:latin typeface="メイリオ"/>
                <a:ea typeface="メイリオ"/>
              </a:rPr>
              <a:t>＊</a:t>
            </a:r>
            <a:r>
              <a:rPr lang="ja-JP" altLang="en-US">
                <a:latin typeface="メイリオ"/>
                <a:ea typeface="メイリオ"/>
              </a:rPr>
              <a:t>様々な斜度、素材で試す　</a:t>
            </a:r>
            <a:endParaRPr>
              <a:latin typeface="メイリオ"/>
              <a:ea typeface="メイリオ"/>
            </a:endParaRPr>
          </a:p>
        </p:txBody>
      </p:sp>
      <p:sp>
        <p:nvSpPr>
          <p:cNvPr id="1198" name="テキスト ボックス 10"/>
          <p:cNvSpPr txBox="1">
            <a:spLocks noChangeArrowheads="1"/>
          </p:cNvSpPr>
          <p:nvPr/>
        </p:nvSpPr>
        <p:spPr>
          <a:xfrm>
            <a:off x="179388" y="2774950"/>
            <a:ext cx="1567875" cy="368439"/>
          </a:xfrm>
          <a:prstGeom prst="rect">
            <a:avLst/>
          </a:prstGeom>
          <a:noFill/>
          <a:ln w="9525">
            <a:noFill/>
            <a:miter lim="800000"/>
            <a:headEnd/>
            <a:tailEnd/>
          </a:ln>
        </p:spPr>
        <p:txBody>
          <a:bodyPr wrap="none">
            <a:spAutoFit/>
          </a:bodyPr>
          <a:lstStyle/>
          <a:p>
            <a:r>
              <a:rPr lang="ja-JP" altLang="en-US" b="1">
                <a:latin typeface="メイリオ"/>
                <a:ea typeface="メイリオ"/>
              </a:rPr>
              <a:t>＊</a:t>
            </a:r>
            <a:r>
              <a:rPr lang="ja-JP" altLang="en-US">
                <a:latin typeface="メイリオ"/>
                <a:ea typeface="メイリオ"/>
              </a:rPr>
              <a:t>順番にする</a:t>
            </a:r>
            <a:endParaRPr>
              <a:latin typeface="メイリオ"/>
              <a:ea typeface="メイリオ"/>
            </a:endParaRPr>
          </a:p>
        </p:txBody>
      </p:sp>
      <p:sp>
        <p:nvSpPr>
          <p:cNvPr id="1199" name="テキスト ボックス 11"/>
          <p:cNvSpPr txBox="1">
            <a:spLocks noChangeArrowheads="1"/>
          </p:cNvSpPr>
          <p:nvPr/>
        </p:nvSpPr>
        <p:spPr>
          <a:xfrm>
            <a:off x="7308850" y="1779588"/>
            <a:ext cx="1785938" cy="645438"/>
          </a:xfrm>
          <a:prstGeom prst="rect">
            <a:avLst/>
          </a:prstGeom>
          <a:noFill/>
          <a:ln w="9525">
            <a:noFill/>
            <a:miter lim="800000"/>
            <a:headEnd/>
            <a:tailEnd/>
          </a:ln>
        </p:spPr>
        <p:txBody>
          <a:bodyPr>
            <a:spAutoFit/>
          </a:bodyPr>
          <a:lstStyle/>
          <a:p>
            <a:r>
              <a:rPr lang="ja-JP" altLang="en-US" b="1" dirty="0">
                <a:latin typeface="メイリオ"/>
                <a:ea typeface="メイリオ"/>
              </a:rPr>
              <a:t>＊</a:t>
            </a:r>
            <a:r>
              <a:rPr lang="ja-JP" altLang="en-US" dirty="0">
                <a:latin typeface="メイリオ"/>
                <a:ea typeface="メイリオ"/>
              </a:rPr>
              <a:t>互いに</a:t>
            </a:r>
            <a:endParaRPr lang="en-US" altLang="ja-JP" dirty="0">
              <a:latin typeface="メイリオ"/>
              <a:ea typeface="メイリオ"/>
            </a:endParaRPr>
          </a:p>
          <a:p>
            <a:r>
              <a:rPr lang="ja-JP" altLang="en-US" dirty="0">
                <a:latin typeface="メイリオ"/>
                <a:ea typeface="メイリオ"/>
              </a:rPr>
              <a:t>　観察する</a:t>
            </a:r>
            <a:endParaRPr>
              <a:latin typeface="メイリオ"/>
              <a:ea typeface="メイリオ"/>
            </a:endParaRPr>
          </a:p>
        </p:txBody>
      </p:sp>
      <p:sp>
        <p:nvSpPr>
          <p:cNvPr id="1200" name="テキスト ボックス 12"/>
          <p:cNvSpPr txBox="1">
            <a:spLocks noChangeArrowheads="1"/>
          </p:cNvSpPr>
          <p:nvPr/>
        </p:nvSpPr>
        <p:spPr>
          <a:xfrm>
            <a:off x="7310012" y="2716213"/>
            <a:ext cx="1605602" cy="645438"/>
          </a:xfrm>
          <a:prstGeom prst="rect">
            <a:avLst/>
          </a:prstGeom>
          <a:noFill/>
          <a:ln w="9525">
            <a:noFill/>
            <a:miter lim="800000"/>
            <a:headEnd/>
            <a:tailEnd/>
          </a:ln>
        </p:spPr>
        <p:txBody>
          <a:bodyPr wrap="square">
            <a:spAutoFit/>
          </a:bodyPr>
          <a:lstStyle/>
          <a:p>
            <a:r>
              <a:rPr lang="ja-JP" altLang="en-US" b="1">
                <a:latin typeface="メイリオ"/>
                <a:ea typeface="メイリオ"/>
              </a:rPr>
              <a:t>＊</a:t>
            </a:r>
            <a:r>
              <a:rPr lang="ja-JP" altLang="en-US">
                <a:latin typeface="メイリオ"/>
                <a:ea typeface="メイリオ"/>
              </a:rPr>
              <a:t>アイデア　</a:t>
            </a:r>
            <a:endParaRPr>
              <a:latin typeface="メイリオ"/>
              <a:ea typeface="メイリオ"/>
            </a:endParaRPr>
          </a:p>
          <a:p>
            <a:r>
              <a:rPr lang="ja-JP" altLang="en-US">
                <a:latin typeface="メイリオ"/>
                <a:ea typeface="メイリオ"/>
              </a:rPr>
              <a:t>　を出し合う　　</a:t>
            </a:r>
            <a:endParaRPr>
              <a:latin typeface="メイリオ"/>
              <a:ea typeface="メイリオ"/>
            </a:endParaRPr>
          </a:p>
        </p:txBody>
      </p:sp>
      <p:sp>
        <p:nvSpPr>
          <p:cNvPr id="1201" name="テキスト ボックス 13"/>
          <p:cNvSpPr txBox="1">
            <a:spLocks noChangeArrowheads="1"/>
          </p:cNvSpPr>
          <p:nvPr/>
        </p:nvSpPr>
        <p:spPr>
          <a:xfrm>
            <a:off x="7275442" y="4565164"/>
            <a:ext cx="1500188" cy="645438"/>
          </a:xfrm>
          <a:prstGeom prst="rect">
            <a:avLst/>
          </a:prstGeom>
          <a:noFill/>
          <a:ln w="9525">
            <a:noFill/>
            <a:miter lim="800000"/>
            <a:headEnd/>
            <a:tailEnd/>
          </a:ln>
        </p:spPr>
        <p:txBody>
          <a:bodyPr>
            <a:spAutoFit/>
          </a:bodyPr>
          <a:lstStyle/>
          <a:p>
            <a:r>
              <a:rPr lang="ja-JP" altLang="en-US" b="1" dirty="0">
                <a:latin typeface="メイリオ"/>
                <a:ea typeface="メイリオ"/>
              </a:rPr>
              <a:t>＊</a:t>
            </a:r>
            <a:r>
              <a:rPr lang="ja-JP" altLang="en-US" dirty="0">
                <a:latin typeface="メイリオ"/>
                <a:ea typeface="メイリオ"/>
              </a:rPr>
              <a:t>友だちに</a:t>
            </a:r>
            <a:endParaRPr lang="en-US" altLang="ja-JP" dirty="0">
              <a:latin typeface="メイリオ"/>
              <a:ea typeface="メイリオ"/>
            </a:endParaRPr>
          </a:p>
          <a:p>
            <a:r>
              <a:rPr lang="ja-JP" altLang="en-US" dirty="0">
                <a:latin typeface="メイリオ"/>
                <a:ea typeface="メイリオ"/>
              </a:rPr>
              <a:t>　説明する</a:t>
            </a:r>
            <a:endParaRPr>
              <a:latin typeface="メイリオ"/>
              <a:ea typeface="メイリオ"/>
            </a:endParaRPr>
          </a:p>
        </p:txBody>
      </p:sp>
      <p:sp>
        <p:nvSpPr>
          <p:cNvPr id="1202" name="テキスト ボックス 15"/>
          <p:cNvSpPr txBox="1">
            <a:spLocks noChangeArrowheads="1"/>
          </p:cNvSpPr>
          <p:nvPr/>
        </p:nvSpPr>
        <p:spPr>
          <a:xfrm>
            <a:off x="284008" y="5888394"/>
            <a:ext cx="8665586" cy="645438"/>
          </a:xfrm>
          <a:prstGeom prst="rect">
            <a:avLst/>
          </a:prstGeom>
          <a:noFill/>
          <a:ln w="9525">
            <a:noFill/>
            <a:miter lim="800000"/>
            <a:headEnd/>
            <a:tailEnd/>
          </a:ln>
        </p:spPr>
        <p:txBody>
          <a:bodyPr wrap="square">
            <a:spAutoFit/>
          </a:bodyPr>
          <a:lstStyle/>
          <a:p>
            <a:r>
              <a:rPr lang="ja-JP" altLang="en-US" b="1" dirty="0">
                <a:solidFill>
                  <a:srgbClr val="FF5780"/>
                </a:solidFill>
                <a:latin typeface="メイリオ"/>
                <a:ea typeface="メイリオ"/>
              </a:rPr>
              <a:t>　保育者は、子供の知的好奇心、興味や関心を喚起し、子供と「もの」や「人」「状況」との関わりがより豊かになるように環境を構成し、援助していく。</a:t>
            </a:r>
            <a:endParaRPr b="1">
              <a:solidFill>
                <a:srgbClr val="FF5780"/>
              </a:solidFill>
              <a:latin typeface="メイリオ"/>
              <a:ea typeface="メイリオ"/>
            </a:endParaRPr>
          </a:p>
        </p:txBody>
      </p:sp>
      <p:sp>
        <p:nvSpPr>
          <p:cNvPr id="1203" name="テキスト ボックス 16"/>
          <p:cNvSpPr txBox="1">
            <a:spLocks noChangeArrowheads="1"/>
          </p:cNvSpPr>
          <p:nvPr/>
        </p:nvSpPr>
        <p:spPr>
          <a:xfrm>
            <a:off x="56328" y="3579813"/>
            <a:ext cx="1674870" cy="645438"/>
          </a:xfrm>
          <a:prstGeom prst="rect">
            <a:avLst/>
          </a:prstGeom>
          <a:noFill/>
          <a:ln w="9525">
            <a:noFill/>
            <a:miter lim="800000"/>
            <a:headEnd/>
            <a:tailEnd/>
          </a:ln>
        </p:spPr>
        <p:txBody>
          <a:bodyPr wrap="square">
            <a:spAutoFit/>
          </a:bodyPr>
          <a:lstStyle/>
          <a:p>
            <a:r>
              <a:rPr lang="ja-JP" altLang="en-US" b="1">
                <a:latin typeface="メイリオ"/>
                <a:ea typeface="メイリオ"/>
              </a:rPr>
              <a:t>＊</a:t>
            </a:r>
            <a:r>
              <a:rPr lang="ja-JP" altLang="en-US">
                <a:latin typeface="メイリオ"/>
                <a:ea typeface="メイリオ"/>
              </a:rPr>
              <a:t>意見の</a:t>
            </a:r>
            <a:endParaRPr>
              <a:latin typeface="メイリオ"/>
              <a:ea typeface="メイリオ"/>
            </a:endParaRPr>
          </a:p>
          <a:p>
            <a:r>
              <a:rPr lang="ja-JP" altLang="en-US">
                <a:latin typeface="メイリオ"/>
                <a:ea typeface="メイリオ"/>
              </a:rPr>
              <a:t>　</a:t>
            </a:r>
            <a:r>
              <a:rPr lang="ja-JP" altLang="en-US">
                <a:latin typeface="メイリオ"/>
                <a:ea typeface="メイリオ"/>
              </a:rPr>
              <a:t>対</a:t>
            </a:r>
            <a:r>
              <a:rPr lang="ja-JP" altLang="en-US">
                <a:latin typeface="メイリオ"/>
                <a:ea typeface="メイリオ"/>
              </a:rPr>
              <a:t>立と葛藤</a:t>
            </a:r>
            <a:endParaRPr>
              <a:latin typeface="メイリオ"/>
              <a:ea typeface="メイリオ"/>
            </a:endParaRPr>
          </a:p>
        </p:txBody>
      </p:sp>
      <p:sp>
        <p:nvSpPr>
          <p:cNvPr id="1204" name="テキスト ボックス 17"/>
          <p:cNvSpPr txBox="1">
            <a:spLocks noChangeArrowheads="1"/>
          </p:cNvSpPr>
          <p:nvPr/>
        </p:nvSpPr>
        <p:spPr>
          <a:xfrm>
            <a:off x="250825" y="4724400"/>
            <a:ext cx="1357313" cy="645438"/>
          </a:xfrm>
          <a:prstGeom prst="rect">
            <a:avLst/>
          </a:prstGeom>
          <a:noFill/>
          <a:ln w="9525">
            <a:noFill/>
            <a:miter lim="800000"/>
            <a:headEnd/>
            <a:tailEnd/>
          </a:ln>
        </p:spPr>
        <p:txBody>
          <a:bodyPr>
            <a:spAutoFit/>
          </a:bodyPr>
          <a:lstStyle/>
          <a:p>
            <a:r>
              <a:rPr lang="ja-JP" altLang="en-US" b="1">
                <a:latin typeface="メイリオ"/>
                <a:ea typeface="メイリオ"/>
              </a:rPr>
              <a:t>＊</a:t>
            </a:r>
            <a:r>
              <a:rPr lang="ja-JP" altLang="en-US">
                <a:latin typeface="メイリオ"/>
                <a:ea typeface="メイリオ"/>
              </a:rPr>
              <a:t>片付けを　</a:t>
            </a:r>
            <a:endParaRPr>
              <a:latin typeface="メイリオ"/>
              <a:ea typeface="メイリオ"/>
            </a:endParaRPr>
          </a:p>
          <a:p>
            <a:r>
              <a:rPr lang="ja-JP" altLang="en-US">
                <a:latin typeface="メイリオ"/>
                <a:ea typeface="メイリオ"/>
              </a:rPr>
              <a:t>　する</a:t>
            </a:r>
            <a:endParaRPr>
              <a:latin typeface="メイリオ"/>
              <a:ea typeface="メイリオ"/>
            </a:endParaRPr>
          </a:p>
        </p:txBody>
      </p:sp>
      <p:sp>
        <p:nvSpPr>
          <p:cNvPr id="1205" name="テキスト ボックス 18"/>
          <p:cNvSpPr txBox="1">
            <a:spLocks noChangeArrowheads="1"/>
          </p:cNvSpPr>
          <p:nvPr/>
        </p:nvSpPr>
        <p:spPr>
          <a:xfrm>
            <a:off x="7289391" y="3742542"/>
            <a:ext cx="1357313" cy="645438"/>
          </a:xfrm>
          <a:prstGeom prst="rect">
            <a:avLst/>
          </a:prstGeom>
          <a:noFill/>
          <a:ln w="9525">
            <a:noFill/>
            <a:miter lim="800000"/>
            <a:headEnd/>
            <a:tailEnd/>
          </a:ln>
        </p:spPr>
        <p:txBody>
          <a:bodyPr>
            <a:spAutoFit/>
          </a:bodyPr>
          <a:lstStyle/>
          <a:p>
            <a:r>
              <a:rPr lang="ja-JP" altLang="en-US" b="0" dirty="0">
                <a:latin typeface="メイリオ"/>
                <a:ea typeface="メイリオ"/>
              </a:rPr>
              <a:t>＊友達</a:t>
            </a:r>
            <a:r>
              <a:rPr lang="ja-JP" altLang="en-US" dirty="0">
                <a:latin typeface="メイリオ"/>
                <a:ea typeface="メイリオ"/>
              </a:rPr>
              <a:t>に</a:t>
            </a:r>
            <a:endParaRPr>
              <a:latin typeface="メイリオ"/>
              <a:ea typeface="メイリオ"/>
            </a:endParaRPr>
          </a:p>
          <a:p>
            <a:r>
              <a:rPr lang="ja-JP" altLang="en-US" dirty="0">
                <a:latin typeface="メイリオ"/>
                <a:ea typeface="メイリオ"/>
              </a:rPr>
              <a:t>　話す</a:t>
            </a:r>
            <a:endParaRPr>
              <a:latin typeface="メイリオ"/>
              <a:ea typeface="メイリオ"/>
            </a:endParaRPr>
          </a:p>
        </p:txBody>
      </p:sp>
      <p:sp>
        <p:nvSpPr>
          <p:cNvPr id="1206" name="テキスト ボックス 16"/>
          <p:cNvSpPr txBox="1">
            <a:spLocks noChangeArrowheads="1"/>
          </p:cNvSpPr>
          <p:nvPr/>
        </p:nvSpPr>
        <p:spPr>
          <a:xfrm>
            <a:off x="179388" y="1773238"/>
            <a:ext cx="1428750" cy="645438"/>
          </a:xfrm>
          <a:prstGeom prst="rect">
            <a:avLst/>
          </a:prstGeom>
          <a:noFill/>
          <a:ln w="9525">
            <a:noFill/>
            <a:miter lim="800000"/>
            <a:headEnd/>
            <a:tailEnd/>
          </a:ln>
        </p:spPr>
        <p:txBody>
          <a:bodyPr>
            <a:spAutoFit/>
          </a:bodyPr>
          <a:lstStyle/>
          <a:p>
            <a:r>
              <a:rPr lang="ja-JP" altLang="en-US" b="1">
                <a:latin typeface="メイリオ"/>
                <a:ea typeface="メイリオ"/>
              </a:rPr>
              <a:t>＊</a:t>
            </a:r>
            <a:r>
              <a:rPr lang="ja-JP" altLang="en-US">
                <a:latin typeface="メイリオ"/>
                <a:ea typeface="メイリオ"/>
              </a:rPr>
              <a:t>友達と</a:t>
            </a:r>
            <a:endParaRPr>
              <a:latin typeface="メイリオ"/>
              <a:ea typeface="メイリオ"/>
            </a:endParaRPr>
          </a:p>
          <a:p>
            <a:r>
              <a:rPr lang="ja-JP" altLang="en-US">
                <a:latin typeface="メイリオ"/>
                <a:ea typeface="メイリオ"/>
              </a:rPr>
              <a:t>　 関わる</a:t>
            </a:r>
            <a:endParaRPr>
              <a:latin typeface="メイリオ"/>
              <a:ea typeface="メイリオ"/>
            </a:endParaRPr>
          </a:p>
        </p:txBody>
      </p:sp>
      <p:sp>
        <p:nvSpPr>
          <p:cNvPr id="1207" name="正方形/長方形 1"/>
          <p:cNvSpPr>
            <a:spLocks noChangeArrowheads="1"/>
          </p:cNvSpPr>
          <p:nvPr/>
        </p:nvSpPr>
        <p:spPr>
          <a:xfrm>
            <a:off x="-1537771" y="1688301"/>
            <a:ext cx="1428750"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08" name="正方形/長方形 15"/>
          <p:cNvSpPr>
            <a:spLocks noChangeArrowheads="1"/>
          </p:cNvSpPr>
          <p:nvPr/>
        </p:nvSpPr>
        <p:spPr>
          <a:xfrm>
            <a:off x="-1558232" y="2601050"/>
            <a:ext cx="1428750"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09" name="正方形/長方形 16"/>
          <p:cNvSpPr>
            <a:spLocks noChangeArrowheads="1"/>
          </p:cNvSpPr>
          <p:nvPr/>
        </p:nvSpPr>
        <p:spPr>
          <a:xfrm>
            <a:off x="-1678430" y="3583901"/>
            <a:ext cx="1548948"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0" name="正方形/長方形 17"/>
          <p:cNvSpPr>
            <a:spLocks noChangeArrowheads="1"/>
          </p:cNvSpPr>
          <p:nvPr/>
        </p:nvSpPr>
        <p:spPr>
          <a:xfrm>
            <a:off x="-1522509" y="4695825"/>
            <a:ext cx="1428750"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1" name="正方形/長方形 18"/>
          <p:cNvSpPr>
            <a:spLocks noChangeArrowheads="1"/>
          </p:cNvSpPr>
          <p:nvPr/>
        </p:nvSpPr>
        <p:spPr>
          <a:xfrm>
            <a:off x="9396536" y="1740176"/>
            <a:ext cx="1536700"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2" name="正方形/長方形 19"/>
          <p:cNvSpPr>
            <a:spLocks noChangeArrowheads="1"/>
          </p:cNvSpPr>
          <p:nvPr/>
        </p:nvSpPr>
        <p:spPr>
          <a:xfrm>
            <a:off x="9410824" y="2774950"/>
            <a:ext cx="1522413"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3" name="正方形/長方形 20"/>
          <p:cNvSpPr>
            <a:spLocks noChangeArrowheads="1"/>
          </p:cNvSpPr>
          <p:nvPr/>
        </p:nvSpPr>
        <p:spPr>
          <a:xfrm>
            <a:off x="9396536" y="3742542"/>
            <a:ext cx="1506043"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4" name="正方形/長方形 21"/>
          <p:cNvSpPr>
            <a:spLocks noChangeArrowheads="1"/>
          </p:cNvSpPr>
          <p:nvPr/>
        </p:nvSpPr>
        <p:spPr>
          <a:xfrm>
            <a:off x="9410823" y="4655646"/>
            <a:ext cx="1506042" cy="641350"/>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5" name="正方形/長方形 22"/>
          <p:cNvSpPr>
            <a:spLocks noChangeArrowheads="1"/>
          </p:cNvSpPr>
          <p:nvPr/>
        </p:nvSpPr>
        <p:spPr>
          <a:xfrm>
            <a:off x="-3348880" y="873555"/>
            <a:ext cx="3008287" cy="388937"/>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a:p>
        </p:txBody>
      </p:sp>
      <p:sp>
        <p:nvSpPr>
          <p:cNvPr id="1216" name="正方形/長方形 23"/>
          <p:cNvSpPr>
            <a:spLocks noChangeArrowheads="1"/>
          </p:cNvSpPr>
          <p:nvPr/>
        </p:nvSpPr>
        <p:spPr>
          <a:xfrm>
            <a:off x="9215437" y="982873"/>
            <a:ext cx="4398963" cy="373062"/>
          </a:xfrm>
          <a:prstGeom prst="rect">
            <a:avLst/>
          </a:prstGeom>
          <a:solidFill>
            <a:schemeClr val="accent1">
              <a:lumMod val="40000"/>
              <a:lumOff val="60000"/>
            </a:schemeClr>
          </a:solidFill>
          <a:ln w="9525" algn="ctr">
            <a:solidFill>
              <a:schemeClr val="bg2"/>
            </a:solidFill>
            <a:round/>
            <a:headEnd/>
            <a:tailEnd/>
          </a:ln>
        </p:spPr>
        <p:txBody>
          <a:bodyPr/>
          <a:lstStyle/>
          <a:p>
            <a:endParaRPr lang="ja-JP" altLang="en-US" dirty="0"/>
          </a:p>
        </p:txBody>
      </p:sp>
      <p:sp>
        <p:nvSpPr>
          <p:cNvPr id="1217" name="正方形/長方形 2"/>
          <p:cNvSpPr/>
          <p:nvPr/>
        </p:nvSpPr>
        <p:spPr>
          <a:xfrm>
            <a:off x="0" y="5568"/>
            <a:ext cx="9144000" cy="519638"/>
          </a:xfrm>
          <a:prstGeom prst="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latin typeface="メイリオ"/>
                <a:ea typeface="メイリオ"/>
              </a:rPr>
              <a:t>どのような経験をしているでしょう（育とうとしてい</a:t>
            </a:r>
            <a:r>
              <a:rPr lang="ja-JP" altLang="en-US" sz="2400" b="1">
                <a:solidFill>
                  <a:schemeClr val="tx1"/>
                </a:solidFill>
                <a:latin typeface="メイリオ"/>
                <a:ea typeface="メイリオ"/>
              </a:rPr>
              <a:t>る力</a:t>
            </a:r>
            <a:r>
              <a:rPr lang="ja-JP" altLang="en-US" sz="2400" b="1">
                <a:solidFill>
                  <a:schemeClr val="tx1"/>
                </a:solidFill>
                <a:latin typeface="メイリオ"/>
                <a:ea typeface="メイリオ"/>
              </a:rPr>
              <a:t>）</a:t>
            </a:r>
            <a:endParaRPr sz="2400" b="1">
              <a:solidFill>
                <a:schemeClr val="tx1"/>
              </a:solidFill>
              <a:latin typeface="メイリオ"/>
              <a:ea typeface="メイリオ"/>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1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1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0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0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0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1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1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1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2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 grpId="0" animBg="1"/>
      <p:bldP spid="1208" grpId="0" animBg="1"/>
      <p:bldP spid="1209" grpId="0" animBg="1"/>
      <p:bldP spid="1210" grpId="0" animBg="1"/>
      <p:bldP spid="1211" grpId="0" animBg="1"/>
      <p:bldP spid="1212" grpId="0" animBg="1"/>
      <p:bldP spid="1213" grpId="0" animBg="1"/>
      <p:bldP spid="1214" grpId="0" animBg="1"/>
      <p:bldP spid="1215" grpId="0" animBg="1"/>
      <p:bldP spid="12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2" name="円/楕円 62"/>
          <p:cNvSpPr/>
          <p:nvPr/>
        </p:nvSpPr>
        <p:spPr>
          <a:xfrm>
            <a:off x="2063750" y="3933825"/>
            <a:ext cx="5511800" cy="2441575"/>
          </a:xfrm>
          <a:prstGeom prst="ellipse">
            <a:avLst/>
          </a:prstGeom>
          <a:solidFill>
            <a:srgbClr val="FF6699">
              <a:alpha val="7568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0684" fontAlgn="auto">
              <a:spcBef>
                <a:spcPts val="0"/>
              </a:spcBef>
              <a:spcAft>
                <a:spcPts val="0"/>
              </a:spcAft>
              <a:defRPr/>
            </a:pPr>
            <a:endParaRPr lang="ja-JP" altLang="en-US">
              <a:solidFill>
                <a:prstClr val="white"/>
              </a:solidFill>
              <a:latin typeface="メイリオ"/>
              <a:ea typeface="メイリオ"/>
            </a:endParaRPr>
          </a:p>
        </p:txBody>
      </p:sp>
      <p:sp>
        <p:nvSpPr>
          <p:cNvPr id="1223" name="円/楕円 7"/>
          <p:cNvSpPr/>
          <p:nvPr/>
        </p:nvSpPr>
        <p:spPr>
          <a:xfrm>
            <a:off x="4724400" y="2841625"/>
            <a:ext cx="4406900" cy="1930400"/>
          </a:xfrm>
          <a:prstGeom prst="ellipse">
            <a:avLst/>
          </a:prstGeom>
          <a:solidFill>
            <a:schemeClr val="accent5">
              <a:lumMod val="60000"/>
              <a:lumOff val="4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0684" fontAlgn="auto">
              <a:spcBef>
                <a:spcPts val="0"/>
              </a:spcBef>
              <a:spcAft>
                <a:spcPts val="0"/>
              </a:spcAft>
              <a:defRPr/>
            </a:pPr>
            <a:endParaRPr lang="ja-JP" altLang="en-US" b="0">
              <a:solidFill>
                <a:prstClr val="white"/>
              </a:solidFill>
              <a:latin typeface="メイリオ"/>
              <a:ea typeface="メイリオ"/>
            </a:endParaRPr>
          </a:p>
        </p:txBody>
      </p:sp>
      <p:sp>
        <p:nvSpPr>
          <p:cNvPr id="1224" name="円/楕円 49"/>
          <p:cNvSpPr/>
          <p:nvPr/>
        </p:nvSpPr>
        <p:spPr>
          <a:xfrm>
            <a:off x="715963" y="645994"/>
            <a:ext cx="8423275" cy="1143119"/>
          </a:xfrm>
          <a:prstGeom prst="ellipse">
            <a:avLst/>
          </a:prstGeom>
          <a:solidFill>
            <a:srgbClr val="FFDB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0684" fontAlgn="auto">
              <a:spcBef>
                <a:spcPts val="0"/>
              </a:spcBef>
              <a:spcAft>
                <a:spcPts val="0"/>
              </a:spcAft>
              <a:defRPr/>
            </a:pPr>
            <a:endParaRPr lang="ja-JP" altLang="en-US">
              <a:solidFill>
                <a:prstClr val="white"/>
              </a:solidFill>
              <a:latin typeface="メイリオ"/>
              <a:ea typeface="メイリオ"/>
            </a:endParaRPr>
          </a:p>
        </p:txBody>
      </p:sp>
      <p:sp>
        <p:nvSpPr>
          <p:cNvPr id="1225" name="正方形/長方形 88"/>
          <p:cNvSpPr/>
          <p:nvPr/>
        </p:nvSpPr>
        <p:spPr>
          <a:xfrm>
            <a:off x="-794" y="-14288"/>
            <a:ext cx="9170988" cy="657107"/>
          </a:xfrm>
          <a:prstGeom prst="rect">
            <a:avLst/>
          </a:prstGeom>
          <a:solidFill>
            <a:srgbClr val="FFC000"/>
          </a:solidFill>
          <a:ln w="25400" cap="flat" cmpd="sng" algn="ctr">
            <a:noFill/>
            <a:prstDash val="solid"/>
          </a:ln>
          <a:effectLst>
            <a:outerShdw blurRad="44450" dist="27940" dir="5400000" algn="ctr">
              <a:srgbClr val="000000">
                <a:alpha val="32000"/>
              </a:srgbClr>
            </a:outerShdw>
          </a:effectLst>
        </p:spPr>
        <p:txBody>
          <a:bodyPr lIns="90814" tIns="45408" rIns="90814" bIns="45408" anchor="ctr"/>
          <a:lstStyle/>
          <a:p>
            <a:pPr defTabSz="908172" fontAlgn="auto">
              <a:spcAft>
                <a:spcPts val="0"/>
              </a:spcAft>
              <a:defRPr/>
            </a:pPr>
            <a:r>
              <a:rPr kumimoji="0" lang="ja-JP" altLang="en-US" sz="2000" b="1" kern="0" dirty="0">
                <a:solidFill>
                  <a:prstClr val="white"/>
                </a:solidFill>
                <a:latin typeface="メイリオ"/>
                <a:ea typeface="メイリオ"/>
              </a:rPr>
              <a:t>　　　　</a:t>
            </a:r>
            <a:endParaRPr kumimoji="0" lang="en-US" altLang="ja-JP" sz="2000" b="1" kern="0" dirty="0">
              <a:solidFill>
                <a:prstClr val="white"/>
              </a:solidFill>
              <a:latin typeface="メイリオ"/>
              <a:ea typeface="メイリオ"/>
            </a:endParaRPr>
          </a:p>
          <a:p>
            <a:pPr algn="ctr" defTabSz="908172" fontAlgn="auto">
              <a:spcAft>
                <a:spcPts val="0"/>
              </a:spcAft>
              <a:defRPr/>
            </a:pPr>
            <a:r>
              <a:rPr kumimoji="0" lang="ja-JP" altLang="en-US" sz="2400" b="1" kern="0" dirty="0">
                <a:latin typeface="メイリオ"/>
                <a:ea typeface="メイリオ"/>
                <a:cs typeface="メイリオ" panose="020B0604030504040204" pitchFamily="50" charset="-128"/>
              </a:rPr>
              <a:t>幼児教育において育みたい資質・能力の整理</a:t>
            </a:r>
            <a:endParaRPr kumimoji="0" lang="en-US" altLang="ja-JP" sz="2000" b="1" kern="0" dirty="0">
              <a:latin typeface="メイリオ"/>
              <a:ea typeface="メイリオ"/>
              <a:cs typeface="メイリオ" panose="020B0604030504040204" pitchFamily="50" charset="-128"/>
            </a:endParaRPr>
          </a:p>
          <a:p>
            <a:pPr defTabSz="908172" fontAlgn="auto">
              <a:lnSpc>
                <a:spcPts val="1400"/>
              </a:lnSpc>
              <a:spcAft>
                <a:spcPts val="0"/>
              </a:spcAft>
              <a:defRPr/>
            </a:pPr>
            <a:r>
              <a:rPr kumimoji="0" lang="ja-JP" altLang="en-US" sz="2000" b="1" kern="0" dirty="0">
                <a:solidFill>
                  <a:prstClr val="white"/>
                </a:solidFill>
                <a:latin typeface="メイリオ"/>
                <a:ea typeface="メイリオ"/>
                <a:cs typeface="メイリオ" panose="020B0604030504040204" pitchFamily="50" charset="-128"/>
              </a:rPr>
              <a:t>　　　　　　　　　　　　　　　　　</a:t>
            </a:r>
            <a:endParaRPr>
              <a:latin typeface="メイリオ"/>
              <a:ea typeface="メイリオ"/>
            </a:endParaRPr>
          </a:p>
        </p:txBody>
      </p:sp>
      <p:sp>
        <p:nvSpPr>
          <p:cNvPr id="1226" name="正方形/長方形 3"/>
          <p:cNvSpPr>
            <a:spLocks noChangeArrowheads="1"/>
          </p:cNvSpPr>
          <p:nvPr/>
        </p:nvSpPr>
        <p:spPr>
          <a:xfrm>
            <a:off x="866775" y="1091796"/>
            <a:ext cx="2125664" cy="491550"/>
          </a:xfrm>
          <a:prstGeom prst="rect">
            <a:avLst/>
          </a:prstGeom>
          <a:noFill/>
          <a:ln w="9525">
            <a:noFill/>
            <a:miter lim="800000"/>
            <a:headEnd/>
            <a:tailEnd/>
          </a:ln>
        </p:spPr>
        <p:txBody>
          <a:bodyPr wrap="square">
            <a:spAutoFit/>
          </a:bodyPr>
          <a:lstStyle/>
          <a:p>
            <a:pPr algn="ctr"/>
            <a:r>
              <a:rPr lang="ja-JP" altLang="en-US" sz="2000" b="1" dirty="0">
                <a:solidFill>
                  <a:srgbClr val="000000"/>
                </a:solidFill>
                <a:latin typeface="メイリオ"/>
                <a:ea typeface="メイリオ"/>
                <a:cs typeface="メイリオ" panose="020B0604030504040204" pitchFamily="50" charset="-128"/>
              </a:rPr>
              <a:t>知識・技能</a:t>
            </a:r>
            <a:endParaRPr lang="en-US" altLang="ja-JP" sz="2000" b="1" dirty="0">
              <a:solidFill>
                <a:srgbClr val="000000"/>
              </a:solidFill>
              <a:latin typeface="メイリオ"/>
              <a:ea typeface="メイリオ"/>
              <a:cs typeface="メイリオ" panose="020B0604030504040204" pitchFamily="50" charset="-128"/>
            </a:endParaRPr>
          </a:p>
          <a:p>
            <a:pPr algn="ctr"/>
            <a:endParaRPr lang="en-US" altLang="ja-JP" sz="600" dirty="0">
              <a:solidFill>
                <a:srgbClr val="000000"/>
              </a:solidFill>
              <a:latin typeface="メイリオ"/>
              <a:ea typeface="メイリオ"/>
              <a:cs typeface="メイリオ" pitchFamily="50" charset="-128"/>
            </a:endParaRPr>
          </a:p>
        </p:txBody>
      </p:sp>
      <p:sp>
        <p:nvSpPr>
          <p:cNvPr id="1227" name="正方形/長方形 4"/>
          <p:cNvSpPr>
            <a:spLocks noChangeArrowheads="1"/>
          </p:cNvSpPr>
          <p:nvPr/>
        </p:nvSpPr>
        <p:spPr>
          <a:xfrm>
            <a:off x="3390900" y="912189"/>
            <a:ext cx="2960688" cy="860881"/>
          </a:xfrm>
          <a:prstGeom prst="rect">
            <a:avLst/>
          </a:prstGeom>
          <a:noFill/>
          <a:ln w="9525">
            <a:noFill/>
            <a:miter lim="800000"/>
            <a:headEnd/>
            <a:tailEnd/>
          </a:ln>
        </p:spPr>
        <p:txBody>
          <a:bodyPr>
            <a:spAutoFit/>
          </a:bodyPr>
          <a:lstStyle/>
          <a:p>
            <a:pPr algn="ctr"/>
            <a:r>
              <a:rPr lang="ja-JP" altLang="en-US" sz="2000" b="1" dirty="0">
                <a:solidFill>
                  <a:srgbClr val="000000"/>
                </a:solidFill>
                <a:latin typeface="メイリオ"/>
                <a:ea typeface="メイリオ"/>
                <a:cs typeface="メイリオ" panose="020B0604030504040204" pitchFamily="50" charset="-128"/>
              </a:rPr>
              <a:t>思考力・判断力・</a:t>
            </a:r>
            <a:endParaRPr lang="en-US" altLang="ja-JP" sz="2000" b="1" dirty="0">
              <a:solidFill>
                <a:srgbClr val="000000"/>
              </a:solidFill>
              <a:latin typeface="メイリオ"/>
              <a:ea typeface="メイリオ"/>
              <a:cs typeface="メイリオ" panose="020B0604030504040204" pitchFamily="50" charset="-128"/>
            </a:endParaRPr>
          </a:p>
          <a:p>
            <a:pPr algn="ctr"/>
            <a:r>
              <a:rPr lang="ja-JP" altLang="en-US" sz="2000" b="1" dirty="0">
                <a:solidFill>
                  <a:srgbClr val="000000"/>
                </a:solidFill>
                <a:latin typeface="メイリオ"/>
                <a:ea typeface="メイリオ"/>
                <a:cs typeface="メイリオ" panose="020B0604030504040204" pitchFamily="50" charset="-128"/>
              </a:rPr>
              <a:t>表現力等</a:t>
            </a:r>
            <a:endParaRPr lang="en-US" altLang="ja-JP" sz="2000" b="1" dirty="0">
              <a:solidFill>
                <a:srgbClr val="000000"/>
              </a:solidFill>
              <a:latin typeface="メイリオ"/>
              <a:ea typeface="メイリオ"/>
              <a:cs typeface="メイリオ" panose="020B0604030504040204" pitchFamily="50" charset="-128"/>
            </a:endParaRPr>
          </a:p>
          <a:p>
            <a:pPr algn="ctr"/>
            <a:endParaRPr lang="en-US" altLang="ja-JP" sz="1000" dirty="0">
              <a:solidFill>
                <a:srgbClr val="000000"/>
              </a:solidFill>
              <a:latin typeface="メイリオ"/>
              <a:ea typeface="メイリオ"/>
              <a:cs typeface="メイリオ" pitchFamily="50" charset="-128"/>
            </a:endParaRPr>
          </a:p>
        </p:txBody>
      </p:sp>
      <p:sp>
        <p:nvSpPr>
          <p:cNvPr id="1228" name="正方形/長方形 5"/>
          <p:cNvSpPr>
            <a:spLocks noChangeArrowheads="1"/>
          </p:cNvSpPr>
          <p:nvPr/>
        </p:nvSpPr>
        <p:spPr>
          <a:xfrm>
            <a:off x="6702426" y="944832"/>
            <a:ext cx="2347912" cy="706993"/>
          </a:xfrm>
          <a:prstGeom prst="rect">
            <a:avLst/>
          </a:prstGeom>
          <a:noFill/>
          <a:ln w="9525">
            <a:noFill/>
            <a:miter lim="800000"/>
            <a:headEnd/>
            <a:tailEnd/>
          </a:ln>
        </p:spPr>
        <p:txBody>
          <a:bodyPr wrap="square">
            <a:spAutoFit/>
          </a:bodyPr>
          <a:lstStyle/>
          <a:p>
            <a:r>
              <a:rPr lang="ja-JP" altLang="en-US" sz="2000" b="1" dirty="0">
                <a:solidFill>
                  <a:srgbClr val="000000"/>
                </a:solidFill>
                <a:latin typeface="メイリオ"/>
                <a:ea typeface="メイリオ"/>
                <a:cs typeface="メイリオ" panose="020B0604030504040204" pitchFamily="50" charset="-128"/>
              </a:rPr>
              <a:t>学びに向かう力・</a:t>
            </a:r>
            <a:endParaRPr lang="en-US" altLang="ja-JP" sz="2000" b="1" dirty="0">
              <a:solidFill>
                <a:srgbClr val="000000"/>
              </a:solidFill>
              <a:latin typeface="メイリオ"/>
              <a:ea typeface="メイリオ"/>
              <a:cs typeface="メイリオ" panose="020B0604030504040204" pitchFamily="50" charset="-128"/>
            </a:endParaRPr>
          </a:p>
          <a:p>
            <a:r>
              <a:rPr lang="ja-JP" altLang="en-US" sz="2000" b="1" dirty="0">
                <a:solidFill>
                  <a:srgbClr val="000000"/>
                </a:solidFill>
                <a:latin typeface="メイリオ"/>
                <a:ea typeface="メイリオ"/>
                <a:cs typeface="メイリオ" panose="020B0604030504040204" pitchFamily="50" charset="-128"/>
              </a:rPr>
              <a:t>人間性等 　</a:t>
            </a:r>
            <a:endParaRPr lang="en-US" altLang="ja-JP" sz="2000" b="1" dirty="0">
              <a:solidFill>
                <a:srgbClr val="000000"/>
              </a:solidFill>
              <a:latin typeface="メイリオ"/>
              <a:ea typeface="メイリオ"/>
              <a:cs typeface="メイリオ" panose="020B0604030504040204" pitchFamily="50" charset="-128"/>
            </a:endParaRPr>
          </a:p>
        </p:txBody>
      </p:sp>
      <p:cxnSp>
        <p:nvCxnSpPr>
          <p:cNvPr id="1229" name="直線コネクタ 14"/>
          <p:cNvCxnSpPr/>
          <p:nvPr/>
        </p:nvCxnSpPr>
        <p:spPr>
          <a:xfrm>
            <a:off x="3343275" y="735013"/>
            <a:ext cx="0" cy="1073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0" name="直線コネクタ 16"/>
          <p:cNvCxnSpPr/>
          <p:nvPr/>
        </p:nvCxnSpPr>
        <p:spPr>
          <a:xfrm>
            <a:off x="6351588" y="765175"/>
            <a:ext cx="0" cy="1042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1" name="直線コネクタ 15"/>
          <p:cNvCxnSpPr/>
          <p:nvPr/>
        </p:nvCxnSpPr>
        <p:spPr>
          <a:xfrm>
            <a:off x="0" y="1746251"/>
            <a:ext cx="9170988" cy="60325"/>
          </a:xfrm>
          <a:prstGeom prst="line">
            <a:avLst/>
          </a:prstGeom>
        </p:spPr>
        <p:style>
          <a:lnRef idx="1">
            <a:schemeClr val="accent1"/>
          </a:lnRef>
          <a:fillRef idx="0">
            <a:schemeClr val="accent1"/>
          </a:fillRef>
          <a:effectRef idx="0">
            <a:schemeClr val="accent1"/>
          </a:effectRef>
          <a:fontRef idx="minor">
            <a:schemeClr val="tx1"/>
          </a:fontRef>
        </p:style>
      </p:cxnSp>
      <p:sp>
        <p:nvSpPr>
          <p:cNvPr id="1232" name="上矢印 32"/>
          <p:cNvSpPr/>
          <p:nvPr/>
        </p:nvSpPr>
        <p:spPr>
          <a:xfrm>
            <a:off x="4046538" y="1785939"/>
            <a:ext cx="1589087" cy="257175"/>
          </a:xfrm>
          <a:prstGeom prst="up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0684" fontAlgn="auto">
              <a:spcBef>
                <a:spcPts val="0"/>
              </a:spcBef>
              <a:spcAft>
                <a:spcPts val="0"/>
              </a:spcAft>
              <a:defRPr/>
            </a:pPr>
            <a:endParaRPr lang="ja-JP" altLang="en-US">
              <a:solidFill>
                <a:prstClr val="white"/>
              </a:solidFill>
              <a:latin typeface="メイリオ"/>
              <a:ea typeface="メイリオ"/>
            </a:endParaRPr>
          </a:p>
        </p:txBody>
      </p:sp>
      <p:sp>
        <p:nvSpPr>
          <p:cNvPr id="1233" name="角丸四角形 2"/>
          <p:cNvSpPr/>
          <p:nvPr/>
        </p:nvSpPr>
        <p:spPr>
          <a:xfrm>
            <a:off x="0" y="2039939"/>
            <a:ext cx="541338" cy="4818063"/>
          </a:xfrm>
          <a:prstGeom prst="roundRect">
            <a:avLst/>
          </a:prstGeom>
          <a:solidFill>
            <a:srgbClr val="5C8E26">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r>
              <a:rPr lang="ja-JP" altLang="en-US" b="1" dirty="0">
                <a:solidFill>
                  <a:prstClr val="white"/>
                </a:solidFill>
                <a:latin typeface="メイリオ"/>
                <a:ea typeface="メイリオ"/>
                <a:cs typeface="メイリオ" panose="020B0604030504040204" pitchFamily="50" charset="-128"/>
              </a:rPr>
              <a:t>幼　児　教　育</a:t>
            </a:r>
            <a:endParaRPr lang="en-US" altLang="ja-JP" b="1" dirty="0">
              <a:solidFill>
                <a:prstClr val="white"/>
              </a:solidFill>
              <a:latin typeface="メイリオ"/>
              <a:ea typeface="メイリオ"/>
              <a:cs typeface="メイリオ" panose="020B0604030504040204" pitchFamily="50" charset="-128"/>
            </a:endParaRPr>
          </a:p>
        </p:txBody>
      </p:sp>
      <p:sp>
        <p:nvSpPr>
          <p:cNvPr id="1234" name="角丸四角形 2"/>
          <p:cNvSpPr/>
          <p:nvPr/>
        </p:nvSpPr>
        <p:spPr>
          <a:xfrm>
            <a:off x="-22225" y="642819"/>
            <a:ext cx="663575" cy="1103431"/>
          </a:xfrm>
          <a:prstGeom prst="roundRect">
            <a:avLst/>
          </a:prstGeom>
          <a:solidFill>
            <a:srgbClr val="008000">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r>
              <a:rPr lang="ja-JP" altLang="en-US" sz="2000" b="1" dirty="0">
                <a:solidFill>
                  <a:prstClr val="white"/>
                </a:solidFill>
                <a:latin typeface="メイリオ"/>
                <a:ea typeface="メイリオ"/>
                <a:cs typeface="メイリオ" panose="020B0604030504040204" pitchFamily="50" charset="-128"/>
              </a:rPr>
              <a:t>小学校</a:t>
            </a:r>
            <a:endParaRPr lang="en-US" altLang="ja-JP" sz="2000" b="1" dirty="0">
              <a:solidFill>
                <a:prstClr val="white"/>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ja-JP" altLang="en-US" sz="2000" b="1" dirty="0">
                <a:solidFill>
                  <a:prstClr val="white"/>
                </a:solidFill>
                <a:latin typeface="メイリオ"/>
                <a:ea typeface="メイリオ"/>
                <a:cs typeface="メイリオ" panose="020B0604030504040204" pitchFamily="50" charset="-128"/>
              </a:rPr>
              <a:t>以上</a:t>
            </a:r>
            <a:endParaRPr lang="en-US" altLang="ja-JP" sz="2000" b="1" dirty="0">
              <a:solidFill>
                <a:prstClr val="white"/>
              </a:solidFill>
              <a:latin typeface="メイリオ"/>
              <a:ea typeface="メイリオ"/>
              <a:cs typeface="メイリオ" panose="020B0604030504040204" pitchFamily="50" charset="-128"/>
            </a:endParaRPr>
          </a:p>
        </p:txBody>
      </p:sp>
      <p:sp>
        <p:nvSpPr>
          <p:cNvPr id="1235" name="角丸四角形 2"/>
          <p:cNvSpPr/>
          <p:nvPr/>
        </p:nvSpPr>
        <p:spPr>
          <a:xfrm rot="16200000">
            <a:off x="4341019" y="3877469"/>
            <a:ext cx="615951" cy="5319712"/>
          </a:xfrm>
          <a:prstGeom prst="roundRect">
            <a:avLst/>
          </a:prstGeom>
          <a:solidFill>
            <a:srgbClr val="FF0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r>
              <a:rPr lang="ja-JP" altLang="en-US" sz="1400" b="1" dirty="0">
                <a:solidFill>
                  <a:srgbClr val="002060"/>
                </a:solidFill>
                <a:latin typeface="メイリオ"/>
                <a:ea typeface="メイリオ"/>
                <a:cs typeface="メイリオ" panose="020B0604030504040204" pitchFamily="50" charset="-128"/>
              </a:rPr>
              <a:t>学びに</a:t>
            </a:r>
            <a:r>
              <a:rPr lang="ja-JP" altLang="en-US" sz="1400" b="1">
                <a:solidFill>
                  <a:srgbClr val="002060"/>
                </a:solidFill>
                <a:latin typeface="メイリオ"/>
                <a:ea typeface="メイリオ"/>
                <a:cs typeface="メイリオ" panose="020B0604030504040204" pitchFamily="50" charset="-128"/>
              </a:rPr>
              <a:t>向かう力・人間性</a:t>
            </a:r>
            <a:r>
              <a:rPr lang="ja-JP" altLang="en-US" sz="1400" b="1" dirty="0">
                <a:solidFill>
                  <a:srgbClr val="002060"/>
                </a:solidFill>
                <a:latin typeface="メイリオ"/>
                <a:ea typeface="メイリオ"/>
                <a:cs typeface="メイリオ" panose="020B0604030504040204" pitchFamily="50" charset="-128"/>
              </a:rPr>
              <a:t>等</a:t>
            </a:r>
            <a:endParaRPr lang="en-US" altLang="ja-JP" sz="1400" b="1" dirty="0">
              <a:solidFill>
                <a:srgbClr val="002060"/>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ja-JP" altLang="en-US" sz="1400" dirty="0">
                <a:solidFill>
                  <a:srgbClr val="002060"/>
                </a:solidFill>
                <a:latin typeface="メイリオ"/>
                <a:ea typeface="メイリオ"/>
                <a:cs typeface="メイリオ" panose="020B0604030504040204" pitchFamily="50" charset="-128"/>
              </a:rPr>
              <a:t>（心情、意欲、態度が育つ中で、いかによりよい生活を営むか）</a:t>
            </a:r>
            <a:endParaRPr lang="en-US" altLang="ja-JP" sz="1400" dirty="0">
              <a:solidFill>
                <a:srgbClr val="002060"/>
              </a:solidFill>
              <a:latin typeface="メイリオ"/>
              <a:ea typeface="メイリオ"/>
              <a:cs typeface="メイリオ" panose="020B0604030504040204" pitchFamily="50" charset="-128"/>
            </a:endParaRPr>
          </a:p>
        </p:txBody>
      </p:sp>
      <p:sp>
        <p:nvSpPr>
          <p:cNvPr id="1236" name="正方形/長方形 17"/>
          <p:cNvSpPr/>
          <p:nvPr/>
        </p:nvSpPr>
        <p:spPr>
          <a:xfrm>
            <a:off x="-80963" y="1739900"/>
            <a:ext cx="4052888" cy="347920"/>
          </a:xfrm>
          <a:prstGeom prst="rect">
            <a:avLst/>
          </a:prstGeom>
        </p:spPr>
        <p:txBody>
          <a:bodyPr>
            <a:spAutoFit/>
          </a:bodyPr>
          <a:lstStyle/>
          <a:p>
            <a:pPr defTabSz="908172" fontAlgn="auto">
              <a:lnSpc>
                <a:spcPts val="1000"/>
              </a:lnSpc>
              <a:spcAft>
                <a:spcPts val="0"/>
              </a:spcAft>
              <a:defRPr/>
            </a:pPr>
            <a:r>
              <a:rPr kumimoji="0" lang="en-US" altLang="ja-JP" sz="1050" b="1" kern="0" dirty="0">
                <a:solidFill>
                  <a:srgbClr val="FF0000"/>
                </a:solidFill>
                <a:latin typeface="メイリオ"/>
                <a:ea typeface="メイリオ"/>
              </a:rPr>
              <a:t>※</a:t>
            </a:r>
            <a:r>
              <a:rPr kumimoji="0" lang="ja-JP" altLang="en-US" sz="1050" b="1" kern="0" dirty="0">
                <a:solidFill>
                  <a:srgbClr val="FF0000"/>
                </a:solidFill>
                <a:latin typeface="メイリオ"/>
                <a:ea typeface="メイリオ"/>
              </a:rPr>
              <a:t>下に示す資質・能力は例示であり、遊びを通しての総合的な指導を通じて育成される。</a:t>
            </a:r>
            <a:endParaRPr>
              <a:latin typeface="メイリオ"/>
              <a:ea typeface="メイリオ"/>
            </a:endParaRPr>
          </a:p>
        </p:txBody>
      </p:sp>
      <p:sp>
        <p:nvSpPr>
          <p:cNvPr id="1237" name="正方形/長方形 33"/>
          <p:cNvSpPr/>
          <p:nvPr/>
        </p:nvSpPr>
        <p:spPr>
          <a:xfrm>
            <a:off x="3312408" y="4692651"/>
            <a:ext cx="952321"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・思いやり</a:t>
            </a:r>
            <a:endParaRPr>
              <a:latin typeface="メイリオ"/>
              <a:ea typeface="メイリオ"/>
            </a:endParaRPr>
          </a:p>
        </p:txBody>
      </p:sp>
      <p:sp>
        <p:nvSpPr>
          <p:cNvPr id="1238" name="正方形/長方形 35"/>
          <p:cNvSpPr/>
          <p:nvPr/>
        </p:nvSpPr>
        <p:spPr>
          <a:xfrm>
            <a:off x="3227725" y="4900613"/>
            <a:ext cx="1721763"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・相手の気持ちの受容</a:t>
            </a:r>
            <a:endParaRPr>
              <a:latin typeface="メイリオ"/>
              <a:ea typeface="メイリオ"/>
            </a:endParaRPr>
          </a:p>
        </p:txBody>
      </p:sp>
      <p:sp>
        <p:nvSpPr>
          <p:cNvPr id="1239" name="正方形/長方形 36"/>
          <p:cNvSpPr/>
          <p:nvPr/>
        </p:nvSpPr>
        <p:spPr>
          <a:xfrm>
            <a:off x="3185209" y="5091113"/>
            <a:ext cx="2798981"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・葛藤、自分への向き合い、折り合い</a:t>
            </a:r>
            <a:endParaRPr>
              <a:latin typeface="メイリオ"/>
              <a:ea typeface="メイリオ"/>
            </a:endParaRPr>
          </a:p>
        </p:txBody>
      </p:sp>
      <p:sp>
        <p:nvSpPr>
          <p:cNvPr id="1240" name="正方形/長方形 37"/>
          <p:cNvSpPr/>
          <p:nvPr/>
        </p:nvSpPr>
        <p:spPr>
          <a:xfrm>
            <a:off x="3206442" y="5272088"/>
            <a:ext cx="218342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・話合い、目的の共有、協力</a:t>
            </a:r>
            <a:endParaRPr>
              <a:latin typeface="メイリオ"/>
              <a:ea typeface="メイリオ"/>
            </a:endParaRPr>
          </a:p>
        </p:txBody>
      </p:sp>
      <p:sp>
        <p:nvSpPr>
          <p:cNvPr id="1241" name="正方形/長方形 39"/>
          <p:cNvSpPr/>
          <p:nvPr/>
        </p:nvSpPr>
        <p:spPr>
          <a:xfrm>
            <a:off x="3148896" y="5491163"/>
            <a:ext cx="3414534"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・色・形・音等の美しさや面白さに対する感覚</a:t>
            </a:r>
            <a:endParaRPr>
              <a:latin typeface="メイリオ"/>
              <a:ea typeface="メイリオ"/>
            </a:endParaRPr>
          </a:p>
        </p:txBody>
      </p:sp>
      <p:sp>
        <p:nvSpPr>
          <p:cNvPr id="1242" name="正方形/長方形 40"/>
          <p:cNvSpPr/>
          <p:nvPr/>
        </p:nvSpPr>
        <p:spPr>
          <a:xfrm>
            <a:off x="3195379" y="5754688"/>
            <a:ext cx="2337316"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・自然現象や社会現象への関心</a:t>
            </a:r>
            <a:endParaRPr>
              <a:latin typeface="メイリオ"/>
              <a:ea typeface="メイリオ"/>
            </a:endParaRPr>
          </a:p>
        </p:txBody>
      </p:sp>
      <p:sp>
        <p:nvSpPr>
          <p:cNvPr id="1243" name="正方形/長方形 41"/>
          <p:cNvSpPr/>
          <p:nvPr/>
        </p:nvSpPr>
        <p:spPr>
          <a:xfrm>
            <a:off x="4939397" y="5943600"/>
            <a:ext cx="33676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等</a:t>
            </a:r>
            <a:endParaRPr>
              <a:latin typeface="メイリオ"/>
              <a:ea typeface="メイリオ"/>
            </a:endParaRPr>
          </a:p>
        </p:txBody>
      </p:sp>
      <p:sp>
        <p:nvSpPr>
          <p:cNvPr id="1244" name="正方形/長方形 43"/>
          <p:cNvSpPr/>
          <p:nvPr/>
        </p:nvSpPr>
        <p:spPr>
          <a:xfrm>
            <a:off x="5776357" y="2957513"/>
            <a:ext cx="1413986"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・試行錯誤、工夫</a:t>
            </a:r>
            <a:endParaRPr>
              <a:latin typeface="メイリオ"/>
              <a:ea typeface="メイリオ"/>
            </a:endParaRPr>
          </a:p>
        </p:txBody>
      </p:sp>
      <p:sp>
        <p:nvSpPr>
          <p:cNvPr id="1245" name="正方形/長方形 44"/>
          <p:cNvSpPr/>
          <p:nvPr/>
        </p:nvSpPr>
        <p:spPr>
          <a:xfrm>
            <a:off x="6555224" y="3908425"/>
            <a:ext cx="2029539"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・振り返り、次への見通し</a:t>
            </a:r>
            <a:endParaRPr>
              <a:latin typeface="メイリオ"/>
              <a:ea typeface="メイリオ"/>
            </a:endParaRPr>
          </a:p>
        </p:txBody>
      </p:sp>
      <p:sp>
        <p:nvSpPr>
          <p:cNvPr id="1246" name="正方形/長方形 50"/>
          <p:cNvSpPr/>
          <p:nvPr/>
        </p:nvSpPr>
        <p:spPr>
          <a:xfrm>
            <a:off x="5517842" y="3705225"/>
            <a:ext cx="218342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・言葉による表現、伝え合い</a:t>
            </a:r>
            <a:endParaRPr kumimoji="0" lang="en-US" altLang="ja-JP" sz="1200" b="1" kern="0" dirty="0">
              <a:solidFill>
                <a:prstClr val="black"/>
              </a:solidFill>
              <a:latin typeface="メイリオ"/>
              <a:ea typeface="メイリオ"/>
            </a:endParaRPr>
          </a:p>
        </p:txBody>
      </p:sp>
      <p:sp>
        <p:nvSpPr>
          <p:cNvPr id="1247" name="正方形/長方形 54"/>
          <p:cNvSpPr/>
          <p:nvPr/>
        </p:nvSpPr>
        <p:spPr>
          <a:xfrm>
            <a:off x="5476875" y="3335339"/>
            <a:ext cx="3260725" cy="460772"/>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・他の幼児の考えなどに触れ、新しい考えを</a:t>
            </a:r>
            <a:endParaRPr kumimoji="0" lang="en-US" altLang="ja-JP" sz="1200" b="1" kern="0" dirty="0">
              <a:solidFill>
                <a:prstClr val="black"/>
              </a:solidFill>
              <a:latin typeface="メイリオ"/>
              <a:ea typeface="メイリオ"/>
            </a:endParaRPr>
          </a:p>
          <a:p>
            <a:pPr defTabSz="908172" fontAlgn="auto">
              <a:spcAft>
                <a:spcPts val="0"/>
              </a:spcAft>
              <a:defRPr/>
            </a:pPr>
            <a:r>
              <a:rPr kumimoji="0" lang="ja-JP" altLang="en-US" sz="1200" b="1" kern="0" dirty="0">
                <a:solidFill>
                  <a:prstClr val="black"/>
                </a:solidFill>
                <a:latin typeface="メイリオ"/>
                <a:ea typeface="メイリオ"/>
              </a:rPr>
              <a:t>生み出す喜びや楽しさ</a:t>
            </a:r>
            <a:endParaRPr>
              <a:latin typeface="メイリオ"/>
              <a:ea typeface="メイリオ"/>
            </a:endParaRPr>
          </a:p>
        </p:txBody>
      </p:sp>
      <p:sp>
        <p:nvSpPr>
          <p:cNvPr id="1248" name="正方形/長方形 56"/>
          <p:cNvSpPr/>
          <p:nvPr/>
        </p:nvSpPr>
        <p:spPr>
          <a:xfrm>
            <a:off x="8015178" y="4398963"/>
            <a:ext cx="33676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等</a:t>
            </a:r>
            <a:endParaRPr>
              <a:latin typeface="メイリオ"/>
              <a:ea typeface="メイリオ"/>
            </a:endParaRPr>
          </a:p>
        </p:txBody>
      </p:sp>
      <p:sp>
        <p:nvSpPr>
          <p:cNvPr id="1249" name="正方形/長方形 48"/>
          <p:cNvSpPr/>
          <p:nvPr/>
        </p:nvSpPr>
        <p:spPr>
          <a:xfrm>
            <a:off x="4241195" y="4697413"/>
            <a:ext cx="126009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・安定した情緒</a:t>
            </a:r>
            <a:endParaRPr>
              <a:latin typeface="メイリオ"/>
              <a:ea typeface="メイリオ"/>
            </a:endParaRPr>
          </a:p>
        </p:txBody>
      </p:sp>
      <p:sp>
        <p:nvSpPr>
          <p:cNvPr id="1250" name="正方形/長方形 52"/>
          <p:cNvSpPr/>
          <p:nvPr/>
        </p:nvSpPr>
        <p:spPr>
          <a:xfrm>
            <a:off x="5377646" y="4711700"/>
            <a:ext cx="644545"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・自信</a:t>
            </a:r>
            <a:endParaRPr>
              <a:latin typeface="メイリオ"/>
              <a:ea typeface="メイリオ"/>
            </a:endParaRPr>
          </a:p>
        </p:txBody>
      </p:sp>
      <p:sp>
        <p:nvSpPr>
          <p:cNvPr id="1251" name="正方形/長方形 57"/>
          <p:cNvSpPr/>
          <p:nvPr/>
        </p:nvSpPr>
        <p:spPr>
          <a:xfrm>
            <a:off x="4849257" y="4887913"/>
            <a:ext cx="1413986"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・好奇心、探究心</a:t>
            </a:r>
            <a:endParaRPr>
              <a:latin typeface="メイリオ"/>
              <a:ea typeface="メイリオ"/>
            </a:endParaRPr>
          </a:p>
        </p:txBody>
      </p:sp>
      <p:sp>
        <p:nvSpPr>
          <p:cNvPr id="1252" name="正方形/長方形 59"/>
          <p:cNvSpPr/>
          <p:nvPr/>
        </p:nvSpPr>
        <p:spPr>
          <a:xfrm>
            <a:off x="5597317" y="3151188"/>
            <a:ext cx="2491204"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・予想、予測、比較、分類、確認</a:t>
            </a:r>
            <a:endParaRPr>
              <a:latin typeface="メイリオ"/>
              <a:ea typeface="メイリオ"/>
            </a:endParaRPr>
          </a:p>
        </p:txBody>
      </p:sp>
      <p:grpSp>
        <p:nvGrpSpPr>
          <p:cNvPr id="1253" name="グループ化 6"/>
          <p:cNvGrpSpPr/>
          <p:nvPr/>
        </p:nvGrpSpPr>
        <p:grpSpPr>
          <a:xfrm>
            <a:off x="866775" y="2778125"/>
            <a:ext cx="4438650" cy="1933575"/>
            <a:chOff x="938922" y="2777528"/>
            <a:chExt cx="4809978" cy="1933492"/>
          </a:xfrm>
        </p:grpSpPr>
        <p:sp>
          <p:nvSpPr>
            <p:cNvPr id="1254" name="円/楕円 63"/>
            <p:cNvSpPr/>
            <p:nvPr/>
          </p:nvSpPr>
          <p:spPr>
            <a:xfrm>
              <a:off x="938922" y="2777528"/>
              <a:ext cx="4809978" cy="1933492"/>
            </a:xfrm>
            <a:prstGeom prst="ellipse">
              <a:avLst/>
            </a:prstGeom>
            <a:solidFill>
              <a:srgbClr val="92D050">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0684" fontAlgn="auto">
                <a:spcBef>
                  <a:spcPts val="0"/>
                </a:spcBef>
                <a:spcAft>
                  <a:spcPts val="0"/>
                </a:spcAft>
                <a:defRPr/>
              </a:pPr>
              <a:endParaRPr lang="ja-JP" altLang="en-US">
                <a:solidFill>
                  <a:prstClr val="white"/>
                </a:solidFill>
                <a:latin typeface="メイリオ"/>
                <a:ea typeface="メイリオ"/>
              </a:endParaRPr>
            </a:p>
          </p:txBody>
        </p:sp>
        <p:sp>
          <p:nvSpPr>
            <p:cNvPr id="1255" name="正方形/長方形 45"/>
            <p:cNvSpPr/>
            <p:nvPr/>
          </p:nvSpPr>
          <p:spPr>
            <a:xfrm>
              <a:off x="1420608" y="3847457"/>
              <a:ext cx="2853990" cy="460752"/>
            </a:xfrm>
            <a:prstGeom prst="rect">
              <a:avLst/>
            </a:prstGeom>
          </p:spPr>
          <p:txBody>
            <a:bodyPr>
              <a:spAutoFit/>
            </a:bodyPr>
            <a:lstStyle/>
            <a:p>
              <a:pPr defTabSz="908172" fontAlgn="auto">
                <a:spcAft>
                  <a:spcPts val="0"/>
                </a:spcAft>
                <a:defRPr/>
              </a:pPr>
              <a:r>
                <a:rPr kumimoji="0" lang="ja-JP" altLang="en-US" sz="1200" b="1" kern="0" dirty="0">
                  <a:solidFill>
                    <a:prstClr val="black"/>
                  </a:solidFill>
                  <a:latin typeface="メイリオ"/>
                  <a:ea typeface="メイリオ"/>
                </a:rPr>
                <a:t>・多様な動きや芸術表現のための基礎的な技能の獲得</a:t>
              </a:r>
              <a:endParaRPr>
                <a:latin typeface="メイリオ"/>
                <a:ea typeface="メイリオ"/>
              </a:endParaRPr>
            </a:p>
          </p:txBody>
        </p:sp>
        <p:sp>
          <p:nvSpPr>
            <p:cNvPr id="1256" name="正方形/長方形 46"/>
            <p:cNvSpPr/>
            <p:nvPr/>
          </p:nvSpPr>
          <p:spPr>
            <a:xfrm>
              <a:off x="1249104" y="3449012"/>
              <a:ext cx="2366089" cy="276094"/>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・様々な気付き、発見の喜び</a:t>
              </a:r>
              <a:endParaRPr>
                <a:latin typeface="メイリオ"/>
                <a:ea typeface="メイリオ"/>
              </a:endParaRPr>
            </a:p>
          </p:txBody>
        </p:sp>
        <p:sp>
          <p:nvSpPr>
            <p:cNvPr id="1257" name="正方形/長方形 47"/>
            <p:cNvSpPr/>
            <p:nvPr/>
          </p:nvSpPr>
          <p:spPr>
            <a:xfrm>
              <a:off x="1266468" y="3236296"/>
              <a:ext cx="2866376" cy="276094"/>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・規則性、法則性、関連性等の発見</a:t>
              </a:r>
              <a:endParaRPr>
                <a:latin typeface="メイリオ"/>
                <a:ea typeface="メイリオ"/>
              </a:endParaRPr>
            </a:p>
          </p:txBody>
        </p:sp>
        <p:sp>
          <p:nvSpPr>
            <p:cNvPr id="1258" name="正方形/長方形 53"/>
            <p:cNvSpPr/>
            <p:nvPr/>
          </p:nvSpPr>
          <p:spPr>
            <a:xfrm>
              <a:off x="1832837" y="2850550"/>
              <a:ext cx="2515089" cy="460752"/>
            </a:xfrm>
            <a:prstGeom prst="rect">
              <a:avLst/>
            </a:prstGeom>
          </p:spPr>
          <p:txBody>
            <a:bodyPr>
              <a:spAutoFit/>
            </a:bodyPr>
            <a:lstStyle/>
            <a:p>
              <a:pPr defTabSz="908172" fontAlgn="auto">
                <a:spcAft>
                  <a:spcPts val="0"/>
                </a:spcAft>
                <a:defRPr/>
              </a:pPr>
              <a:r>
                <a:rPr kumimoji="0" lang="ja-JP" altLang="en-US" sz="1200" b="1" kern="0" dirty="0">
                  <a:solidFill>
                    <a:prstClr val="black"/>
                  </a:solidFill>
                  <a:latin typeface="メイリオ"/>
                  <a:ea typeface="メイリオ"/>
                </a:rPr>
                <a:t>・基本的な生活習慣や生活に必要な技能の獲得</a:t>
              </a:r>
              <a:endParaRPr kumimoji="0" lang="en-US" altLang="ja-JP" sz="1200" b="1" kern="0" dirty="0">
                <a:solidFill>
                  <a:srgbClr val="FF0000"/>
                </a:solidFill>
                <a:latin typeface="メイリオ"/>
                <a:ea typeface="メイリオ"/>
              </a:endParaRPr>
            </a:p>
          </p:txBody>
        </p:sp>
        <p:sp>
          <p:nvSpPr>
            <p:cNvPr id="1259" name="正方形/長方形 55"/>
            <p:cNvSpPr/>
            <p:nvPr/>
          </p:nvSpPr>
          <p:spPr>
            <a:xfrm>
              <a:off x="2217852" y="4296701"/>
              <a:ext cx="364941" cy="276094"/>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等</a:t>
              </a:r>
              <a:endParaRPr>
                <a:latin typeface="メイリオ"/>
                <a:ea typeface="メイリオ"/>
              </a:endParaRPr>
            </a:p>
          </p:txBody>
        </p:sp>
        <p:sp>
          <p:nvSpPr>
            <p:cNvPr id="1260" name="正方形/長方形 60"/>
            <p:cNvSpPr/>
            <p:nvPr/>
          </p:nvSpPr>
          <p:spPr>
            <a:xfrm>
              <a:off x="1293887" y="3649029"/>
              <a:ext cx="2532851" cy="276094"/>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・日常生活に必要な言葉の理解</a:t>
              </a:r>
              <a:endParaRPr>
                <a:latin typeface="メイリオ"/>
                <a:ea typeface="メイリオ"/>
              </a:endParaRPr>
            </a:p>
          </p:txBody>
        </p:sp>
      </p:grpSp>
      <p:sp>
        <p:nvSpPr>
          <p:cNvPr id="1261" name="正方形/長方形 61"/>
          <p:cNvSpPr/>
          <p:nvPr/>
        </p:nvSpPr>
        <p:spPr>
          <a:xfrm>
            <a:off x="7082870" y="4140200"/>
            <a:ext cx="1413986"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・自分なりの表現</a:t>
            </a:r>
            <a:endParaRPr>
              <a:latin typeface="メイリオ"/>
              <a:ea typeface="メイリオ"/>
            </a:endParaRPr>
          </a:p>
        </p:txBody>
      </p:sp>
      <p:sp>
        <p:nvSpPr>
          <p:cNvPr id="1262" name="角丸四角形 2"/>
          <p:cNvSpPr/>
          <p:nvPr/>
        </p:nvSpPr>
        <p:spPr>
          <a:xfrm rot="16200000">
            <a:off x="2424113" y="488950"/>
            <a:ext cx="731837" cy="3846513"/>
          </a:xfrm>
          <a:prstGeom prst="roundRect">
            <a:avLst/>
          </a:prstGeom>
          <a:solidFill>
            <a:srgbClr val="009900">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r>
              <a:rPr lang="ja-JP" altLang="en-US" sz="1400" b="1" dirty="0">
                <a:solidFill>
                  <a:srgbClr val="002060"/>
                </a:solidFill>
                <a:latin typeface="メイリオ"/>
                <a:ea typeface="メイリオ"/>
                <a:cs typeface="メイリオ" panose="020B0604030504040204" pitchFamily="50" charset="-128"/>
              </a:rPr>
              <a:t>知識・技能の基礎</a:t>
            </a:r>
            <a:endParaRPr lang="en-US" altLang="ja-JP" sz="1400" b="1" dirty="0">
              <a:solidFill>
                <a:srgbClr val="002060"/>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ja-JP" altLang="en-US" sz="1000" dirty="0">
                <a:solidFill>
                  <a:srgbClr val="002060"/>
                </a:solidFill>
                <a:latin typeface="メイリオ"/>
                <a:ea typeface="メイリオ"/>
                <a:cs typeface="メイリオ" panose="020B0604030504040204" pitchFamily="50" charset="-128"/>
              </a:rPr>
              <a:t>（遊びや生活の中で、豊かな体験を通じて、何を感じたり、</a:t>
            </a:r>
            <a:endParaRPr>
              <a:solidFill>
                <a:srgbClr val="002060"/>
              </a:solidFill>
              <a:latin typeface="メイリオ"/>
              <a:ea typeface="メイリオ"/>
            </a:endParaRPr>
          </a:p>
          <a:p>
            <a:pPr algn="ctr" defTabSz="1648916" fontAlgn="auto">
              <a:spcBef>
                <a:spcPts val="0"/>
              </a:spcBef>
              <a:spcAft>
                <a:spcPts val="0"/>
              </a:spcAft>
              <a:defRPr/>
            </a:pPr>
            <a:r>
              <a:rPr lang="ja-JP" altLang="en-US" sz="1000" dirty="0">
                <a:solidFill>
                  <a:srgbClr val="002060"/>
                </a:solidFill>
                <a:latin typeface="メイリオ"/>
                <a:ea typeface="メイリオ"/>
                <a:cs typeface="メイリオ" panose="020B0604030504040204" pitchFamily="50" charset="-128"/>
              </a:rPr>
              <a:t>何に気付いたり、何が分かったり、何ができるようになるのか）</a:t>
            </a:r>
            <a:endParaRPr lang="en-US" altLang="ja-JP" sz="1400" dirty="0">
              <a:solidFill>
                <a:srgbClr val="002060"/>
              </a:solidFill>
              <a:latin typeface="メイリオ"/>
              <a:ea typeface="メイリオ"/>
              <a:cs typeface="メイリオ" panose="020B0604030504040204" pitchFamily="50" charset="-128"/>
            </a:endParaRPr>
          </a:p>
        </p:txBody>
      </p:sp>
      <p:sp>
        <p:nvSpPr>
          <p:cNvPr id="1263" name="角丸四角形 2"/>
          <p:cNvSpPr/>
          <p:nvPr/>
        </p:nvSpPr>
        <p:spPr>
          <a:xfrm rot="16200000">
            <a:off x="6761957" y="508794"/>
            <a:ext cx="731837" cy="3844925"/>
          </a:xfrm>
          <a:prstGeom prst="roundRect">
            <a:avLst/>
          </a:prstGeom>
          <a:solidFill>
            <a:srgbClr val="0070C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r>
              <a:rPr lang="ja-JP" altLang="en-US" sz="1400" b="1" dirty="0">
                <a:solidFill>
                  <a:srgbClr val="002060"/>
                </a:solidFill>
                <a:latin typeface="メイリオ"/>
                <a:ea typeface="メイリオ"/>
                <a:cs typeface="メイリオ" panose="020B0604030504040204" pitchFamily="50" charset="-128"/>
              </a:rPr>
              <a:t>思考力・判断力・表現力等の基礎</a:t>
            </a:r>
            <a:endParaRPr lang="en-US" altLang="ja-JP" sz="1400" b="1" dirty="0">
              <a:solidFill>
                <a:srgbClr val="002060"/>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en-US" altLang="ja-JP" sz="900" b="1" dirty="0">
                <a:solidFill>
                  <a:srgbClr val="002060"/>
                </a:solidFill>
                <a:latin typeface="メイリオ"/>
                <a:ea typeface="メイリオ"/>
                <a:cs typeface="メイリオ" panose="020B0604030504040204" pitchFamily="50" charset="-128"/>
              </a:rPr>
              <a:t>(</a:t>
            </a:r>
            <a:r>
              <a:rPr lang="ja-JP" altLang="en-US" sz="900" b="1" dirty="0">
                <a:solidFill>
                  <a:srgbClr val="002060"/>
                </a:solidFill>
                <a:latin typeface="メイリオ"/>
                <a:ea typeface="メイリオ"/>
                <a:cs typeface="メイリオ" panose="020B0604030504040204" pitchFamily="50" charset="-128"/>
              </a:rPr>
              <a:t>遊びや生活の中で、気付いたこと、できるようになったことなども使い</a:t>
            </a:r>
            <a:endParaRPr lang="en-US" altLang="ja-JP" sz="900" b="1" dirty="0">
              <a:solidFill>
                <a:srgbClr val="002060"/>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ja-JP" altLang="en-US" sz="900" b="1" dirty="0">
                <a:solidFill>
                  <a:srgbClr val="002060"/>
                </a:solidFill>
                <a:latin typeface="メイリオ"/>
                <a:ea typeface="メイリオ"/>
                <a:cs typeface="メイリオ" panose="020B0604030504040204" pitchFamily="50" charset="-128"/>
              </a:rPr>
              <a:t>ながら、どう考えたり、試したり、工夫したり、表現したりするか</a:t>
            </a:r>
            <a:r>
              <a:rPr lang="en-US" altLang="ja-JP" sz="900" b="1" dirty="0">
                <a:solidFill>
                  <a:srgbClr val="002060"/>
                </a:solidFill>
                <a:latin typeface="メイリオ"/>
                <a:ea typeface="メイリオ"/>
                <a:cs typeface="メイリオ" panose="020B0604030504040204" pitchFamily="50" charset="-128"/>
              </a:rPr>
              <a:t>)</a:t>
            </a:r>
            <a:endParaRPr lang="ja-JP" altLang="en-US" sz="1400" b="1" dirty="0">
              <a:solidFill>
                <a:srgbClr val="002060"/>
              </a:solidFill>
              <a:latin typeface="メイリオ"/>
              <a:ea typeface="メイリオ"/>
              <a:cs typeface="メイリオ" panose="020B0604030504040204" pitchFamily="50" charset="-128"/>
            </a:endParaRPr>
          </a:p>
        </p:txBody>
      </p:sp>
      <p:sp>
        <p:nvSpPr>
          <p:cNvPr id="1264" name="テキスト ボックス 9"/>
          <p:cNvSpPr txBox="1">
            <a:spLocks noChangeArrowheads="1"/>
          </p:cNvSpPr>
          <p:nvPr/>
        </p:nvSpPr>
        <p:spPr>
          <a:xfrm>
            <a:off x="2813386" y="3054351"/>
            <a:ext cx="1907656" cy="276106"/>
          </a:xfrm>
          <a:prstGeom prst="rect">
            <a:avLst/>
          </a:prstGeom>
          <a:noFill/>
          <a:ln w="9525">
            <a:noFill/>
            <a:miter lim="800000"/>
            <a:headEnd/>
            <a:tailEnd/>
          </a:ln>
        </p:spPr>
        <p:txBody>
          <a:bodyPr wrap="square">
            <a:spAutoFit/>
          </a:bodyPr>
          <a:lstStyle/>
          <a:p>
            <a:pPr defTabSz="1149350"/>
            <a:r>
              <a:rPr lang="ja-JP" altLang="en-US" sz="1200" b="1" dirty="0">
                <a:solidFill>
                  <a:srgbClr val="000000"/>
                </a:solidFill>
                <a:latin typeface="メイリオ"/>
                <a:ea typeface="メイリオ"/>
              </a:rPr>
              <a:t>・身体感覚の育成</a:t>
            </a:r>
            <a:endParaRPr>
              <a:latin typeface="メイリオ"/>
              <a:ea typeface="メイリオ"/>
            </a:endParaRPr>
          </a:p>
        </p:txBody>
      </p:sp>
      <p:sp>
        <p:nvSpPr>
          <p:cNvPr id="1265" name="正方形/長方形 11"/>
          <p:cNvSpPr/>
          <p:nvPr/>
        </p:nvSpPr>
        <p:spPr>
          <a:xfrm>
            <a:off x="4160838" y="3827463"/>
            <a:ext cx="1550987" cy="588963"/>
          </a:xfrm>
          <a:prstGeom prst="rect">
            <a:avLst/>
          </a:prstGeom>
          <a:solidFill>
            <a:srgbClr val="FF6600">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6518" tIns="0" rIns="46518" bIns="0" anchor="ctr"/>
          <a:lstStyle/>
          <a:p>
            <a:pPr algn="ctr" defTabSz="1648916" fontAlgn="auto">
              <a:spcBef>
                <a:spcPts val="0"/>
              </a:spcBef>
              <a:spcAft>
                <a:spcPts val="0"/>
              </a:spcAft>
              <a:defRPr/>
            </a:pPr>
            <a:r>
              <a:rPr lang="ja-JP" altLang="en-US" sz="1400" b="1" dirty="0">
                <a:solidFill>
                  <a:srgbClr val="FFFF00"/>
                </a:solidFill>
                <a:latin typeface="メイリオ"/>
                <a:ea typeface="メイリオ"/>
                <a:cs typeface="メイリオ" panose="020B0604030504040204" pitchFamily="50" charset="-128"/>
              </a:rPr>
              <a:t>遊びを通しての</a:t>
            </a:r>
            <a:endParaRPr lang="en-US" altLang="ja-JP" sz="1400" b="1" dirty="0">
              <a:solidFill>
                <a:srgbClr val="FFFF00"/>
              </a:solidFill>
              <a:latin typeface="メイリオ"/>
              <a:ea typeface="メイリオ"/>
              <a:cs typeface="メイリオ" panose="020B0604030504040204" pitchFamily="50" charset="-128"/>
            </a:endParaRPr>
          </a:p>
          <a:p>
            <a:pPr algn="ctr" defTabSz="1648916" fontAlgn="auto">
              <a:spcBef>
                <a:spcPts val="0"/>
              </a:spcBef>
              <a:spcAft>
                <a:spcPts val="0"/>
              </a:spcAft>
              <a:defRPr/>
            </a:pPr>
            <a:r>
              <a:rPr lang="ja-JP" altLang="en-US" sz="1400" b="1" dirty="0">
                <a:solidFill>
                  <a:srgbClr val="FFFF00"/>
                </a:solidFill>
                <a:latin typeface="メイリオ"/>
                <a:ea typeface="メイリオ"/>
                <a:cs typeface="メイリオ" panose="020B0604030504040204" pitchFamily="50" charset="-128"/>
              </a:rPr>
              <a:t>総合的な指導</a:t>
            </a:r>
            <a:endParaRPr>
              <a:solidFill>
                <a:srgbClr val="FFFF00"/>
              </a:solidFill>
              <a:latin typeface="メイリオ"/>
              <a:ea typeface="メイリオ"/>
            </a:endParaRPr>
          </a:p>
        </p:txBody>
      </p:sp>
      <p:sp>
        <p:nvSpPr>
          <p:cNvPr id="1266" name="正方形/長方形 72"/>
          <p:cNvSpPr/>
          <p:nvPr/>
        </p:nvSpPr>
        <p:spPr>
          <a:xfrm>
            <a:off x="6939945" y="4398963"/>
            <a:ext cx="1260098" cy="276106"/>
          </a:xfrm>
          <a:prstGeom prst="rect">
            <a:avLst/>
          </a:prstGeom>
        </p:spPr>
        <p:txBody>
          <a:bodyPr wrap="none">
            <a:spAutoFit/>
          </a:bodyPr>
          <a:lstStyle/>
          <a:p>
            <a:pPr algn="ctr" defTabSz="908172" fontAlgn="auto">
              <a:spcAft>
                <a:spcPts val="0"/>
              </a:spcAft>
              <a:defRPr/>
            </a:pPr>
            <a:r>
              <a:rPr kumimoji="0" lang="ja-JP" altLang="en-US" sz="1200" b="1" kern="0" dirty="0">
                <a:solidFill>
                  <a:prstClr val="black"/>
                </a:solidFill>
                <a:latin typeface="メイリオ"/>
                <a:ea typeface="メイリオ"/>
              </a:rPr>
              <a:t>・表現する喜び</a:t>
            </a:r>
            <a:endParaRPr>
              <a:latin typeface="メイリオ"/>
              <a:ea typeface="メイリオ"/>
            </a:endParaRPr>
          </a:p>
        </p:txBody>
      </p:sp>
      <p:grpSp>
        <p:nvGrpSpPr>
          <p:cNvPr id="1267" name="グループ化 10"/>
          <p:cNvGrpSpPr/>
          <p:nvPr/>
        </p:nvGrpSpPr>
        <p:grpSpPr>
          <a:xfrm>
            <a:off x="974725" y="3843339"/>
            <a:ext cx="1079500" cy="1765300"/>
            <a:chOff x="1338613" y="4266311"/>
            <a:chExt cx="1089425" cy="1922405"/>
          </a:xfrm>
        </p:grpSpPr>
        <p:sp>
          <p:nvSpPr>
            <p:cNvPr id="1268" name="右カーブ矢印 71"/>
            <p:cNvSpPr/>
            <p:nvPr/>
          </p:nvSpPr>
          <p:spPr>
            <a:xfrm rot="8927487" flipH="1">
              <a:off x="1338613" y="4266311"/>
              <a:ext cx="629624" cy="1922405"/>
            </a:xfrm>
            <a:prstGeom prst="curvedRightArrow">
              <a:avLst>
                <a:gd name="adj1" fmla="val 35456"/>
                <a:gd name="adj2" fmla="val 79254"/>
                <a:gd name="adj3" fmla="val 25000"/>
              </a:avLst>
            </a:prstGeom>
            <a:solidFill>
              <a:srgbClr val="FF0000">
                <a:alpha val="7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sp>
          <p:nvSpPr>
            <p:cNvPr id="1269" name="二等辺三角形 8"/>
            <p:cNvSpPr/>
            <p:nvPr/>
          </p:nvSpPr>
          <p:spPr>
            <a:xfrm rot="3488036">
              <a:off x="2120241" y="5635432"/>
              <a:ext cx="442568" cy="173026"/>
            </a:xfrm>
            <a:prstGeom prst="triangle">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grpSp>
      <p:grpSp>
        <p:nvGrpSpPr>
          <p:cNvPr id="1270" name="グループ化 13"/>
          <p:cNvGrpSpPr/>
          <p:nvPr/>
        </p:nvGrpSpPr>
        <p:grpSpPr>
          <a:xfrm>
            <a:off x="4082979" y="2564903"/>
            <a:ext cx="1785165" cy="785813"/>
            <a:chOff x="4173952" y="2636913"/>
            <a:chExt cx="2287360" cy="785311"/>
          </a:xfrm>
        </p:grpSpPr>
        <p:sp>
          <p:nvSpPr>
            <p:cNvPr id="1271" name="右カーブ矢印 69"/>
            <p:cNvSpPr/>
            <p:nvPr/>
          </p:nvSpPr>
          <p:spPr>
            <a:xfrm rot="16200000" flipH="1">
              <a:off x="5021898" y="1919350"/>
              <a:ext cx="721851" cy="2156977"/>
            </a:xfrm>
            <a:prstGeom prst="curvedRightArrow">
              <a:avLst>
                <a:gd name="adj1" fmla="val 20614"/>
                <a:gd name="adj2" fmla="val 47103"/>
                <a:gd name="adj3" fmla="val 26942"/>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sp>
          <p:nvSpPr>
            <p:cNvPr id="1272" name="二等辺三角形 68"/>
            <p:cNvSpPr/>
            <p:nvPr/>
          </p:nvSpPr>
          <p:spPr>
            <a:xfrm rot="10800000">
              <a:off x="4173952" y="3249298"/>
              <a:ext cx="442060" cy="172926"/>
            </a:xfrm>
            <a:prstGeom prst="triangle">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grpSp>
      <p:grpSp>
        <p:nvGrpSpPr>
          <p:cNvPr id="1273" name="グループ化 18"/>
          <p:cNvGrpSpPr/>
          <p:nvPr/>
        </p:nvGrpSpPr>
        <p:grpSpPr>
          <a:xfrm>
            <a:off x="7326313" y="4048125"/>
            <a:ext cx="1231900" cy="1752600"/>
            <a:chOff x="7927992" y="4515609"/>
            <a:chExt cx="1313692" cy="1818995"/>
          </a:xfrm>
        </p:grpSpPr>
        <p:sp>
          <p:nvSpPr>
            <p:cNvPr id="1274" name="右カーブ矢印 67"/>
            <p:cNvSpPr/>
            <p:nvPr/>
          </p:nvSpPr>
          <p:spPr>
            <a:xfrm rot="13443154">
              <a:off x="8488342" y="4515609"/>
              <a:ext cx="753342" cy="1818995"/>
            </a:xfrm>
            <a:prstGeom prst="curvedRightArrow">
              <a:avLst>
                <a:gd name="adj1" fmla="val 25000"/>
                <a:gd name="adj2" fmla="val 47103"/>
                <a:gd name="adj3" fmla="val 25000"/>
              </a:avLst>
            </a:prstGeom>
            <a:solidFill>
              <a:srgbClr val="FF0000">
                <a:alpha val="7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sp>
          <p:nvSpPr>
            <p:cNvPr id="1275" name="二等辺三角形 70"/>
            <p:cNvSpPr/>
            <p:nvPr/>
          </p:nvSpPr>
          <p:spPr>
            <a:xfrm rot="18594229">
              <a:off x="7849769" y="5643379"/>
              <a:ext cx="344356" cy="187912"/>
            </a:xfrm>
            <a:prstGeom prst="triangle">
              <a:avLst/>
            </a:prstGeom>
            <a:solidFill>
              <a:srgbClr val="FF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46518" tIns="0" rIns="46518" bIns="0" anchor="ctr"/>
            <a:lstStyle/>
            <a:p>
              <a:pPr algn="ctr" defTabSz="1648916" fontAlgn="auto">
                <a:spcBef>
                  <a:spcPts val="0"/>
                </a:spcBef>
                <a:spcAft>
                  <a:spcPts val="0"/>
                </a:spcAft>
                <a:defRPr/>
              </a:pPr>
              <a:endParaRPr lang="ja-JP" altLang="en-US" sz="1400" b="1" dirty="0">
                <a:solidFill>
                  <a:prstClr val="white"/>
                </a:solidFill>
                <a:latin typeface="メイリオ"/>
                <a:ea typeface="メイリオ"/>
                <a:cs typeface="メイリオ" panose="020B0604030504040204" pitchFamily="50" charset="-128"/>
              </a:endParaRPr>
            </a:p>
          </p:txBody>
        </p:sp>
      </p:grpSp>
      <p:sp>
        <p:nvSpPr>
          <p:cNvPr id="1276" name="テキスト ボックス 1"/>
          <p:cNvSpPr txBox="1">
            <a:spLocks noChangeArrowheads="1"/>
          </p:cNvSpPr>
          <p:nvPr/>
        </p:nvSpPr>
        <p:spPr>
          <a:xfrm>
            <a:off x="439262" y="2522539"/>
            <a:ext cx="429101" cy="3852863"/>
          </a:xfrm>
          <a:prstGeom prst="rect">
            <a:avLst/>
          </a:prstGeom>
          <a:noFill/>
          <a:ln w="9525">
            <a:noFill/>
            <a:miter lim="800000"/>
            <a:headEnd/>
            <a:tailEnd/>
          </a:ln>
        </p:spPr>
        <p:txBody>
          <a:bodyPr vert="eaVert">
            <a:spAutoFit/>
          </a:bodyPr>
          <a:lstStyle/>
          <a:p>
            <a:pPr algn="dist" defTabSz="1149350"/>
            <a:r>
              <a:rPr lang="en-US" altLang="ja-JP" sz="1600" b="1">
                <a:solidFill>
                  <a:srgbClr val="000000"/>
                </a:solidFill>
                <a:latin typeface="メイリオ"/>
                <a:ea typeface="メイリオ"/>
              </a:rPr>
              <a:t>〈</a:t>
            </a:r>
            <a:r>
              <a:rPr lang="ja-JP" altLang="en-US" sz="1600" b="1">
                <a:solidFill>
                  <a:srgbClr val="000000"/>
                </a:solidFill>
                <a:latin typeface="メイリオ"/>
                <a:ea typeface="メイリオ"/>
              </a:rPr>
              <a:t>環境を通して行う教育</a:t>
            </a:r>
            <a:r>
              <a:rPr lang="en-US" altLang="ja-JP" sz="1600" b="1">
                <a:solidFill>
                  <a:srgbClr val="000000"/>
                </a:solidFill>
                <a:latin typeface="メイリオ"/>
                <a:ea typeface="メイリオ"/>
              </a:rPr>
              <a:t>〉</a:t>
            </a:r>
            <a:endParaRPr lang="ja-JP" altLang="en-US" sz="1600" b="1">
              <a:solidFill>
                <a:srgbClr val="000000"/>
              </a:solidFill>
              <a:latin typeface="メイリオ"/>
              <a:ea typeface="メイリオ"/>
            </a:endParaRPr>
          </a:p>
        </p:txBody>
      </p:sp>
      <p:sp>
        <p:nvSpPr>
          <p:cNvPr id="1277" name="テキスト ボックス 19"/>
          <p:cNvSpPr txBox="1">
            <a:spLocks noChangeArrowheads="1"/>
          </p:cNvSpPr>
          <p:nvPr/>
        </p:nvSpPr>
        <p:spPr>
          <a:xfrm>
            <a:off x="7337425" y="5548313"/>
            <a:ext cx="1793875" cy="1203325"/>
          </a:xfrm>
          <a:prstGeom prst="rect">
            <a:avLst/>
          </a:prstGeom>
          <a:noFill/>
          <a:ln w="9525">
            <a:noFill/>
            <a:miter lim="800000"/>
            <a:headEnd/>
            <a:tailEnd/>
          </a:ln>
        </p:spPr>
        <p:txBody>
          <a:bodyPr lIns="36000" tIns="36000" rIns="36000" bIns="36000"/>
          <a:lstStyle/>
          <a:p>
            <a:pPr defTabSz="1149350"/>
            <a:r>
              <a:rPr lang="ja-JP" altLang="en-US" sz="1100">
                <a:solidFill>
                  <a:srgbClr val="000000"/>
                </a:solidFill>
                <a:latin typeface="メイリオ"/>
                <a:ea typeface="メイリオ"/>
              </a:rPr>
              <a:t>・三つの円の中で例示される資質・能力は、五つの領域の「ねらい及び内容」及び「幼児期の終わりまでに育ってほしい姿」から、主なものを取り出し、便宜的に分けたものである。</a:t>
            </a:r>
            <a:endParaRPr>
              <a:latin typeface="メイリオ"/>
              <a:ea typeface="メイリオ"/>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283" name="タイトル 482"/>
          <p:cNvSpPr txBox="1"/>
          <p:nvPr/>
        </p:nvSpPr>
        <p:spPr>
          <a:xfrm>
            <a:off x="8112" y="0"/>
            <a:ext cx="9144000" cy="727750"/>
          </a:xfrm>
          <a:prstGeom prst="rect">
            <a:avLst/>
          </a:prstGeom>
          <a:solidFill>
            <a:srgbClr val="FFE9E9"/>
          </a:solidFill>
          <a:ln w="6350" cap="flat" cmpd="sng" algn="ctr">
            <a:noFill/>
            <a:prstDash val="solid"/>
            <a:miter lim="800000"/>
          </a:ln>
        </p:spPr>
        <p:style>
          <a:lnRef idx="1">
            <a:schemeClr val="accent2"/>
          </a:lnRef>
          <a:fillRef idx="3">
            <a:schemeClr val="accent2"/>
          </a:fillRef>
          <a:effectRef idx="2">
            <a:schemeClr val="accent2"/>
          </a:effectRef>
          <a:fontRef idx="minor">
            <a:schemeClr val="lt1"/>
          </a:fontRef>
        </p:style>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800" b="1" dirty="0">
                <a:solidFill>
                  <a:schemeClr val="tx1"/>
                </a:solidFill>
                <a:latin typeface="メイリオ"/>
                <a:ea typeface="メイリオ"/>
              </a:rPr>
              <a:t>保育（遊びを見るときのポイント）</a:t>
            </a:r>
            <a:endParaRPr sz="2800" b="1" dirty="0">
              <a:solidFill>
                <a:schemeClr val="tx1"/>
              </a:solidFill>
              <a:latin typeface="メイリオ"/>
              <a:ea typeface="メイリオ"/>
            </a:endParaRPr>
          </a:p>
        </p:txBody>
      </p:sp>
      <p:sp>
        <p:nvSpPr>
          <p:cNvPr id="1284" name="図形 252"/>
          <p:cNvSpPr/>
          <p:nvPr/>
        </p:nvSpPr>
        <p:spPr>
          <a:xfrm>
            <a:off x="386041" y="1063981"/>
            <a:ext cx="1505565" cy="396752"/>
          </a:xfrm>
          <a:prstGeom prst="flowChartPreparation">
            <a:avLst/>
          </a:prstGeom>
          <a:solidFill>
            <a:srgbClr val="FFE9E9"/>
          </a:solidFill>
          <a:ln w="12700" cap="flat" cmpd="sng" algn="ctr">
            <a:solidFill>
              <a:srgbClr val="FF0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50000"/>
              </a:lnSpc>
              <a:defRPr lang="ja-JP" altLang="en-US"/>
            </a:pPr>
            <a:r>
              <a:rPr lang="ja-JP" altLang="en-US" sz="2400" b="1">
                <a:solidFill>
                  <a:srgbClr val="002060"/>
                </a:solidFill>
                <a:latin typeface="メイリオ"/>
                <a:ea typeface="メイリオ"/>
              </a:rPr>
              <a:t>空間</a:t>
            </a:r>
            <a:endParaRPr lang="ja-JP" altLang="en-US" sz="2400" b="1">
              <a:solidFill>
                <a:srgbClr val="002060"/>
              </a:solidFill>
              <a:latin typeface="メイリオ"/>
              <a:ea typeface="メイリオ"/>
            </a:endParaRPr>
          </a:p>
        </p:txBody>
      </p:sp>
      <p:sp>
        <p:nvSpPr>
          <p:cNvPr id="1285" name="テキスト 253"/>
          <p:cNvSpPr txBox="1"/>
          <p:nvPr/>
        </p:nvSpPr>
        <p:spPr>
          <a:xfrm>
            <a:off x="755856" y="1613376"/>
            <a:ext cx="8388144" cy="399217"/>
          </a:xfrm>
          <a:prstGeom prst="rect">
            <a:avLst/>
          </a:prstGeom>
          <a:ln/>
        </p:spPr>
        <p:txBody>
          <a:bodyPr wrap="square">
            <a:spAutoFit/>
          </a:bodyPr>
          <a:p>
            <a:pPr>
              <a:defRPr lang="ja-JP" altLang="en-US"/>
            </a:pPr>
            <a:r>
              <a:rPr lang="ja-JP" altLang="en-US" sz="2000" b="0">
                <a:latin typeface="メイリオ"/>
                <a:ea typeface="メイリオ"/>
              </a:rPr>
              <a:t>○</a:t>
            </a:r>
            <a:r>
              <a:rPr lang="ja-JP" altLang="en-US" sz="2000" b="1">
                <a:solidFill>
                  <a:srgbClr val="FF0000"/>
                </a:solidFill>
                <a:latin typeface="メイリオ"/>
                <a:ea typeface="メイリオ"/>
              </a:rPr>
              <a:t>どうして</a:t>
            </a:r>
            <a:r>
              <a:rPr lang="ja-JP" altLang="en-US" sz="2000" b="0">
                <a:latin typeface="メイリオ"/>
                <a:ea typeface="メイリオ"/>
              </a:rPr>
              <a:t>そこにいるのか？　　→　</a:t>
            </a:r>
            <a:r>
              <a:rPr lang="ja-JP" altLang="en-US" sz="2000" b="1">
                <a:latin typeface="メイリオ"/>
                <a:ea typeface="メイリオ"/>
              </a:rPr>
              <a:t>そこにいる意味、訳がある</a:t>
            </a:r>
            <a:endParaRPr lang="ja-JP" altLang="en-US" sz="2000" b="1">
              <a:latin typeface="メイリオ"/>
              <a:ea typeface="メイリオ"/>
            </a:endParaRPr>
          </a:p>
        </p:txBody>
      </p:sp>
      <p:sp>
        <p:nvSpPr>
          <p:cNvPr id="1286" name="図形 256"/>
          <p:cNvSpPr/>
          <p:nvPr/>
        </p:nvSpPr>
        <p:spPr>
          <a:xfrm>
            <a:off x="386041" y="2363611"/>
            <a:ext cx="1505565" cy="396752"/>
          </a:xfrm>
          <a:prstGeom prst="flowChartPreparation">
            <a:avLst/>
          </a:prstGeom>
          <a:solidFill>
            <a:srgbClr val="FFE9E9"/>
          </a:solidFill>
          <a:ln w="12700" cap="flat" cmpd="sng" algn="ctr">
            <a:solidFill>
              <a:srgbClr val="FF0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50000"/>
              </a:lnSpc>
              <a:defRPr lang="ja-JP" altLang="en-US"/>
            </a:pPr>
            <a:r>
              <a:rPr lang="ja-JP" altLang="en-US" sz="2400" b="1">
                <a:solidFill>
                  <a:srgbClr val="002060"/>
                </a:solidFill>
                <a:latin typeface="メイリオ"/>
                <a:ea typeface="メイリオ"/>
              </a:rPr>
              <a:t>時間</a:t>
            </a:r>
            <a:endParaRPr lang="ja-JP" altLang="en-US" sz="2400" b="1">
              <a:solidFill>
                <a:srgbClr val="002060"/>
              </a:solidFill>
              <a:latin typeface="メイリオ"/>
              <a:ea typeface="メイリオ"/>
            </a:endParaRPr>
          </a:p>
        </p:txBody>
      </p:sp>
      <p:sp>
        <p:nvSpPr>
          <p:cNvPr id="1287" name="テキスト 257"/>
          <p:cNvSpPr txBox="1"/>
          <p:nvPr/>
        </p:nvSpPr>
        <p:spPr>
          <a:xfrm>
            <a:off x="755856" y="2913006"/>
            <a:ext cx="8388144" cy="399217"/>
          </a:xfrm>
          <a:prstGeom prst="rect">
            <a:avLst/>
          </a:prstGeom>
        </p:spPr>
        <p:txBody>
          <a:bodyPr wrap="square">
            <a:spAutoFit/>
          </a:bodyPr>
          <a:p>
            <a:pPr>
              <a:defRPr lang="ja-JP" altLang="en-US"/>
            </a:pPr>
            <a:r>
              <a:rPr lang="ja-JP" altLang="en-US" sz="2000" b="0">
                <a:latin typeface="メイリオ"/>
                <a:ea typeface="メイリオ"/>
              </a:rPr>
              <a:t>○</a:t>
            </a:r>
            <a:r>
              <a:rPr lang="ja-JP" altLang="en-US" sz="2000" b="1">
                <a:solidFill>
                  <a:srgbClr val="FF0000"/>
                </a:solidFill>
                <a:latin typeface="メイリオ"/>
                <a:ea typeface="メイリオ"/>
              </a:rPr>
              <a:t>いつから</a:t>
            </a:r>
            <a:r>
              <a:rPr lang="ja-JP" altLang="en-US" sz="2000" b="0">
                <a:latin typeface="メイリオ"/>
                <a:ea typeface="メイリオ"/>
              </a:rPr>
              <a:t>そこにいるのか？　　→　</a:t>
            </a:r>
            <a:r>
              <a:rPr lang="ja-JP" altLang="en-US" sz="2000" b="1">
                <a:latin typeface="メイリオ"/>
                <a:ea typeface="メイリオ"/>
              </a:rPr>
              <a:t>そこに馴染んでいるか</a:t>
            </a:r>
            <a:endParaRPr lang="ja-JP" altLang="en-US" sz="2000" b="1">
              <a:latin typeface="メイリオ"/>
              <a:ea typeface="メイリオ"/>
            </a:endParaRPr>
          </a:p>
        </p:txBody>
      </p:sp>
      <p:sp>
        <p:nvSpPr>
          <p:cNvPr id="1288" name="図形 258"/>
          <p:cNvSpPr/>
          <p:nvPr/>
        </p:nvSpPr>
        <p:spPr>
          <a:xfrm>
            <a:off x="386041" y="3714206"/>
            <a:ext cx="1505565" cy="396752"/>
          </a:xfrm>
          <a:prstGeom prst="flowChartPreparation">
            <a:avLst/>
          </a:prstGeom>
          <a:solidFill>
            <a:srgbClr val="FFE9E9"/>
          </a:solidFill>
          <a:ln w="12700" cap="flat" cmpd="sng" algn="ctr">
            <a:solidFill>
              <a:srgbClr val="FF0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50000"/>
              </a:lnSpc>
              <a:defRPr lang="ja-JP" altLang="en-US"/>
            </a:pPr>
            <a:r>
              <a:rPr lang="ja-JP" altLang="en-US" sz="2400" b="1">
                <a:solidFill>
                  <a:srgbClr val="002060"/>
                </a:solidFill>
                <a:latin typeface="メイリオ"/>
                <a:ea typeface="メイリオ"/>
              </a:rPr>
              <a:t>行為</a:t>
            </a:r>
            <a:endParaRPr lang="ja-JP" altLang="en-US" sz="2400" b="1">
              <a:solidFill>
                <a:srgbClr val="002060"/>
              </a:solidFill>
              <a:latin typeface="メイリオ"/>
              <a:ea typeface="メイリオ"/>
            </a:endParaRPr>
          </a:p>
        </p:txBody>
      </p:sp>
      <p:sp>
        <p:nvSpPr>
          <p:cNvPr id="1289" name="テキスト 259"/>
          <p:cNvSpPr txBox="1"/>
          <p:nvPr/>
        </p:nvSpPr>
        <p:spPr>
          <a:xfrm>
            <a:off x="755856" y="4263601"/>
            <a:ext cx="8388144" cy="399217"/>
          </a:xfrm>
          <a:prstGeom prst="rect">
            <a:avLst/>
          </a:prstGeom>
        </p:spPr>
        <p:txBody>
          <a:bodyPr wrap="square">
            <a:spAutoFit/>
          </a:bodyPr>
          <a:p>
            <a:pPr>
              <a:defRPr lang="ja-JP" altLang="en-US"/>
            </a:pPr>
            <a:r>
              <a:rPr lang="ja-JP" altLang="en-US" sz="2000" b="0">
                <a:latin typeface="メイリオ"/>
                <a:ea typeface="メイリオ"/>
              </a:rPr>
              <a:t>○</a:t>
            </a:r>
            <a:r>
              <a:rPr lang="ja-JP" altLang="en-US" sz="2000" b="1">
                <a:solidFill>
                  <a:srgbClr val="FF0000"/>
                </a:solidFill>
                <a:latin typeface="メイリオ"/>
                <a:ea typeface="メイリオ"/>
              </a:rPr>
              <a:t>なぜ</a:t>
            </a:r>
            <a:r>
              <a:rPr lang="ja-JP" altLang="en-US" sz="2000" b="0">
                <a:latin typeface="メイリオ"/>
                <a:ea typeface="メイリオ"/>
              </a:rPr>
              <a:t>、それをしているのか？　→</a:t>
            </a:r>
            <a:r>
              <a:rPr lang="ja-JP" altLang="en-US" sz="2000" b="1">
                <a:latin typeface="メイリオ"/>
                <a:ea typeface="メイリオ"/>
              </a:rPr>
              <a:t>　理由がある（楽しみどころは？）</a:t>
            </a:r>
            <a:endParaRPr lang="ja-JP" altLang="en-US" sz="2000" b="1">
              <a:latin typeface="メイリオ"/>
              <a:ea typeface="メイリオ"/>
            </a:endParaRPr>
          </a:p>
        </p:txBody>
      </p:sp>
      <p:sp>
        <p:nvSpPr>
          <p:cNvPr id="1290" name="図形 260"/>
          <p:cNvSpPr/>
          <p:nvPr/>
        </p:nvSpPr>
        <p:spPr>
          <a:xfrm>
            <a:off x="386041" y="5017506"/>
            <a:ext cx="1505565" cy="396752"/>
          </a:xfrm>
          <a:prstGeom prst="flowChartPreparation">
            <a:avLst/>
          </a:prstGeom>
          <a:solidFill>
            <a:srgbClr val="FFE9E9"/>
          </a:solidFill>
          <a:ln w="12700" cap="flat" cmpd="sng" algn="ctr">
            <a:solidFill>
              <a:srgbClr val="FF0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50000"/>
              </a:lnSpc>
              <a:defRPr lang="ja-JP" altLang="en-US"/>
            </a:pPr>
            <a:r>
              <a:rPr lang="ja-JP" altLang="en-US" sz="2400" b="1">
                <a:solidFill>
                  <a:srgbClr val="002060"/>
                </a:solidFill>
                <a:latin typeface="メイリオ"/>
                <a:ea typeface="メイリオ"/>
              </a:rPr>
              <a:t>共存</a:t>
            </a:r>
            <a:endParaRPr lang="ja-JP" altLang="en-US" sz="2400" b="1">
              <a:solidFill>
                <a:srgbClr val="002060"/>
              </a:solidFill>
              <a:latin typeface="メイリオ"/>
              <a:ea typeface="メイリオ"/>
            </a:endParaRPr>
          </a:p>
        </p:txBody>
      </p:sp>
      <p:sp>
        <p:nvSpPr>
          <p:cNvPr id="1291" name="テキスト 261"/>
          <p:cNvSpPr txBox="1"/>
          <p:nvPr/>
        </p:nvSpPr>
        <p:spPr>
          <a:xfrm>
            <a:off x="755856" y="5566901"/>
            <a:ext cx="8388144" cy="399217"/>
          </a:xfrm>
          <a:prstGeom prst="rect">
            <a:avLst/>
          </a:prstGeom>
        </p:spPr>
        <p:txBody>
          <a:bodyPr wrap="square">
            <a:spAutoFit/>
          </a:bodyPr>
          <a:p>
            <a:pPr>
              <a:defRPr lang="ja-JP" altLang="en-US"/>
            </a:pPr>
            <a:r>
              <a:rPr lang="ja-JP" altLang="en-US" sz="2000" b="0">
                <a:latin typeface="メイリオ"/>
                <a:ea typeface="メイリオ"/>
              </a:rPr>
              <a:t>○</a:t>
            </a:r>
            <a:r>
              <a:rPr lang="ja-JP" altLang="en-US" sz="2000" b="1">
                <a:solidFill>
                  <a:srgbClr val="FF0000"/>
                </a:solidFill>
                <a:latin typeface="メイリオ"/>
                <a:ea typeface="メイリオ"/>
              </a:rPr>
              <a:t>だれと</a:t>
            </a:r>
            <a:r>
              <a:rPr lang="ja-JP" altLang="en-US" sz="2000" b="0">
                <a:latin typeface="メイリオ"/>
                <a:ea typeface="メイリオ"/>
              </a:rPr>
              <a:t>そこにいるのか？　　　→　</a:t>
            </a:r>
            <a:r>
              <a:rPr lang="ja-JP" altLang="en-US" sz="2000" b="1">
                <a:latin typeface="メイリオ"/>
                <a:ea typeface="メイリオ"/>
              </a:rPr>
              <a:t>人との関係性</a:t>
            </a:r>
            <a:endParaRPr lang="ja-JP" altLang="en-US" sz="2000" b="1">
              <a:latin typeface="メイリオ"/>
              <a:ea typeface="メイリオ"/>
            </a:endParaRPr>
          </a:p>
        </p:txBody>
      </p:sp>
      <p:sp>
        <p:nvSpPr>
          <p:cNvPr id="1292" name="テキスト 262"/>
          <p:cNvSpPr txBox="1"/>
          <p:nvPr/>
        </p:nvSpPr>
        <p:spPr>
          <a:xfrm>
            <a:off x="386043" y="6365336"/>
            <a:ext cx="8388144" cy="399217"/>
          </a:xfrm>
          <a:prstGeom prst="rect">
            <a:avLst/>
          </a:prstGeom>
        </p:spPr>
        <p:txBody>
          <a:bodyPr wrap="square">
            <a:spAutoFit/>
          </a:bodyPr>
          <a:p>
            <a:pPr>
              <a:defRPr lang="ja-JP" altLang="en-US"/>
            </a:pPr>
            <a:r>
              <a:rPr lang="ja-JP" altLang="en-US" sz="2000" b="1" u="sng">
                <a:solidFill>
                  <a:srgbClr val="C00000"/>
                </a:solidFill>
                <a:latin typeface="メイリオ"/>
                <a:ea typeface="メイリオ"/>
              </a:rPr>
              <a:t>★「なぜ」「どうして」という視点をもって、いつも考えましょう★</a:t>
            </a:r>
            <a:endParaRPr lang="ja-JP" altLang="en-US" sz="2000" b="1" u="sng">
              <a:solidFill>
                <a:srgbClr val="C00000"/>
              </a:solidFill>
              <a:latin typeface="メイリオ"/>
              <a:ea typeface="メイリオ"/>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298" name="タイトル 482"/>
          <p:cNvSpPr txBox="1"/>
          <p:nvPr/>
        </p:nvSpPr>
        <p:spPr>
          <a:xfrm>
            <a:off x="8112" y="0"/>
            <a:ext cx="9144000" cy="727750"/>
          </a:xfrm>
          <a:prstGeom prst="rect">
            <a:avLst/>
          </a:prstGeom>
          <a:solidFill>
            <a:srgbClr val="FFE9E9"/>
          </a:solidFill>
          <a:ln w="6350" cap="flat" cmpd="sng" algn="ctr">
            <a:noFill/>
            <a:prstDash val="solid"/>
            <a:miter lim="800000"/>
          </a:ln>
        </p:spPr>
        <p:style>
          <a:lnRef idx="1">
            <a:schemeClr val="accent2"/>
          </a:lnRef>
          <a:fillRef idx="3">
            <a:schemeClr val="accent2"/>
          </a:fillRef>
          <a:effectRef idx="2">
            <a:schemeClr val="accent2"/>
          </a:effectRef>
          <a:fontRef idx="minor">
            <a:schemeClr val="lt1"/>
          </a:fontRef>
        </p:style>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800" b="1" dirty="0">
                <a:solidFill>
                  <a:schemeClr val="tx1"/>
                </a:solidFill>
                <a:latin typeface="メイリオ"/>
                <a:ea typeface="メイリオ"/>
              </a:rPr>
              <a:t>次のような視点で</a:t>
            </a:r>
            <a:r>
              <a:rPr lang="ja-JP" altLang="en-US" sz="2800" b="1" dirty="0">
                <a:solidFill>
                  <a:schemeClr val="tx1"/>
                </a:solidFill>
                <a:latin typeface="メイリオ"/>
                <a:ea typeface="メイリオ"/>
              </a:rPr>
              <a:t>子供</a:t>
            </a:r>
            <a:r>
              <a:rPr lang="ja-JP" altLang="en-US" sz="2800" b="1" dirty="0">
                <a:solidFill>
                  <a:schemeClr val="tx1"/>
                </a:solidFill>
                <a:latin typeface="メイリオ"/>
                <a:ea typeface="メイリオ"/>
              </a:rPr>
              <a:t>たちの姿を見ていきましょう</a:t>
            </a:r>
            <a:endParaRPr sz="2800" b="1" dirty="0">
              <a:solidFill>
                <a:schemeClr val="tx1"/>
              </a:solidFill>
              <a:latin typeface="メイリオ"/>
              <a:ea typeface="メイリオ"/>
            </a:endParaRPr>
          </a:p>
        </p:txBody>
      </p:sp>
      <p:sp>
        <p:nvSpPr>
          <p:cNvPr id="1299" name="テキスト 263"/>
          <p:cNvSpPr txBox="1"/>
          <p:nvPr/>
        </p:nvSpPr>
        <p:spPr>
          <a:xfrm>
            <a:off x="319211" y="925392"/>
            <a:ext cx="8388144" cy="399217"/>
          </a:xfrm>
          <a:prstGeom prst="rect">
            <a:avLst/>
          </a:prstGeom>
          <a:ln/>
        </p:spPr>
        <p:txBody>
          <a:bodyPr wrap="square">
            <a:spAutoFit/>
          </a:bodyPr>
          <a:p>
            <a:pPr>
              <a:defRPr lang="ja-JP" altLang="en-US"/>
            </a:pPr>
            <a:r>
              <a:rPr lang="ja-JP" altLang="en-US" sz="2000" b="1">
                <a:latin typeface="メイリオ"/>
                <a:ea typeface="メイリオ"/>
              </a:rPr>
              <a:t>　例えば・・・</a:t>
            </a:r>
            <a:endParaRPr lang="ja-JP" altLang="en-US" sz="2000" b="1">
              <a:latin typeface="メイリオ"/>
              <a:ea typeface="メイリオ"/>
            </a:endParaRPr>
          </a:p>
        </p:txBody>
      </p:sp>
      <p:sp>
        <p:nvSpPr>
          <p:cNvPr id="1300" name="テキスト 262"/>
          <p:cNvSpPr txBox="1"/>
          <p:nvPr/>
        </p:nvSpPr>
        <p:spPr>
          <a:xfrm>
            <a:off x="727790" y="1480757"/>
            <a:ext cx="8185352" cy="4523423"/>
          </a:xfrm>
          <a:prstGeom prst="rect">
            <a:avLst/>
          </a:prstGeom>
        </p:spPr>
        <p:txBody>
          <a:bodyPr wrap="square">
            <a:spAutoFit/>
          </a:bodyPr>
          <a:p>
            <a:pPr>
              <a:lnSpc>
                <a:spcPct val="150000"/>
              </a:lnSpc>
            </a:pPr>
            <a:r>
              <a:rPr lang="ja-JP" altLang="en-US" sz="2400">
                <a:latin typeface="メイリオ"/>
                <a:ea typeface="メイリオ"/>
              </a:rPr>
              <a:t>★何を楽しんでいたのか。　　　　　　　</a:t>
            </a:r>
            <a:endParaRPr sz="2400">
              <a:latin typeface="メイリオ"/>
              <a:ea typeface="メイリオ"/>
            </a:endParaRPr>
          </a:p>
          <a:p>
            <a:pPr>
              <a:lnSpc>
                <a:spcPct val="150000"/>
              </a:lnSpc>
            </a:pPr>
            <a:r>
              <a:rPr lang="ja-JP" altLang="en-US" sz="2400">
                <a:latin typeface="メイリオ"/>
                <a:ea typeface="メイリオ"/>
              </a:rPr>
              <a:t>★何に興味や関心をもっていたのか。　　</a:t>
            </a:r>
            <a:endParaRPr sz="2400">
              <a:latin typeface="メイリオ"/>
              <a:ea typeface="メイリオ"/>
            </a:endParaRPr>
          </a:p>
          <a:p>
            <a:pPr>
              <a:lnSpc>
                <a:spcPct val="150000"/>
              </a:lnSpc>
            </a:pPr>
            <a:r>
              <a:rPr lang="ja-JP" altLang="en-US" sz="2400">
                <a:latin typeface="メイリオ"/>
                <a:ea typeface="メイリオ"/>
              </a:rPr>
              <a:t>★こだわっていたこと、その意味は･･･</a:t>
            </a:r>
            <a:endParaRPr sz="2400">
              <a:latin typeface="メイリオ"/>
              <a:ea typeface="メイリオ"/>
            </a:endParaRPr>
          </a:p>
          <a:p>
            <a:pPr>
              <a:lnSpc>
                <a:spcPct val="150000"/>
              </a:lnSpc>
            </a:pPr>
            <a:r>
              <a:rPr lang="ja-JP" altLang="en-US" sz="2400">
                <a:latin typeface="メイリオ"/>
                <a:ea typeface="メイリオ"/>
              </a:rPr>
              <a:t>★何を実現しようとしていたのか。</a:t>
            </a:r>
            <a:endParaRPr sz="2400">
              <a:latin typeface="メイリオ"/>
              <a:ea typeface="メイリオ"/>
            </a:endParaRPr>
          </a:p>
          <a:p>
            <a:pPr>
              <a:lnSpc>
                <a:spcPct val="150000"/>
              </a:lnSpc>
            </a:pPr>
            <a:r>
              <a:rPr lang="ja-JP" altLang="en-US" sz="2400">
                <a:latin typeface="メイリオ"/>
                <a:ea typeface="メイリオ"/>
              </a:rPr>
              <a:t>★何を感じていたのか。</a:t>
            </a:r>
            <a:endParaRPr sz="2400">
              <a:latin typeface="メイリオ"/>
              <a:ea typeface="メイリオ"/>
            </a:endParaRPr>
          </a:p>
          <a:p>
            <a:pPr>
              <a:lnSpc>
                <a:spcPct val="150000"/>
              </a:lnSpc>
            </a:pPr>
            <a:r>
              <a:rPr lang="ja-JP" altLang="en-US" sz="2400">
                <a:latin typeface="メイリオ"/>
                <a:ea typeface="メイリオ"/>
              </a:rPr>
              <a:t>★戸惑っていたことやためらっていたことは･･･</a:t>
            </a:r>
            <a:endParaRPr sz="2400">
              <a:latin typeface="メイリオ"/>
              <a:ea typeface="メイリオ"/>
            </a:endParaRPr>
          </a:p>
          <a:p>
            <a:pPr>
              <a:lnSpc>
                <a:spcPct val="150000"/>
              </a:lnSpc>
            </a:pPr>
            <a:r>
              <a:rPr lang="ja-JP" altLang="en-US" sz="2400">
                <a:latin typeface="メイリオ"/>
                <a:ea typeface="メイリオ"/>
              </a:rPr>
              <a:t>★友達とどのような関わりが見られたか。</a:t>
            </a:r>
            <a:endParaRPr sz="2400">
              <a:latin typeface="メイリオ"/>
              <a:ea typeface="メイリオ"/>
            </a:endParaRPr>
          </a:p>
          <a:p>
            <a:pPr>
              <a:lnSpc>
                <a:spcPct val="150000"/>
              </a:lnSpc>
            </a:pPr>
            <a:r>
              <a:rPr lang="ja-JP" altLang="en-US" sz="2400">
                <a:latin typeface="メイリオ"/>
                <a:ea typeface="メイリオ"/>
              </a:rPr>
              <a:t>★自分（保育者）はどのように関わっていたのか。　</a:t>
            </a:r>
            <a:r>
              <a:rPr lang="ja-JP" altLang="en-US" sz="2400">
                <a:latin typeface="メイリオ"/>
                <a:ea typeface="メイリオ"/>
              </a:rPr>
              <a:t>など</a:t>
            </a:r>
            <a:endParaRPr lang="ja-JP" altLang="en-US" sz="2400">
              <a:latin typeface="メイリオ"/>
              <a:ea typeface="メイリオ"/>
            </a:endParaRPr>
          </a:p>
        </p:txBody>
      </p:sp>
      <p:pic>
        <p:nvPicPr>
          <p:cNvPr id="1301" name="図 264"/>
          <p:cNvPicPr>
            <a:picLocks noChangeAspect="1"/>
          </p:cNvPicPr>
          <p:nvPr/>
        </p:nvPicPr>
        <p:blipFill>
          <a:blip r:embed="rId1"/>
          <a:stretch>
            <a:fillRect/>
          </a:stretch>
        </p:blipFill>
        <p:spPr>
          <a:xfrm>
            <a:off x="6917659" y="1324609"/>
            <a:ext cx="1789697" cy="2377741"/>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スタイリッシュ">
      <a:majorFont>
        <a:latin typeface="Verdana"/>
        <a:ea typeface=""/>
        <a:cs typeface=""/>
        <a:font script="Jpan" typeface="メイリオ"/>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メイリオ"/>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100</TotalTime>
  <Words>2122</Words>
  <Application>JUST Focus</Application>
  <Paragraphs>148</Paragraph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7" baseType="lpstr">
      <vt:lpstr>HG丸ｺﾞｼｯｸM-PRO</vt:lpstr>
      <vt:lpstr>ＭＳ ゴシック</vt:lpstr>
      <vt:lpstr>メイリオ</vt:lpstr>
      <vt:lpstr>游ゴシック</vt:lpstr>
      <vt:lpstr>游ゴシック Light</vt:lpstr>
      <vt:lpstr>Arial</vt:lpstr>
      <vt:lpstr>Calibri</vt:lpstr>
      <vt:lpstr>Times New Roman</vt:lpstr>
      <vt:lpstr>Office テーマ</vt:lpstr>
      <vt:lpstr>Slide</vt:lpstr>
      <vt:lpstr>保育を見る視点 　～保育参観・保育者体験等をする前に～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4.1.2</AppVersion>
  <PresentationFormat>ユーザー設定</PresentationFormat>
  <Slides>20</Slides>
  <Notes>20</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岡林 律子</dc:creator>
  <cp:lastModifiedBy>368195</cp:lastModifiedBy>
  <dcterms:created xsi:type="dcterms:W3CDTF">2022-06-18T07:05:01Z</dcterms:created>
  <dcterms:modified xsi:type="dcterms:W3CDTF">2023-08-09T03:08:03Z</dcterms:modified>
  <cp:revision>26</cp:revision>
</cp:coreProperties>
</file>

<file path=docProps/custom.xml><?xml version="1.0" encoding="utf-8"?>
<Properties xmlns:vt="http://schemas.openxmlformats.org/officeDocument/2006/docPropsVTypes" xmlns="http://schemas.openxmlformats.org/officeDocument/2006/custom-properties"/>
</file>