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2"/>
  </p:sldMasterIdLst>
  <p:notesMasterIdLst>
    <p:notesMasterId r:id="rId3"/>
  </p:notesMasterIdLst>
  <p:sldIdLst>
    <p:sldId id="258" r:id="rId4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02"/>
    <p:restoredTop sz="95396"/>
  </p:normalViewPr>
  <p:slideViewPr>
    <p:cSldViewPr snapToGrid="0" snapToObjects="1">
      <p:cViewPr>
        <p:scale>
          <a:sx n="90" d="100"/>
          <a:sy n="90" d="100"/>
        </p:scale>
        <p:origin x="-2052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6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1107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8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9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0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968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jpeg" /><Relationship Id="rId3" Type="http://schemas.openxmlformats.org/officeDocument/2006/relationships/image" Target="../media/image3.jpeg" /><Relationship Id="rId4" Type="http://schemas.openxmlformats.org/officeDocument/2006/relationships/image" Target="../media/image4.jpeg" /><Relationship Id="rId5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DD96-2CB7-1343-89DD-2F3960B344C2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0CE0-1B4C-AE47-A31B-ADAA8DFB5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83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DD96-2CB7-1343-89DD-2F3960B344C2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0CE0-1B4C-AE47-A31B-ADAA8DFB5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77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DD96-2CB7-1343-89DD-2F3960B344C2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0CE0-1B4C-AE47-A31B-ADAA8DFB5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601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図プレースホルダー 12"/>
          <p:cNvSpPr>
            <a:spLocks noGrp="1"/>
          </p:cNvSpPr>
          <p:nvPr>
            <p:ph type="pic" sz="quarter" idx="10" hasCustomPrompt="1"/>
          </p:nvPr>
        </p:nvSpPr>
        <p:spPr>
          <a:xfrm>
            <a:off x="4966924" y="2116530"/>
            <a:ext cx="7225079" cy="5753294"/>
          </a:xfrm>
          <a:custGeom>
            <a:avLst/>
            <a:gdLst>
              <a:gd name="connsiteX0" fmla="*/ 0 w 4479925"/>
              <a:gd name="connsiteY0" fmla="*/ 0 h 3784027"/>
              <a:gd name="connsiteX1" fmla="*/ 4479925 w 4479925"/>
              <a:gd name="connsiteY1" fmla="*/ 0 h 3784027"/>
              <a:gd name="connsiteX2" fmla="*/ 4479925 w 4479925"/>
              <a:gd name="connsiteY2" fmla="*/ 3784027 h 3784027"/>
              <a:gd name="connsiteX3" fmla="*/ 0 w 4479925"/>
              <a:gd name="connsiteY3" fmla="*/ 3784027 h 3784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9925" h="3784027">
                <a:moveTo>
                  <a:pt x="0" y="0"/>
                </a:moveTo>
                <a:lnTo>
                  <a:pt x="4479925" y="0"/>
                </a:lnTo>
                <a:lnTo>
                  <a:pt x="4479925" y="3784027"/>
                </a:lnTo>
                <a:lnTo>
                  <a:pt x="0" y="3784027"/>
                </a:lnTo>
                <a:close/>
              </a:path>
            </a:pathLst>
          </a:custGeom>
          <a:blipFill>
            <a:blip r:embed="rId1"/>
            <a:tile tx="0" ty="0" sx="100000" sy="100000" flip="none" algn="ctr"/>
          </a:blipFill>
        </p:spPr>
        <p:txBody>
          <a:bodyPr wrap="square" tIns="1296000">
            <a:noAutofit/>
          </a:bodyPr>
          <a:lstStyle>
            <a:lvl1pPr marL="0" indent="0" algn="ctr">
              <a:buNone/>
              <a:defRPr sz="2433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101" name="図プレースホルダー 1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2116530"/>
            <a:ext cx="4966921" cy="2877885"/>
          </a:xfrm>
          <a:custGeom>
            <a:avLst/>
            <a:gdLst>
              <a:gd name="connsiteX0" fmla="*/ 0 w 3079750"/>
              <a:gd name="connsiteY0" fmla="*/ 0 h 1892828"/>
              <a:gd name="connsiteX1" fmla="*/ 3079750 w 3079750"/>
              <a:gd name="connsiteY1" fmla="*/ 0 h 1892828"/>
              <a:gd name="connsiteX2" fmla="*/ 3079750 w 3079750"/>
              <a:gd name="connsiteY2" fmla="*/ 1892828 h 1892828"/>
              <a:gd name="connsiteX3" fmla="*/ 0 w 3079750"/>
              <a:gd name="connsiteY3" fmla="*/ 1892828 h 189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9750" h="1892828">
                <a:moveTo>
                  <a:pt x="0" y="0"/>
                </a:moveTo>
                <a:lnTo>
                  <a:pt x="3079750" y="0"/>
                </a:lnTo>
                <a:lnTo>
                  <a:pt x="3079750" y="1892828"/>
                </a:lnTo>
                <a:lnTo>
                  <a:pt x="0" y="1892828"/>
                </a:lnTo>
                <a:close/>
              </a:path>
            </a:pathLst>
          </a:custGeom>
          <a:blipFill>
            <a:blip r:embed="rId2"/>
            <a:tile tx="0" ty="0" sx="100000" sy="100000" flip="none" algn="ctr"/>
          </a:blipFill>
        </p:spPr>
        <p:txBody>
          <a:bodyPr wrap="square" tIns="540000">
            <a:noAutofit/>
          </a:bodyPr>
          <a:lstStyle>
            <a:lvl1pPr marL="0" indent="0" algn="ctr">
              <a:buNone/>
              <a:defRPr sz="2129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102" name="図プレースホルダー 1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4990701"/>
            <a:ext cx="4966921" cy="2877885"/>
          </a:xfrm>
          <a:custGeom>
            <a:avLst/>
            <a:gdLst>
              <a:gd name="connsiteX0" fmla="*/ 0 w 3079750"/>
              <a:gd name="connsiteY0" fmla="*/ 0 h 1892828"/>
              <a:gd name="connsiteX1" fmla="*/ 3079750 w 3079750"/>
              <a:gd name="connsiteY1" fmla="*/ 0 h 1892828"/>
              <a:gd name="connsiteX2" fmla="*/ 3079750 w 3079750"/>
              <a:gd name="connsiteY2" fmla="*/ 1892828 h 1892828"/>
              <a:gd name="connsiteX3" fmla="*/ 0 w 3079750"/>
              <a:gd name="connsiteY3" fmla="*/ 1892828 h 189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9750" h="1892828">
                <a:moveTo>
                  <a:pt x="0" y="0"/>
                </a:moveTo>
                <a:lnTo>
                  <a:pt x="3079750" y="0"/>
                </a:lnTo>
                <a:lnTo>
                  <a:pt x="3079750" y="1892828"/>
                </a:lnTo>
                <a:lnTo>
                  <a:pt x="0" y="1892828"/>
                </a:lnTo>
                <a:close/>
              </a:path>
            </a:pathLst>
          </a:custGeom>
          <a:blipFill>
            <a:blip r:embed="rId3"/>
            <a:tile tx="0" ty="0" sx="100000" sy="100000" flip="none" algn="ctr"/>
          </a:blipFill>
        </p:spPr>
        <p:txBody>
          <a:bodyPr wrap="square" tIns="540000">
            <a:noAutofit/>
          </a:bodyPr>
          <a:lstStyle>
            <a:lvl1pPr marL="0" indent="0" algn="ctr">
              <a:buNone/>
              <a:defRPr sz="2129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103" name="図プレースホルダー 9"/>
          <p:cNvSpPr>
            <a:spLocks noGrp="1"/>
          </p:cNvSpPr>
          <p:nvPr>
            <p:ph type="pic" sz="quarter" idx="13" hasCustomPrompt="1"/>
          </p:nvPr>
        </p:nvSpPr>
        <p:spPr>
          <a:xfrm>
            <a:off x="7266045" y="13854833"/>
            <a:ext cx="4925957" cy="2401168"/>
          </a:xfrm>
          <a:custGeom>
            <a:avLst/>
            <a:gdLst>
              <a:gd name="connsiteX0" fmla="*/ 0 w 3054350"/>
              <a:gd name="connsiteY0" fmla="*/ 0 h 1579284"/>
              <a:gd name="connsiteX1" fmla="*/ 3054350 w 3054350"/>
              <a:gd name="connsiteY1" fmla="*/ 0 h 1579284"/>
              <a:gd name="connsiteX2" fmla="*/ 3054350 w 3054350"/>
              <a:gd name="connsiteY2" fmla="*/ 1579284 h 1579284"/>
              <a:gd name="connsiteX3" fmla="*/ 0 w 3054350"/>
              <a:gd name="connsiteY3" fmla="*/ 1579284 h 157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4350" h="1579284">
                <a:moveTo>
                  <a:pt x="0" y="0"/>
                </a:moveTo>
                <a:lnTo>
                  <a:pt x="3054350" y="0"/>
                </a:lnTo>
                <a:lnTo>
                  <a:pt x="3054350" y="1579284"/>
                </a:lnTo>
                <a:lnTo>
                  <a:pt x="0" y="1579284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</p:spPr>
        <p:txBody>
          <a:bodyPr wrap="square" tIns="324000">
            <a:noAutofit/>
          </a:bodyPr>
          <a:lstStyle>
            <a:lvl1pPr marL="0" indent="0" algn="ctr">
              <a:buNone/>
              <a:defRPr sz="2129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133736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DD96-2CB7-1343-89DD-2F3960B344C2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0CE0-1B4C-AE47-A31B-ADAA8DFB5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41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DD96-2CB7-1343-89DD-2F3960B344C2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0CE0-1B4C-AE47-A31B-ADAA8DFB5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75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DD96-2CB7-1343-89DD-2F3960B344C2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0CE0-1B4C-AE47-A31B-ADAA8DFB5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60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DD96-2CB7-1343-89DD-2F3960B344C2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0CE0-1B4C-AE47-A31B-ADAA8DFB5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73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DD96-2CB7-1343-89DD-2F3960B344C2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0CE0-1B4C-AE47-A31B-ADAA8DFB5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58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DD96-2CB7-1343-89DD-2F3960B344C2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0CE0-1B4C-AE47-A31B-ADAA8DFB5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11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DD96-2CB7-1343-89DD-2F3960B344C2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0CE0-1B4C-AE47-A31B-ADAA8DFB5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52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DD96-2CB7-1343-89DD-2F3960B344C2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0CE0-1B4C-AE47-A31B-ADAA8DFB5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514410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FDD96-2CB7-1343-89DD-2F3960B344C2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90CE0-1B4C-AE47-A31B-ADAA8DFB5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36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5.png" /><Relationship Id="rId2" Type="http://schemas.openxmlformats.org/officeDocument/2006/relationships/image" Target="../media/image6.png" /><Relationship Id="rId3" Type="http://schemas.openxmlformats.org/officeDocument/2006/relationships/slideLayout" Target="../slideLayouts/slideLayout1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テキスト 88"/>
          <p:cNvSpPr txBox="1"/>
          <p:nvPr/>
        </p:nvSpPr>
        <p:spPr>
          <a:xfrm>
            <a:off x="1326756" y="3835349"/>
            <a:ext cx="10294602" cy="676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 lang="ja-JP" altLang="en-US"/>
            </a:pPr>
            <a:r>
              <a:rPr lang="ja-JP" altLang="en-US" sz="2000" b="1" dirty="0">
                <a:latin typeface="AR P丸ゴシック体M"/>
                <a:ea typeface="AR P丸ゴシック体M"/>
                <a:cs typeface="+mn-lt"/>
              </a:rPr>
              <a:t>「公共交通利用モニター</a:t>
            </a:r>
            <a:r>
              <a:rPr lang="ja-JP" altLang="en-US" sz="2000" b="1" dirty="0">
                <a:latin typeface="AR P丸ゴシック体M"/>
                <a:ea typeface="AR P丸ゴシック体M"/>
                <a:cs typeface="+mn-lt"/>
              </a:rPr>
              <a:t>」応募用紙　</a:t>
            </a:r>
            <a:r>
              <a:rPr lang="ja-JP" altLang="en-US" sz="1600" b="1" dirty="0">
                <a:latin typeface="AR P丸ゴシック体M"/>
                <a:ea typeface="AR P丸ゴシック体M"/>
                <a:cs typeface="+mn-lt"/>
              </a:rPr>
              <a:t>※令和4年4月1日時点の予定で記載</a:t>
            </a:r>
          </a:p>
          <a:p>
            <a:pPr>
              <a:defRPr lang="ja-JP" altLang="en-US"/>
            </a:pPr>
            <a:r>
              <a:rPr lang="ja-JP" altLang="en-US" sz="1800" b="1" dirty="0">
                <a:latin typeface="AR P丸ゴシック体M"/>
                <a:ea typeface="AR P丸ゴシック体M"/>
                <a:cs typeface="+mn-lt"/>
              </a:rPr>
              <a:t>※当該応募用紙に記載いただいた個人情報は、</a:t>
            </a:r>
            <a:r>
              <a:rPr lang="ja-JP" altLang="en-US" sz="1800" b="1" dirty="0">
                <a:latin typeface="AR P丸ゴシック体M"/>
                <a:ea typeface="AR P丸ゴシック体M"/>
                <a:cs typeface="+mn-lt"/>
              </a:rPr>
              <a:t>「公共交通利用モニター</a:t>
            </a:r>
            <a:r>
              <a:rPr lang="ja-JP" altLang="en-US" sz="1800" b="1" dirty="0">
                <a:latin typeface="AR P丸ゴシック体M"/>
                <a:ea typeface="AR P丸ゴシック体M"/>
                <a:cs typeface="+mn-lt"/>
              </a:rPr>
              <a:t>」</a:t>
            </a:r>
            <a:r>
              <a:rPr lang="ja-JP" altLang="en-US" sz="1800" b="1" dirty="0">
                <a:latin typeface="AR P丸ゴシック体M"/>
                <a:ea typeface="AR P丸ゴシック体M"/>
                <a:cs typeface="+mn-lt"/>
              </a:rPr>
              <a:t>の選考以外には使用しません。</a:t>
            </a:r>
          </a:p>
        </p:txBody>
      </p:sp>
      <p:sp>
        <p:nvSpPr>
          <p:cNvPr id="1157" name="テキスト 109"/>
          <p:cNvSpPr txBox="1"/>
          <p:nvPr/>
        </p:nvSpPr>
        <p:spPr>
          <a:xfrm>
            <a:off x="671601" y="205935"/>
            <a:ext cx="10964207" cy="31692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marL="161099" indent="0" algn="l">
              <a:buNone/>
            </a:pPr>
            <a:r>
              <a:rPr lang="ja-JP" altLang="en-US" sz="2000">
                <a:latin typeface="AR P丸ゴシック体M"/>
                <a:ea typeface="AR P丸ゴシック体M"/>
              </a:rPr>
              <a:t>【「公共交通利用モニター」活動注意事項　概要】</a:t>
            </a:r>
            <a:endParaRPr lang="ja-JP" altLang="en-US" sz="2000" u="sng">
              <a:latin typeface="AR P丸ゴシック体M"/>
              <a:ea typeface="AR P丸ゴシック体M"/>
            </a:endParaRPr>
          </a:p>
          <a:p>
            <a:pPr marL="161099" indent="0" algn="l">
              <a:buNone/>
            </a:pPr>
            <a:r>
              <a:rPr lang="ja-JP" altLang="en-US" sz="2000">
                <a:latin typeface="AR P丸ゴシック体M"/>
                <a:ea typeface="AR P丸ゴシック体M"/>
              </a:rPr>
              <a:t>　</a:t>
            </a:r>
            <a:r>
              <a:rPr lang="ja-JP" altLang="en-US" sz="2000" u="sng">
                <a:latin typeface="AR P丸ゴシック体M"/>
                <a:ea typeface="AR P丸ゴシック体M"/>
              </a:rPr>
              <a:t>※</a:t>
            </a:r>
            <a:r>
              <a:rPr lang="ja-JP" altLang="en-US" sz="2000" u="sng">
                <a:latin typeface="AR P丸ゴシック体M"/>
                <a:ea typeface="AR P丸ゴシック体M"/>
              </a:rPr>
              <a:t>詳細は</a:t>
            </a:r>
            <a:r>
              <a:rPr lang="ja-JP" altLang="en-US" sz="2000" u="sng">
                <a:latin typeface="AR P丸ゴシック体M"/>
                <a:ea typeface="AR P丸ゴシック体M"/>
              </a:rPr>
              <a:t>モニター</a:t>
            </a:r>
            <a:r>
              <a:rPr lang="ja-JP" altLang="en-US" sz="2000" u="sng">
                <a:latin typeface="AR P丸ゴシック体M"/>
                <a:ea typeface="AR P丸ゴシック体M"/>
              </a:rPr>
              <a:t>決定後</a:t>
            </a:r>
            <a:r>
              <a:rPr lang="ja-JP" altLang="en-US" sz="2000" u="sng">
                <a:latin typeface="AR P丸ゴシック体M"/>
                <a:ea typeface="AR P丸ゴシック体M"/>
              </a:rPr>
              <a:t>に説明・</a:t>
            </a:r>
            <a:r>
              <a:rPr lang="ja-JP" altLang="en-US" sz="2000" u="sng">
                <a:latin typeface="AR P丸ゴシック体M"/>
                <a:ea typeface="AR P丸ゴシック体M"/>
              </a:rPr>
              <a:t>打合せを</a:t>
            </a:r>
            <a:r>
              <a:rPr lang="ja-JP" altLang="en-US" sz="2000" u="sng">
                <a:latin typeface="AR P丸ゴシック体M"/>
                <a:ea typeface="AR P丸ゴシック体M"/>
              </a:rPr>
              <a:t>行います</a:t>
            </a:r>
            <a:endParaRPr lang="ja-JP" altLang="en-US" sz="2000">
              <a:latin typeface="AR P丸ゴシック体M"/>
              <a:ea typeface="AR P丸ゴシック体M"/>
            </a:endParaRPr>
          </a:p>
          <a:p>
            <a:pPr marL="342900" indent="-342900" algn="l">
              <a:buFont typeface="Wingdings"/>
              <a:buChar char="n"/>
            </a:pPr>
            <a:r>
              <a:rPr lang="ja-JP" altLang="en-US" sz="2000">
                <a:latin typeface="AR P丸ゴシック体M"/>
                <a:ea typeface="AR P丸ゴシック体M"/>
              </a:rPr>
              <a:t>公共交通の</a:t>
            </a:r>
            <a:r>
              <a:rPr lang="ja-JP" altLang="en-US" sz="2000">
                <a:latin typeface="AR P丸ゴシック体M"/>
                <a:ea typeface="AR P丸ゴシック体M"/>
              </a:rPr>
              <a:t>利用</a:t>
            </a:r>
            <a:r>
              <a:rPr lang="ja-JP" altLang="en-US" sz="2000">
                <a:latin typeface="AR P丸ゴシック体M"/>
                <a:ea typeface="AR P丸ゴシック体M"/>
              </a:rPr>
              <a:t>について</a:t>
            </a:r>
            <a:endParaRPr lang="ja-JP" altLang="en-US" sz="2000">
              <a:latin typeface="AR P丸ゴシック体M"/>
              <a:ea typeface="AR P丸ゴシック体M"/>
            </a:endParaRPr>
          </a:p>
          <a:p>
            <a:pPr marL="503999" indent="-342900" algn="l">
              <a:buFont typeface="Arial"/>
              <a:buChar char="•"/>
            </a:pPr>
            <a:r>
              <a:rPr lang="ja-JP" altLang="en-US" sz="2000">
                <a:latin typeface="AR P丸ゴシック体M"/>
                <a:ea typeface="AR P丸ゴシック体M"/>
              </a:rPr>
              <a:t>マスク着用や手指の消毒等、新型コロナウイルス感染症の感染防止に取り組んで下さい</a:t>
            </a:r>
            <a:endParaRPr lang="ja-JP" altLang="en-US" sz="2000">
              <a:latin typeface="AR P丸ゴシック体M"/>
              <a:ea typeface="AR P丸ゴシック体M"/>
            </a:endParaRPr>
          </a:p>
          <a:p>
            <a:pPr marL="503999" indent="-342900" algn="l">
              <a:buFont typeface="Arial"/>
              <a:buChar char="•"/>
            </a:pPr>
            <a:r>
              <a:rPr lang="ja-JP" altLang="en-US" sz="2000">
                <a:latin typeface="AR P丸ゴシック体M"/>
                <a:ea typeface="AR P丸ゴシック体M"/>
              </a:rPr>
              <a:t>公共交通の利用マナーを守り、他の利用者に迷惑がかからないように注意して下さい</a:t>
            </a:r>
            <a:endParaRPr lang="ja-JP" altLang="en-US" sz="2000">
              <a:latin typeface="AR P丸ゴシック体M"/>
              <a:ea typeface="AR P丸ゴシック体M"/>
            </a:endParaRPr>
          </a:p>
          <a:p>
            <a:pPr marL="342900" indent="-342900" algn="l">
              <a:buFont typeface="Wingdings"/>
              <a:buChar char="n"/>
            </a:pPr>
            <a:r>
              <a:rPr lang="ja-JP" altLang="en-US" sz="2000">
                <a:latin typeface="AR P丸ゴシック体M"/>
                <a:ea typeface="AR P丸ゴシック体M"/>
              </a:rPr>
              <a:t>ＳＮＳ</a:t>
            </a:r>
            <a:r>
              <a:rPr lang="ja-JP" altLang="en-US" sz="2000">
                <a:latin typeface="AR P丸ゴシック体M"/>
                <a:ea typeface="AR P丸ゴシック体M"/>
              </a:rPr>
              <a:t>利用について</a:t>
            </a:r>
            <a:endParaRPr lang="ja-JP" altLang="en-US" sz="2000">
              <a:latin typeface="AR P丸ゴシック体M"/>
              <a:ea typeface="AR P丸ゴシック体M"/>
            </a:endParaRPr>
          </a:p>
          <a:p>
            <a:pPr marL="503999" indent="-342900" algn="l">
              <a:buFont typeface="Arial"/>
              <a:buChar char="•"/>
            </a:pPr>
            <a:r>
              <a:rPr lang="ja-JP" altLang="en-US" sz="2000">
                <a:latin typeface="AR P丸ゴシック体M"/>
                <a:ea typeface="AR P丸ゴシック体M"/>
              </a:rPr>
              <a:t>ＳＮＳによる発信は、嶺北地域公共交通協議会の公式アカウントから、ハンドルネームで</a:t>
            </a:r>
            <a:br>
              <a:rPr lang="ja-JP" altLang="en-US" sz="2000">
                <a:latin typeface="AR P丸ゴシック体M"/>
                <a:ea typeface="AR P丸ゴシック体M"/>
              </a:rPr>
            </a:br>
            <a:r>
              <a:rPr lang="ja-JP" altLang="en-US" sz="2000">
                <a:latin typeface="AR P丸ゴシック体M"/>
                <a:ea typeface="AR P丸ゴシック体M"/>
              </a:rPr>
              <a:t>行っていただきます</a:t>
            </a:r>
            <a:r>
              <a:rPr lang="ja-JP" altLang="en-US" sz="1600">
                <a:latin typeface="AR P丸ゴシック体M"/>
                <a:ea typeface="AR P丸ゴシック体M"/>
              </a:rPr>
              <a:t>（使用するSNSは、Twitter又はInstagramが候補。モニターの利用経験をふまえて決定）</a:t>
            </a:r>
            <a:endParaRPr lang="ja-JP" altLang="en-US" sz="2000">
              <a:latin typeface="AR P丸ゴシック体M"/>
              <a:ea typeface="AR P丸ゴシック体M"/>
            </a:endParaRPr>
          </a:p>
          <a:p>
            <a:pPr marL="503999" indent="-342900" algn="l">
              <a:buFont typeface="Arial"/>
              <a:buChar char="•"/>
            </a:pPr>
            <a:r>
              <a:rPr lang="ja-JP" altLang="en-US" sz="2000">
                <a:latin typeface="AR P丸ゴシック体M"/>
                <a:ea typeface="AR P丸ゴシック体M"/>
              </a:rPr>
              <a:t>投稿は写真に肖像権侵害がないか、文章に個人情報の漏洩がないか等、</a:t>
            </a:r>
            <a:r>
              <a:rPr lang="ja-JP" altLang="en-US" sz="2000">
                <a:latin typeface="AR P丸ゴシック体M"/>
                <a:ea typeface="AR P丸ゴシック体M"/>
              </a:rPr>
              <a:t>協議会事務局で</a:t>
            </a:r>
            <a:br>
              <a:rPr lang="ja-JP" altLang="en-US" sz="2000">
                <a:latin typeface="AR P丸ゴシック体M"/>
                <a:ea typeface="AR P丸ゴシック体M"/>
              </a:rPr>
            </a:br>
            <a:r>
              <a:rPr lang="ja-JP" altLang="en-US" sz="2000">
                <a:latin typeface="AR P丸ゴシック体M"/>
                <a:ea typeface="AR P丸ゴシック体M"/>
              </a:rPr>
              <a:t>最低限の事前チェックを行います</a:t>
            </a:r>
            <a:endParaRPr lang="ja-JP" altLang="en-US" sz="2000" u="sng">
              <a:latin typeface="AR P丸ゴシック体M"/>
              <a:ea typeface="AR P丸ゴシック体M"/>
            </a:endParaRPr>
          </a:p>
        </p:txBody>
      </p:sp>
      <p:pic>
        <p:nvPicPr>
          <p:cNvPr id="1158" name="図 1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8347" y="3699508"/>
            <a:ext cx="883580" cy="883580"/>
          </a:xfrm>
          <a:prstGeom prst="rect">
            <a:avLst/>
          </a:prstGeom>
        </p:spPr>
      </p:pic>
      <p:pic>
        <p:nvPicPr>
          <p:cNvPr id="1159" name="図 1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2632" y="2809776"/>
            <a:ext cx="1114909" cy="1220702"/>
          </a:xfrm>
          <a:prstGeom prst="rect">
            <a:avLst/>
          </a:prstGeom>
        </p:spPr>
      </p:pic>
      <p:graphicFrame>
        <p:nvGraphicFramePr>
          <p:cNvPr id="1160" name="四角形 97"/>
          <p:cNvGraphicFramePr>
            <a:graphicFrameLocks noGrp="1"/>
          </p:cNvGraphicFramePr>
          <p:nvPr/>
        </p:nvGraphicFramePr>
        <p:xfrm>
          <a:off x="552651" y="4537155"/>
          <a:ext cx="11086692" cy="11524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5973"/>
                <a:gridCol w="4860725"/>
              </a:tblGrid>
              <a:tr h="1151607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　　</a:t>
                      </a:r>
                      <a:r>
                        <a:rPr kumimoji="1" lang="ja-JP" altLang="en-US" sz="1400" b="1" dirty="0">
                          <a:latin typeface="AR P丸ゴシック体M"/>
                          <a:ea typeface="AR P丸ゴシック体M"/>
                        </a:rPr>
                        <a:t>ふりがな　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●お名前　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●満年齢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　　　　　歳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84684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●ご住所　</a:t>
                      </a:r>
                      <a:r>
                        <a:rPr lang="ja-JP" altLang="en-US" b="1">
                          <a:latin typeface="AR P丸ゴシック体M"/>
                          <a:ea typeface="AR P丸ゴシック体M"/>
                        </a:rPr>
                        <a:t>〒　　　　ｰ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endParaRPr lang="ja-JP" altLang="en-US" b="1">
                        <a:latin typeface="AR P丸ゴシック体M"/>
                        <a:ea typeface="AR P丸ゴシック体M"/>
                      </a:endParaRPr>
                    </a:p>
                    <a:p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●電話番号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r>
                        <a:rPr lang="ja-JP" altLang="en-US" b="1">
                          <a:latin typeface="AR P丸ゴシック体M"/>
                          <a:ea typeface="AR P丸ゴシック体M"/>
                        </a:rPr>
                        <a:t>（　　　 ） ｰ　　　　 ｰ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●職業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　高校生　・　大学生　・　</a:t>
                      </a:r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社会人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●学校（会社）名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●ＳＮＳの利用経験</a:t>
                      </a:r>
                      <a:r>
                        <a:rPr kumimoji="1" lang="ja-JP" altLang="en-US" sz="2000" b="1" dirty="0">
                          <a:latin typeface="AR P丸ゴシック体M"/>
                          <a:ea typeface="AR P丸ゴシック体M"/>
                        </a:rPr>
                        <a:t>（利用したことがあるもの全てに○を付けて下さい）</a:t>
                      </a:r>
                      <a:endParaRPr kumimoji="1" lang="ja-JP" altLang="en-US" sz="2000" b="1" dirty="0">
                        <a:latin typeface="AR P丸ゴシック体M"/>
                        <a:ea typeface="AR P丸ゴシック体M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　</a:t>
                      </a:r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Ｔｗｉｔｔｅｒ　・　Ｉｎｓｔａｇｒａｍ　・　Facebook　・　ＬＩＮＥ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●現在の公共交通利用頻度</a:t>
                      </a:r>
                      <a:r>
                        <a:rPr kumimoji="1" lang="ja-JP" altLang="en-US" sz="2000" b="1" dirty="0">
                          <a:latin typeface="AR P丸ゴシック体M"/>
                          <a:ea typeface="AR P丸ゴシック体M"/>
                        </a:rPr>
                        <a:t>（一番近いものに○を付けて下さい）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　毎日　・　週１回程度　・　月１回程度　・　左記以外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93379">
                <a:tc gridSpan="2">
                  <a:txBody>
                    <a:bodyPr/>
                    <a:lstStyle/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●モニター特典を受ける定期券の利用区間、種類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43720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　◆公共交通の利用区間・事業者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　　</a:t>
                      </a:r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発：　　　　　　（　　　　）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　　</a:t>
                      </a:r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着：</a:t>
                      </a:r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　　　　　　（　　　　）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　　</a:t>
                      </a:r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乗換地</a:t>
                      </a:r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：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◆定期券の種類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　（どちらかに○を付けて下さい）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　</a:t>
                      </a:r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通学</a:t>
                      </a:r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　</a:t>
                      </a:r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・</a:t>
                      </a:r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　</a:t>
                      </a:r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通勤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●保護者の同意</a:t>
                      </a:r>
                      <a:r>
                        <a:rPr kumimoji="1" lang="ja-JP" altLang="en-US" sz="2000" b="1" dirty="0">
                          <a:latin typeface="AR P丸ゴシック体M"/>
                          <a:ea typeface="AR P丸ゴシック体M"/>
                        </a:rPr>
                        <a:t>（</a:t>
                      </a:r>
                      <a:r>
                        <a:rPr kumimoji="1" lang="ja-JP" altLang="en-US" sz="2000" b="1" u="sng" dirty="0">
                          <a:latin typeface="AR P丸ゴシック体M"/>
                          <a:ea typeface="AR P丸ゴシック体M"/>
                        </a:rPr>
                        <a:t>※応募者が未成年の場合のみ記載して下さい</a:t>
                      </a:r>
                      <a:r>
                        <a:rPr kumimoji="1" lang="ja-JP" altLang="en-US" sz="2000" b="1" dirty="0">
                          <a:latin typeface="AR P丸ゴシック体M"/>
                          <a:ea typeface="AR P丸ゴシック体M"/>
                        </a:rPr>
                        <a:t>）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　保護者に</a:t>
                      </a:r>
                      <a:r>
                        <a:rPr lang="ja-JP" altLang="en-US" b="1" dirty="0">
                          <a:latin typeface="AR P丸ゴシック体M"/>
                          <a:ea typeface="AR P丸ゴシック体M"/>
                          <a:cs typeface="+mn-lt"/>
                        </a:rPr>
                        <a:t>「公共交通利用モニター</a:t>
                      </a:r>
                      <a:r>
                        <a:rPr lang="ja-JP" altLang="en-US" b="1" dirty="0">
                          <a:latin typeface="AR P丸ゴシック体M"/>
                          <a:ea typeface="AR P丸ゴシック体M"/>
                          <a:cs typeface="+mn-lt"/>
                        </a:rPr>
                        <a:t>」の取り組みを</a:t>
                      </a:r>
                      <a:r>
                        <a:rPr lang="ja-JP" altLang="en-US" b="1" dirty="0">
                          <a:latin typeface="AR P丸ゴシック体M"/>
                          <a:ea typeface="AR P丸ゴシック体M"/>
                          <a:cs typeface="+mn-lt"/>
                        </a:rPr>
                        <a:t>理解いただき、選考された場合、</a:t>
                      </a:r>
                      <a:r>
                        <a:rPr lang="ja-JP" altLang="en-US" b="1" dirty="0">
                          <a:latin typeface="AR P丸ゴシック体M"/>
                          <a:ea typeface="AR P丸ゴシック体M"/>
                          <a:cs typeface="+mn-lt"/>
                        </a:rPr>
                        <a:t>「公共交通利用モニター</a:t>
                      </a:r>
                      <a:r>
                        <a:rPr lang="ja-JP" altLang="en-US" b="1" dirty="0">
                          <a:latin typeface="AR P丸ゴシック体M"/>
                          <a:ea typeface="AR P丸ゴシック体M"/>
                          <a:cs typeface="+mn-lt"/>
                        </a:rPr>
                        <a:t>」として</a:t>
                      </a:r>
                      <a:r>
                        <a:rPr lang="ja-JP" altLang="en-US" b="1" dirty="0">
                          <a:latin typeface="AR P丸ゴシック体M"/>
                          <a:ea typeface="AR P丸ゴシック体M"/>
                          <a:cs typeface="+mn-lt"/>
                        </a:rPr>
                        <a:t>活動することの</a:t>
                      </a:r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同意を得ています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　上記に相違ありません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  <a:p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　　　　　　</a:t>
                      </a:r>
                      <a:r>
                        <a:rPr kumimoji="1" lang="ja-JP" altLang="en-US" b="1" dirty="0">
                          <a:latin typeface="AR P丸ゴシック体M"/>
                          <a:ea typeface="AR P丸ゴシック体M"/>
                        </a:rPr>
                        <a:t>(本人氏名)　　　　　　　　　　(保護者氏名)</a:t>
                      </a:r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1" dirty="0">
                        <a:latin typeface="AR P丸ゴシック体M"/>
                        <a:ea typeface="AR P丸ゴシック体M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439</TotalTime>
  <Words>550</Words>
  <Application>JUST Focus</Application>
  <Paragraphs>86</Paragraph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AR Pゴシック体S</vt:lpstr>
      <vt:lpstr>AR P丸ゴシック体E</vt:lpstr>
      <vt:lpstr>AR P丸ゴシック体M</vt:lpstr>
      <vt:lpstr>AR丸ゴシック体E</vt:lpstr>
      <vt:lpstr>Tsukushi A Round Gothic Regular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4.1.2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芝 杏奈</dc:creator>
  <cp:lastModifiedBy>483076</cp:lastModifiedBy>
  <dcterms:created xsi:type="dcterms:W3CDTF">2021-09-23T13:45:21Z</dcterms:created>
  <dcterms:modified xsi:type="dcterms:W3CDTF">2022-02-21T05:03:55Z</dcterms:modified>
  <cp:revision>102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