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0" r:id="rId2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restored">
    <p:restoredLeft sz="22182"/>
    <p:restoredTop sz="90424"/>
  </p:normalViewPr>
  <p:slideViewPr>
    <p:cSldViewPr snapToGrid="0" snapToObjects="1">
      <p:cViewPr>
        <p:scale>
          <a:sx n="200" d="100"/>
          <a:sy n="200" d="100"/>
        </p:scale>
        <p:origin x="2646" y="26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4E839-3678-6E40-8C9B-4E2D8A73200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109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9B34-0874-014E-97F6-531491969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275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52" name="四角形 106"/>
          <p:cNvSpPr>
            <a:spLocks noGrp="1" noRot="1" noChangeAspect="1"/>
          </p:cNvSpPr>
          <p:nvPr>
            <p:ph type="sldImg" idx="2"/>
          </p:nvPr>
        </p:nvSpPr>
        <p:spPr>
          <a:xfrm>
            <a:off x="1348558" y="474095"/>
            <a:ext cx="4078446" cy="3060282"/>
          </a:xfrm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53" name="四角形 107"/>
          <p:cNvSpPr>
            <a:spLocks noGrp="1"/>
          </p:cNvSpPr>
          <p:nvPr>
            <p:ph type="body" sz="quarter" idx="3"/>
          </p:nvPr>
        </p:nvSpPr>
        <p:spPr>
          <a:xfrm>
            <a:off x="522148" y="3724832"/>
            <a:ext cx="5731266" cy="5457905"/>
          </a:xfrm>
          <a:prstGeom prst="rect">
            <a:avLst/>
          </a:prstGeom>
        </p:spPr>
        <p:txBody>
          <a:bodyPr/>
          <a:p>
            <a:pPr>
              <a:defRPr/>
            </a:pPr>
            <a:endParaRPr kumimoji="1" lang="ja-JP" altLang="en-US" sz="1400"/>
          </a:p>
        </p:txBody>
      </p:sp>
      <p:sp>
        <p:nvSpPr>
          <p:cNvPr id="1154" name="四角形 108"/>
          <p:cNvSpPr>
            <a:spLocks noGrp="1"/>
          </p:cNvSpPr>
          <p:nvPr>
            <p:ph type="sldNum" sz="quarter" idx="5"/>
          </p:nvPr>
        </p:nvSpPr>
        <p:spPr>
          <a:xfrm>
            <a:off x="3665338" y="934148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292C-730E-4381-BE13-26C75BFD8D5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68" name="四角形 109"/>
          <p:cNvSpPr>
            <a:spLocks noGrp="1" noRot="1" noChangeAspect="1"/>
          </p:cNvSpPr>
          <p:nvPr>
            <p:ph type="sldImg" idx="2"/>
          </p:nvPr>
        </p:nvSpPr>
        <p:spPr>
          <a:xfrm>
            <a:off x="1221338" y="459846"/>
            <a:ext cx="4470400" cy="3354387"/>
          </a:xfrm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9" name="四角形 110"/>
          <p:cNvSpPr>
            <a:spLocks noGrp="1"/>
          </p:cNvSpPr>
          <p:nvPr>
            <p:ph type="body" sz="quarter" idx="3"/>
          </p:nvPr>
        </p:nvSpPr>
        <p:spPr>
          <a:xfrm>
            <a:off x="553904" y="3925910"/>
            <a:ext cx="5741840" cy="5511476"/>
          </a:xfrm>
          <a:prstGeom prst="rect">
            <a:avLst/>
          </a:prstGeom>
        </p:spPr>
        <p:txBody>
          <a:bodyPr/>
          <a:p>
            <a:endParaRPr kumimoji="1" lang="ja-JP" altLang="en-US" sz="1400">
              <a:latin typeface="+mn-ea"/>
              <a:ea typeface="+mn-ea"/>
            </a:endParaRPr>
          </a:p>
        </p:txBody>
      </p:sp>
      <p:sp>
        <p:nvSpPr>
          <p:cNvPr id="1170" name="四角形 111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292C-730E-4381-BE13-26C75BFD8D5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4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01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80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10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3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52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38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27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94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99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921763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8142-AAFB-0542-B07F-74E1E5467463}" type="datetimeFigureOut">
              <a:rPr kumimoji="1" lang="ja-JP" altLang="en-US" smtClean="0"/>
              <a:pPr/>
              <a:t>2015/11/1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D56A-7E0B-B544-B34F-AA68BA7FBC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2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image" Target="../media/image12.png" /><Relationship Id="rId2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image" Target="../media/image15.jpeg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slideLayout" Target="../slideLayouts/slideLayout7.xml" /><Relationship Id="rId5" Type="http://schemas.openxmlformats.org/officeDocument/2006/relationships/notesSlide" Target="../notesSlides/notesSlide1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image" Target="../media/image18.png" /><Relationship Id="rId2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図 2" descr="スライド本番-0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8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図 2" descr="さしかえ-1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3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図 2" descr="スライド本番-1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図 2" descr="スライド本番-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図 2" descr="スライド本番-1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図 2" descr="スライド本番-1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3" name="四角形 116"/>
          <p:cNvSpPr/>
          <p:nvPr/>
        </p:nvSpPr>
        <p:spPr>
          <a:xfrm>
            <a:off x="174071" y="230999"/>
            <a:ext cx="8633121" cy="87947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/>
          <a:p>
            <a:pPr fontAlgn="base" latinLnBrk="0"/>
            <a:r>
              <a:rPr lang="ja-JP" altLang="en-US" sz="3200">
                <a:solidFill>
                  <a:srgbClr val="FF0080"/>
                </a:solidFill>
                <a:effectLst/>
                <a:latin typeface="メイリオ"/>
                <a:ea typeface="メイリオ"/>
              </a:rPr>
              <a:t>★</a:t>
            </a:r>
            <a:r>
              <a:rPr lang="ja-JP" altLang="ja-JP" sz="3200" b="0" noProof="0" dirty="0" err="0">
                <a:solidFill>
                  <a:srgbClr val="FF0080"/>
                </a:solidFill>
                <a:effectLst/>
                <a:latin typeface="メイリオ"/>
                <a:ea typeface="メイリオ"/>
              </a:rPr>
              <a:t>心の土台をつくるために</a:t>
            </a:r>
            <a:endParaRPr lang="ja-JP" altLang="en-US" sz="3200">
              <a:solidFill>
                <a:srgbClr val="FF0080"/>
              </a:solidFill>
              <a:effectLst/>
              <a:latin typeface="メイリオ"/>
              <a:ea typeface="メイリオ"/>
            </a:endParaRPr>
          </a:p>
        </p:txBody>
      </p:sp>
      <p:grpSp>
        <p:nvGrpSpPr>
          <p:cNvPr id="1144" name="グループ 152"/>
          <p:cNvGrpSpPr/>
          <p:nvPr/>
        </p:nvGrpSpPr>
        <p:grpSpPr>
          <a:xfrm>
            <a:off x="302012" y="1525406"/>
            <a:ext cx="8632319" cy="5047796"/>
            <a:chOff x="346745" y="1435218"/>
            <a:chExt cx="8632319" cy="3398719"/>
          </a:xfrm>
        </p:grpSpPr>
        <p:pic>
          <p:nvPicPr>
            <p:cNvPr id="1145" name="図 147"/>
            <p:cNvPicPr>
              <a:picLocks noChangeAspect="1"/>
            </p:cNvPicPr>
            <p:nvPr/>
          </p:nvPicPr>
          <p:blipFill>
            <a:blip r:embed="rId1"/>
            <a:srcRect t="-2"/>
            <a:stretch>
              <a:fillRect/>
            </a:stretch>
          </p:blipFill>
          <p:spPr>
            <a:xfrm>
              <a:off x="1836737" y="4395787"/>
              <a:ext cx="5548313" cy="438150"/>
            </a:xfrm>
            <a:prstGeom prst="rect">
              <a:avLst/>
            </a:prstGeom>
            <a:noFill/>
            <a:ln>
              <a:miter/>
            </a:ln>
          </p:spPr>
        </p:pic>
        <p:sp>
          <p:nvSpPr>
            <p:cNvPr id="1146" name="正方形/長方形 148"/>
            <p:cNvSpPr/>
            <p:nvPr/>
          </p:nvSpPr>
          <p:spPr>
            <a:xfrm>
              <a:off x="346745" y="2419195"/>
              <a:ext cx="8377238" cy="1173692"/>
            </a:xfrm>
            <a:prstGeom prst="rect">
              <a:avLst/>
            </a:prstGeom>
            <a:solidFill>
              <a:srgbClr val="FFE69A"/>
            </a:solidFill>
          </p:spPr>
          <p:txBody>
            <a:bodyPr wrap="square">
              <a:spAutoFit/>
            </a:bodyPr>
            <a:lstStyle/>
            <a:p>
              <a:pPr marL="0" lvl="0" indent="0" algn="just">
                <a:spcAft>
                  <a:spcPts val="0"/>
                </a:spcAft>
                <a:buNone/>
              </a:pPr>
              <a:r>
                <a:rPr lang="ja-JP" altLang="ja-JP" sz="1200" b="1" kern="100" dirty="0" smtClean="0">
                  <a:effectLst/>
                  <a:latin typeface="メイリオ"/>
                  <a:ea typeface="メイリオ"/>
                  <a:cs typeface="Times New Roman" panose="02020603050405020304" pitchFamily="18" charset="0"/>
                </a:rPr>
                <a:t>　</a:t>
              </a:r>
              <a:r>
                <a:rPr lang="ja-JP" altLang="ja-JP" sz="2000" b="1" kern="100" dirty="0" smtClean="0">
                  <a:effectLst/>
                  <a:latin typeface="メイリオ"/>
                  <a:ea typeface="メイリオ"/>
                  <a:cs typeface="Times New Roman" panose="02020603050405020304" pitchFamily="18" charset="0"/>
                </a:rPr>
                <a:t>　</a:t>
              </a:r>
              <a:r>
                <a:rPr lang="ja-JP" altLang="ja-JP" sz="2400" b="1" kern="100" dirty="0" smtClean="0">
                  <a:solidFill>
                    <a:srgbClr val="FF0080"/>
                  </a:solidFill>
                  <a:effectLst/>
                  <a:latin typeface="メイリオ"/>
                  <a:ea typeface="メイリオ"/>
                  <a:cs typeface="Times New Roman" panose="02020603050405020304" pitchFamily="18" charset="0"/>
                </a:rPr>
                <a:t>愛される喜びを体感できるように</a:t>
              </a:r>
              <a:endParaRPr sz="2400" b="1">
                <a:solidFill>
                  <a:srgbClr val="FF0080"/>
                </a:solidFill>
                <a:latin typeface="メイリオ"/>
                <a:ea typeface="メイリオ"/>
              </a:endParaRPr>
            </a:p>
            <a:p>
              <a:pPr eaLnBrk="0" fontAlgn="base" hangingPunct="0">
                <a:spcBef>
                  <a:spcPts val="395"/>
                </a:spcBef>
                <a:spcAft>
                  <a:spcPts val="0"/>
                </a:spcAft>
              </a:pPr>
              <a:r>
                <a:rPr lang="ja-JP" altLang="ja-JP" sz="2000" dirty="0">
                  <a:solidFill>
                    <a:srgbClr val="000000"/>
                  </a:solidFill>
                  <a:latin typeface="メイリオ"/>
                  <a:ea typeface="メイリオ"/>
                  <a:cs typeface="Times New Roman" panose="02020603050405020304" pitchFamily="18" charset="0"/>
                </a:rPr>
                <a:t>　「子どもの出すサインに応えて、心を満たすこと」の積み重ねによって、</a:t>
              </a:r>
              <a:r>
                <a:rPr lang="ja-JP" altLang="ja-JP" sz="2000" b="0" dirty="0">
                  <a:solidFill>
                    <a:srgbClr val="000000"/>
                  </a:solidFill>
                  <a:latin typeface="メイリオ"/>
                  <a:ea typeface="メイリオ"/>
                  <a:cs typeface="Times New Roman" panose="02020603050405020304" pitchFamily="18" charset="0"/>
                </a:rPr>
                <a:t>子どもは</a:t>
              </a:r>
              <a:r>
                <a:rPr lang="ja-JP" altLang="ja-JP" sz="2000" b="0" dirty="0">
                  <a:solidFill>
                    <a:srgbClr val="000000"/>
                  </a:solidFill>
                  <a:latin typeface="メイリオ"/>
                  <a:ea typeface="メイリオ"/>
                  <a:cs typeface="Times New Roman" panose="02020603050405020304" pitchFamily="18" charset="0"/>
                </a:rPr>
                <a:t>家族や大事な大人とのあたたかいつながりや愛されている喜びを</a:t>
              </a:r>
              <a:r>
                <a:rPr lang="ja-JP" altLang="ja-JP" sz="2000" b="0" dirty="0">
                  <a:solidFill>
                    <a:srgbClr val="000000"/>
                  </a:solidFill>
                  <a:latin typeface="メイリオ"/>
                  <a:ea typeface="メイリオ"/>
                  <a:cs typeface="Times New Roman" panose="02020603050405020304" pitchFamily="18" charset="0"/>
                </a:rPr>
                <a:t>感じ、</a:t>
              </a:r>
              <a:r>
                <a:rPr lang="ja-JP" altLang="ja-JP" sz="2000" b="0" dirty="0">
                  <a:solidFill>
                    <a:srgbClr val="000000"/>
                  </a:solidFill>
                  <a:latin typeface="メイリオ"/>
                  <a:ea typeface="メイリオ"/>
                  <a:cs typeface="Times New Roman" panose="02020603050405020304" pitchFamily="18" charset="0"/>
                </a:rPr>
                <a:t>深い安心感をもつことができます。さらに、人を信じ自分を信じる</a:t>
              </a:r>
              <a:r>
                <a:rPr lang="ja-JP" altLang="ja-JP" sz="2000" b="0" dirty="0">
                  <a:solidFill>
                    <a:srgbClr val="000000"/>
                  </a:solidFill>
                  <a:latin typeface="メイリオ"/>
                  <a:ea typeface="メイリオ"/>
                  <a:cs typeface="Times New Roman" panose="02020603050405020304" pitchFamily="18" charset="0"/>
                </a:rPr>
                <a:t>力</a:t>
              </a:r>
              <a:r>
                <a:rPr lang="ja-JP" altLang="ja-JP" sz="2000" b="0" dirty="0">
                  <a:solidFill>
                    <a:srgbClr val="000000"/>
                  </a:solidFill>
                  <a:latin typeface="メイリオ"/>
                  <a:ea typeface="メイリオ"/>
                  <a:cs typeface="Times New Roman" panose="02020603050405020304" pitchFamily="18" charset="0"/>
                </a:rPr>
                <a:t>（信頼感）、</a:t>
              </a:r>
              <a:r>
                <a:rPr lang="ja-JP" altLang="ja-JP" sz="2000" b="0" dirty="0">
                  <a:solidFill>
                    <a:srgbClr val="000000"/>
                  </a:solidFill>
                  <a:latin typeface="メイリオ"/>
                  <a:ea typeface="メイリオ"/>
                  <a:cs typeface="Times New Roman" panose="02020603050405020304" pitchFamily="18" charset="0"/>
                </a:rPr>
                <a:t>やってみようと挑戦する力につながります。</a:t>
              </a:r>
              <a:endParaRPr lang="ja-JP" altLang="ja-JP" sz="2000" b="0" dirty="0">
                <a:solidFill>
                  <a:srgbClr val="000000"/>
                </a:solidFill>
                <a:latin typeface="メイリオ"/>
                <a:ea typeface="メイリオ"/>
                <a:cs typeface="Times New Roman" panose="02020603050405020304" pitchFamily="18" charset="0"/>
              </a:endParaRPr>
            </a:p>
          </p:txBody>
        </p:sp>
        <p:sp>
          <p:nvSpPr>
            <p:cNvPr id="1147" name="正方形/長方形 149"/>
            <p:cNvSpPr>
              <a:spLocks noChangeArrowheads="1"/>
            </p:cNvSpPr>
            <p:nvPr/>
          </p:nvSpPr>
          <p:spPr>
            <a:xfrm>
              <a:off x="1144509" y="1435218"/>
              <a:ext cx="7834555" cy="931926"/>
            </a:xfrm>
            <a:prstGeom prst="rect">
              <a:avLst/>
            </a:prstGeom>
            <a:solidFill>
              <a:srgbClr val="FFFFBE"/>
            </a:solidFill>
            <a:ln>
              <a:miter/>
            </a:ln>
          </p:spPr>
          <p:txBody>
            <a:bodyPr vert="horz" wrap="square">
              <a:spAutoFit/>
            </a:bodyPr>
            <a:lstStyle/>
            <a:p>
              <a:pPr fontAlgn="base" latinLnBrk="0">
                <a:lnSpc>
                  <a:spcPct val="100000"/>
                </a:lnSpc>
                <a:buNone/>
              </a:pPr>
              <a:r>
                <a:rPr lang="ja-JP" altLang="ja-JP" sz="2400" b="1" noProof="0" dirty="0" err="0">
                  <a:latin typeface="メイリオ"/>
                  <a:ea typeface="メイリオ"/>
                </a:rPr>
                <a:t>　</a:t>
              </a:r>
              <a:r>
                <a:rPr lang="ja-JP" altLang="ja-JP" sz="2400" b="1" noProof="0" dirty="0" err="0">
                  <a:solidFill>
                    <a:srgbClr val="FF0080"/>
                  </a:solidFill>
                  <a:latin typeface="メイリオ"/>
                  <a:ea typeface="メイリオ"/>
                </a:rPr>
                <a:t>「自分は大切な存在だ」という気持ちを育てるために</a:t>
              </a:r>
              <a:endParaRPr lang="ja-JP" altLang="ja-JP" sz="2400" noProof="0" dirty="0" err="0">
                <a:solidFill>
                  <a:srgbClr val="FF0080"/>
                </a:solidFill>
                <a:latin typeface="メイリオ"/>
                <a:ea typeface="メイリオ"/>
              </a:endParaRPr>
            </a:p>
            <a:p>
              <a:pPr fontAlgn="base" latinLnBrk="0">
                <a:lnSpc>
                  <a:spcPct val="100000"/>
                </a:lnSpc>
                <a:buNone/>
              </a:pPr>
              <a:r>
                <a:rPr lang="ja-JP" altLang="ja-JP" sz="2000" noProof="0" dirty="0" err="0">
                  <a:latin typeface="メイリオ"/>
                  <a:ea typeface="メイリオ"/>
                </a:rPr>
                <a:t>　挑戦した気持ちや行動</a:t>
              </a:r>
              <a:r>
                <a:rPr lang="ja-JP" altLang="ja-JP" sz="2000" noProof="0" dirty="0" err="0">
                  <a:latin typeface="メイリオ"/>
                  <a:ea typeface="メイリオ"/>
                </a:rPr>
                <a:t>、</a:t>
              </a:r>
              <a:r>
                <a:rPr lang="ja-JP" altLang="ja-JP" sz="2000" noProof="0" dirty="0" err="0">
                  <a:latin typeface="メイリオ"/>
                  <a:ea typeface="メイリオ"/>
                </a:rPr>
                <a:t>その過程</a:t>
              </a:r>
              <a:r>
                <a:rPr lang="ja-JP" altLang="ja-JP" sz="2000" noProof="0" dirty="0" err="0">
                  <a:latin typeface="メイリオ"/>
                  <a:ea typeface="メイリオ"/>
                </a:rPr>
                <a:t>を認めていくことで、自分は</a:t>
              </a:r>
              <a:r>
                <a:rPr lang="ja-JP" altLang="ja-JP" sz="2000" noProof="0" dirty="0" err="0">
                  <a:latin typeface="メイリオ"/>
                  <a:ea typeface="メイリオ"/>
                </a:rPr>
                <a:t>大切な存在だと思うこと、</a:t>
              </a:r>
              <a:r>
                <a:rPr lang="ja-JP" altLang="ja-JP" sz="2000" noProof="0" dirty="0" err="0">
                  <a:latin typeface="メイリオ"/>
                  <a:ea typeface="メイリオ"/>
                </a:rPr>
                <a:t>自分のことを好きだと思う気持ちが</a:t>
              </a:r>
              <a:r>
                <a:rPr lang="ja-JP" altLang="ja-JP" sz="2000" noProof="0" dirty="0" err="0">
                  <a:latin typeface="メイリオ"/>
                  <a:ea typeface="メイリオ"/>
                </a:rPr>
                <a:t>生まれます。　</a:t>
              </a:r>
              <a:endParaRPr sz="2000">
                <a:latin typeface="メイリオ"/>
                <a:ea typeface="メイリオ"/>
              </a:endParaRPr>
            </a:p>
          </p:txBody>
        </p:sp>
        <p:sp>
          <p:nvSpPr>
            <p:cNvPr id="1148" name="四角形 151"/>
            <p:cNvSpPr>
              <a:spLocks noChangeArrowheads="1"/>
            </p:cNvSpPr>
            <p:nvPr/>
          </p:nvSpPr>
          <p:spPr>
            <a:xfrm>
              <a:off x="519673" y="3671089"/>
              <a:ext cx="8197800" cy="724698"/>
            </a:xfrm>
            <a:prstGeom prst="rect">
              <a:avLst/>
            </a:prstGeom>
            <a:solidFill>
              <a:srgbClr val="FFA6A6"/>
            </a:solidFill>
            <a:ln>
              <a:miter/>
            </a:ln>
          </p:spPr>
          <p:txBody>
            <a:bodyPr vert="horz" wrap="square" anchor="ctr">
              <a:spAutoFit/>
            </a:bodyPr>
            <a:lstStyle/>
            <a:p>
              <a:pPr algn="ctr" fontAlgn="base" latinLnBrk="0"/>
              <a:r>
                <a:rPr lang="ja-JP" altLang="ja-JP" sz="3200" b="1" noProof="0" dirty="0" err="0">
                  <a:solidFill>
                    <a:srgbClr val="002060"/>
                  </a:solidFill>
                  <a:effectLst/>
                  <a:latin typeface="HG丸ｺﾞｼｯｸM-PRO" pitchFamily="55" charset="-128"/>
                  <a:ea typeface="HG丸ｺﾞｼｯｸM-PRO" pitchFamily="55" charset="-128"/>
                </a:rPr>
                <a:t>心の土台をつくるために　</a:t>
              </a:r>
              <a:endParaRPr sz="3200">
                <a:solidFill>
                  <a:srgbClr val="002060"/>
                </a:solidFill>
              </a:endParaRPr>
            </a:p>
            <a:p>
              <a:pPr algn="ctr" fontAlgn="base" latinLnBrk="0"/>
              <a:r>
                <a:rPr lang="ja-JP" altLang="ja-JP" sz="3200" b="1" noProof="0" dirty="0" err="0">
                  <a:solidFill>
                    <a:srgbClr val="002060"/>
                  </a:solidFill>
                  <a:effectLst/>
                  <a:latin typeface="HG丸ｺﾞｼｯｸM-PRO" pitchFamily="55" charset="-128"/>
                  <a:ea typeface="HG丸ｺﾞｼｯｸM-PRO" pitchFamily="55" charset="-128"/>
                </a:rPr>
                <a:t>できることから</a:t>
              </a:r>
              <a:r>
                <a:rPr lang="ja-JP" altLang="ja-JP" sz="3200" b="1" noProof="0" dirty="0" err="0">
                  <a:solidFill>
                    <a:srgbClr val="002060"/>
                  </a:solidFill>
                  <a:effectLst/>
                  <a:latin typeface="HG丸ｺﾞｼｯｸM-PRO" pitchFamily="55" charset="-128"/>
                  <a:ea typeface="HG丸ｺﾞｼｯｸM-PRO" pitchFamily="55" charset="-128"/>
                </a:rPr>
                <a:t>始めよう</a:t>
              </a:r>
              <a:endParaRPr lang="ja-JP" altLang="ja-JP" sz="3200" b="1" noProof="0" dirty="0" err="0">
                <a:solidFill>
                  <a:srgbClr val="002060"/>
                </a:solidFill>
                <a:effectLst/>
                <a:latin typeface="HG丸ｺﾞｼｯｸM-PRO" pitchFamily="55" charset="-128"/>
                <a:ea typeface="HG丸ｺﾞｼｯｸM-PRO" pitchFamily="55" charset="-128"/>
              </a:endParaRPr>
            </a:p>
          </p:txBody>
        </p:sp>
      </p:grpSp>
      <p:pic>
        <p:nvPicPr>
          <p:cNvPr id="1149" name="図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09939" y="696526"/>
            <a:ext cx="697254" cy="828880"/>
          </a:xfrm>
          <a:prstGeom prst="rect">
            <a:avLst/>
          </a:prstGeom>
          <a:noFill/>
          <a:ln>
            <a:miter/>
          </a:ln>
        </p:spPr>
      </p:pic>
      <p:pic>
        <p:nvPicPr>
          <p:cNvPr id="1150" name="図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2012" y="2172641"/>
            <a:ext cx="720217" cy="736867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56" name="四角形 116"/>
          <p:cNvSpPr/>
          <p:nvPr/>
        </p:nvSpPr>
        <p:spPr>
          <a:xfrm>
            <a:off x="302012" y="209085"/>
            <a:ext cx="8633121" cy="964841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/>
          <a:p>
            <a:pPr fontAlgn="base" latinLnBrk="0"/>
            <a:r>
              <a:rPr lang="ja-JP" altLang="en-US" sz="3200">
                <a:solidFill>
                  <a:srgbClr val="FF0080"/>
                </a:solidFill>
                <a:effectLst/>
                <a:latin typeface="メイリオ"/>
                <a:ea typeface="メイリオ"/>
              </a:rPr>
              <a:t>★</a:t>
            </a:r>
            <a:r>
              <a:rPr lang="ja-JP" altLang="ja-JP" sz="3200" b="0" noProof="0" dirty="0" err="0">
                <a:solidFill>
                  <a:srgbClr val="FF0080"/>
                </a:solidFill>
                <a:effectLst/>
                <a:latin typeface="メイリオ"/>
                <a:ea typeface="メイリオ"/>
              </a:rPr>
              <a:t>心の土台をつくるために</a:t>
            </a:r>
            <a:endParaRPr lang="ja-JP" altLang="en-US" sz="3200">
              <a:solidFill>
                <a:srgbClr val="FF0080"/>
              </a:solidFill>
              <a:effectLst/>
              <a:latin typeface="メイリオ"/>
              <a:ea typeface="メイリオ"/>
            </a:endParaRPr>
          </a:p>
        </p:txBody>
      </p:sp>
      <p:grpSp>
        <p:nvGrpSpPr>
          <p:cNvPr id="1157" name="グループ 166"/>
          <p:cNvGrpSpPr/>
          <p:nvPr/>
        </p:nvGrpSpPr>
        <p:grpSpPr>
          <a:xfrm>
            <a:off x="302012" y="1170774"/>
            <a:ext cx="8600319" cy="5342842"/>
            <a:chOff x="4656341" y="996801"/>
            <a:chExt cx="4183128" cy="2585617"/>
          </a:xfrm>
        </p:grpSpPr>
        <p:sp>
          <p:nvSpPr>
            <p:cNvPr id="1158" name="図形 157"/>
            <p:cNvSpPr>
              <a:spLocks noChangeArrowheads="1"/>
            </p:cNvSpPr>
            <p:nvPr/>
          </p:nvSpPr>
          <p:spPr>
            <a:xfrm>
              <a:off x="4789326" y="996801"/>
              <a:ext cx="3247301" cy="779203"/>
            </a:xfrm>
            <a:prstGeom prst="roundRect">
              <a:avLst>
                <a:gd name="adj" fmla="val 16673"/>
              </a:avLst>
            </a:prstGeom>
            <a:solidFill>
              <a:srgbClr val="FFFFFF"/>
            </a:solidFill>
            <a:ln w="19050" cap="flat" cmpd="sng">
              <a:solidFill>
                <a:srgbClr val="009973"/>
              </a:solidFill>
              <a:prstDash val="solid"/>
            </a:ln>
          </p:spPr>
          <p:txBody>
            <a:bodyPr vert="horz" wrap="square" anchor="ctr"/>
            <a:lstStyle/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・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「大好きだよ」</a:t>
              </a: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の一言を言葉で伝えてみましょう</a:t>
              </a:r>
              <a:endParaRPr kumimoji="1" lang="en-US" altLang="ja-JP" sz="2000" u="none" baseline="0" noProof="0" dirty="0" err="0">
                <a:solidFill>
                  <a:schemeClr val="tx1"/>
                </a:solidFill>
                <a:effectLst/>
                <a:latin typeface="メイリオ"/>
                <a:ea typeface="メイリオ"/>
              </a:endParaRPr>
            </a:p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・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ギュッ</a:t>
              </a: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と抱きしめましょう</a:t>
              </a:r>
              <a:endParaRPr lang="en-US" altLang="ja-JP" sz="2000">
                <a:latin typeface="メイリオ"/>
                <a:ea typeface="メイリオ"/>
              </a:endParaRPr>
            </a:p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・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笑顔</a:t>
              </a: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を見せ、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優しい声</a:t>
              </a: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で話しましょう</a:t>
              </a:r>
              <a:endParaRPr lang="en-US" altLang="ja-JP" sz="2000">
                <a:latin typeface="メイリオ"/>
                <a:ea typeface="メイリオ"/>
              </a:endParaRPr>
            </a:p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・親が大事だと思うことは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わかるように伝えましょう</a:t>
              </a:r>
              <a:endParaRPr sz="2000" b="1">
                <a:solidFill>
                  <a:srgbClr val="FF008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159" name="図形 158"/>
            <p:cNvSpPr>
              <a:spLocks noChangeArrowheads="1"/>
            </p:cNvSpPr>
            <p:nvPr/>
          </p:nvSpPr>
          <p:spPr>
            <a:xfrm>
              <a:off x="5558209" y="1866900"/>
              <a:ext cx="3281260" cy="858837"/>
            </a:xfrm>
            <a:prstGeom prst="roundRect">
              <a:avLst>
                <a:gd name="adj" fmla="val 16669"/>
              </a:avLst>
            </a:prstGeom>
            <a:solidFill>
              <a:srgbClr val="FFFFFF"/>
            </a:solidFill>
            <a:ln w="19050" cap="flat" cmpd="sng">
              <a:solidFill>
                <a:srgbClr val="009973"/>
              </a:solidFill>
              <a:prstDash val="solid"/>
            </a:ln>
          </p:spPr>
          <p:txBody>
            <a:bodyPr vert="horz" wrap="square" anchor="ctr"/>
            <a:lstStyle/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・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ちょっと</a:t>
              </a: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手を止めて、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目を見て</a:t>
              </a: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話を聴いてみましょう</a:t>
              </a:r>
              <a:endParaRPr kumimoji="1" lang="ja-JP" altLang="en-US" sz="2000" u="none" baseline="0" noProof="0" dirty="0" err="0">
                <a:solidFill>
                  <a:schemeClr val="tx1"/>
                </a:solidFill>
                <a:effectLst/>
                <a:latin typeface="メイリオ"/>
                <a:ea typeface="メイリオ"/>
              </a:endParaRPr>
            </a:p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・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困ったときに</a:t>
              </a: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そっと手を差し伸べてみましょう</a:t>
              </a:r>
              <a:endParaRPr lang="en-US" altLang="ja-JP" sz="2000">
                <a:latin typeface="メイリオ"/>
                <a:ea typeface="メイリオ"/>
              </a:endParaRPr>
            </a:p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・自分でやってみようとするときは、危険がない限り、</a:t>
              </a:r>
              <a:endParaRPr lang="en-US" altLang="ja-JP" sz="2000">
                <a:latin typeface="メイリオ"/>
                <a:ea typeface="メイリオ"/>
              </a:endParaRPr>
            </a:p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　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なるべく手を出さず見守りましょう</a:t>
              </a:r>
              <a:endParaRPr sz="2000" b="1">
                <a:solidFill>
                  <a:srgbClr val="FF008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160" name="図形 159"/>
            <p:cNvSpPr>
              <a:spLocks noChangeArrowheads="1"/>
            </p:cNvSpPr>
            <p:nvPr/>
          </p:nvSpPr>
          <p:spPr>
            <a:xfrm>
              <a:off x="4656341" y="2852540"/>
              <a:ext cx="3513271" cy="684907"/>
            </a:xfrm>
            <a:prstGeom prst="roundRect">
              <a:avLst>
                <a:gd name="adj" fmla="val 16674"/>
              </a:avLst>
            </a:prstGeom>
            <a:solidFill>
              <a:srgbClr val="FFFFFF"/>
            </a:solidFill>
            <a:ln w="19050" cap="flat" cmpd="sng">
              <a:solidFill>
                <a:srgbClr val="009973"/>
              </a:solidFill>
              <a:prstDash val="solid"/>
            </a:ln>
          </p:spPr>
          <p:txBody>
            <a:bodyPr vert="horz" wrap="square" anchor="ctr"/>
            <a:lstStyle/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・結果ではなく、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トライしたことを認めましょう</a:t>
              </a:r>
              <a:endParaRPr lang="en-US" altLang="ja-JP" sz="2000" b="1">
                <a:solidFill>
                  <a:srgbClr val="FF0080"/>
                </a:solidFill>
                <a:effectLst/>
                <a:latin typeface="メイリオ"/>
                <a:ea typeface="メイリオ"/>
              </a:endParaRPr>
            </a:p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・したこと（行動）を</a:t>
              </a:r>
              <a:r>
                <a:rPr kumimoji="1" lang="ja-JP" altLang="en-US" sz="2000" b="1" u="none" baseline="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、具体的に言葉に</a:t>
              </a: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してほめましょう</a:t>
              </a:r>
              <a:endParaRPr lang="en-US" altLang="ja-JP" sz="2000">
                <a:solidFill>
                  <a:schemeClr val="tx1"/>
                </a:solidFill>
                <a:effectLst/>
                <a:latin typeface="メイリオ"/>
                <a:ea typeface="メイリオ"/>
              </a:endParaRPr>
            </a:p>
            <a:p>
              <a:pPr algn="l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・「○○のこういうところが</a:t>
              </a:r>
              <a:r>
                <a:rPr kumimoji="1" lang="ja-JP" altLang="en-US" sz="2000" b="1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いいね</a:t>
              </a:r>
              <a:r>
                <a:rPr kumimoji="1" lang="ja-JP" altLang="en-US" sz="2000" u="none" baseline="0" noProof="0" dirty="0" err="0">
                  <a:solidFill>
                    <a:schemeClr val="tx1"/>
                  </a:solidFill>
                  <a:effectLst/>
                  <a:latin typeface="メイリオ"/>
                  <a:ea typeface="メイリオ"/>
                </a:rPr>
                <a:t>。」を伝えましょう</a:t>
              </a:r>
              <a:endParaRPr sz="2000">
                <a:latin typeface="メイリオ"/>
                <a:ea typeface="メイリオ"/>
              </a:endParaRPr>
            </a:p>
          </p:txBody>
        </p:sp>
        <p:sp>
          <p:nvSpPr>
            <p:cNvPr id="1161" name="図形 160"/>
            <p:cNvSpPr>
              <a:spLocks noChangeArrowheads="1"/>
            </p:cNvSpPr>
            <p:nvPr/>
          </p:nvSpPr>
          <p:spPr>
            <a:xfrm>
              <a:off x="8004175" y="2807569"/>
              <a:ext cx="831850" cy="774849"/>
            </a:xfrm>
            <a:prstGeom prst="cloudCallout">
              <a:avLst>
                <a:gd name="adj1" fmla="val -69749"/>
                <a:gd name="adj2" fmla="val 3064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>
              <a:solidFill>
                <a:srgbClr val="AAE2CA"/>
              </a:solidFill>
              <a:prstDash val="solid"/>
            </a:ln>
          </p:spPr>
          <p:txBody>
            <a:bodyPr vert="horz" wrap="square" anchor="ctr"/>
            <a:lstStyle/>
            <a:p>
              <a:pPr algn="ctr" fontAlgn="base" latinLnBrk="0"/>
              <a:endParaRPr lang="en-US" altLang="ja-JP" sz="2800" b="1" noProof="0" dirty="0" err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62" name="図形 161"/>
            <p:cNvSpPr>
              <a:spLocks noChangeArrowheads="1"/>
            </p:cNvSpPr>
            <p:nvPr/>
          </p:nvSpPr>
          <p:spPr>
            <a:xfrm>
              <a:off x="7943850" y="998326"/>
              <a:ext cx="892175" cy="593725"/>
            </a:xfrm>
            <a:prstGeom prst="cloudCallout">
              <a:avLst>
                <a:gd name="adj1" fmla="val -65648"/>
                <a:gd name="adj2" fmla="val 3423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>
              <a:solidFill>
                <a:srgbClr val="AAE2CA"/>
              </a:solidFill>
              <a:prstDash val="solid"/>
            </a:ln>
          </p:spPr>
          <p:txBody>
            <a:bodyPr vert="horz" wrap="square" anchor="ctr"/>
            <a:lstStyle/>
            <a:p>
              <a:pPr algn="ctr" fontAlgn="base" latinLnBrk="0"/>
              <a:endParaRPr lang="en-US" altLang="ja-JP" sz="2800" b="1" noProof="0" dirty="0" err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63" name="テキスト 162"/>
            <p:cNvSpPr txBox="1">
              <a:spLocks noChangeArrowheads="1"/>
            </p:cNvSpPr>
            <p:nvPr/>
          </p:nvSpPr>
          <p:spPr>
            <a:xfrm>
              <a:off x="8045719" y="1094328"/>
              <a:ext cx="793750" cy="401721"/>
            </a:xfrm>
            <a:prstGeom prst="rect">
              <a:avLst/>
            </a:prstGeom>
            <a:noFill/>
            <a:ln>
              <a:miter/>
            </a:ln>
          </p:spPr>
          <p:txBody>
            <a:bodyPr vert="horz" wrap="square">
              <a:spAutoFit/>
            </a:bodyPr>
            <a:lstStyle/>
            <a:p>
              <a:pPr fontAlgn="base" latinLnBrk="0"/>
              <a:r>
                <a:rPr kumimoji="1" lang="ja-JP" altLang="en-US" sz="240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愛されて</a:t>
              </a:r>
              <a:endParaRPr sz="2400">
                <a:solidFill>
                  <a:srgbClr val="FF0080"/>
                </a:solidFill>
                <a:latin typeface="メイリオ"/>
                <a:ea typeface="メイリオ"/>
              </a:endParaRPr>
            </a:p>
            <a:p>
              <a:pPr fontAlgn="base" latinLnBrk="0"/>
              <a:r>
                <a:rPr kumimoji="1" lang="ja-JP" altLang="en-US" sz="240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いるなあ</a:t>
              </a:r>
              <a:endParaRPr sz="2400">
                <a:solidFill>
                  <a:srgbClr val="FF008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164" name="テキスト 163"/>
            <p:cNvSpPr txBox="1">
              <a:spLocks noChangeArrowheads="1"/>
            </p:cNvSpPr>
            <p:nvPr/>
          </p:nvSpPr>
          <p:spPr>
            <a:xfrm>
              <a:off x="8078787" y="2904766"/>
              <a:ext cx="720725" cy="580456"/>
            </a:xfrm>
            <a:prstGeom prst="rect">
              <a:avLst/>
            </a:prstGeom>
            <a:noFill/>
            <a:ln>
              <a:miter/>
            </a:ln>
          </p:spPr>
          <p:txBody>
            <a:bodyPr vert="horz" wrap="square">
              <a:spAutoFit/>
            </a:bodyPr>
            <a:lstStyle/>
            <a:p>
              <a:pPr fontAlgn="base" latinLnBrk="0"/>
              <a:r>
                <a:rPr kumimoji="1" lang="ja-JP" altLang="en-US" sz="240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わかってもらえているなあ</a:t>
              </a:r>
              <a:endParaRPr sz="2400">
                <a:solidFill>
                  <a:srgbClr val="FF008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165" name="図形 164"/>
            <p:cNvSpPr>
              <a:spLocks noChangeArrowheads="1"/>
            </p:cNvSpPr>
            <p:nvPr/>
          </p:nvSpPr>
          <p:spPr>
            <a:xfrm>
              <a:off x="4665661" y="1866900"/>
              <a:ext cx="889798" cy="782637"/>
            </a:xfrm>
            <a:prstGeom prst="cloudCallout">
              <a:avLst>
                <a:gd name="adj1" fmla="val 61871"/>
                <a:gd name="adj2" fmla="val 2517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>
              <a:solidFill>
                <a:srgbClr val="AAE2CA"/>
              </a:solidFill>
              <a:prstDash val="solid"/>
            </a:ln>
          </p:spPr>
          <p:txBody>
            <a:bodyPr vert="horz" wrap="square" anchor="ctr"/>
            <a:lstStyle/>
            <a:p>
              <a:pPr algn="ctr" fontAlgn="base" latinLnBrk="0"/>
              <a:endParaRPr lang="en-US" altLang="ja-JP" sz="2800" b="1" noProof="0" dirty="0" err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66" name="テキスト 165"/>
            <p:cNvSpPr txBox="1">
              <a:spLocks noChangeArrowheads="1"/>
            </p:cNvSpPr>
            <p:nvPr/>
          </p:nvSpPr>
          <p:spPr>
            <a:xfrm>
              <a:off x="4713776" y="2057358"/>
              <a:ext cx="841683" cy="401721"/>
            </a:xfrm>
            <a:prstGeom prst="rect">
              <a:avLst/>
            </a:prstGeom>
            <a:noFill/>
            <a:ln>
              <a:miter/>
            </a:ln>
          </p:spPr>
          <p:txBody>
            <a:bodyPr vert="horz" wrap="square">
              <a:spAutoFit/>
            </a:bodyPr>
            <a:lstStyle/>
            <a:p>
              <a:pPr fontAlgn="base" latinLnBrk="0"/>
              <a:r>
                <a:rPr kumimoji="1" lang="ja-JP" altLang="en-US" sz="2400" noProof="0" dirty="0" err="0">
                  <a:solidFill>
                    <a:srgbClr val="FF0080"/>
                  </a:solidFill>
                  <a:effectLst/>
                  <a:latin typeface="メイリオ"/>
                  <a:ea typeface="メイリオ"/>
                </a:rPr>
                <a:t>見てくれているなあ</a:t>
              </a:r>
              <a:endParaRPr sz="2400">
                <a:solidFill>
                  <a:srgbClr val="FF0080"/>
                </a:solidFill>
                <a:latin typeface="メイリオ"/>
                <a:ea typeface="メイリオ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図 1" descr="スライド本番-1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  <p:sp>
        <p:nvSpPr>
          <p:cNvPr id="1176" name="テキスト 47"/>
          <p:cNvSpPr txBox="1"/>
          <p:nvPr/>
        </p:nvSpPr>
        <p:spPr>
          <a:xfrm>
            <a:off x="4067175" y="2533650"/>
            <a:ext cx="1209675" cy="306884"/>
          </a:xfrm>
          <a:prstGeom prst="rect"/>
          <a:solidFill>
            <a:schemeClr val="bg1"/>
          </a:solidFill>
        </p:spPr>
        <p:txBody>
          <a:bodyPr>
            <a:spAutoFit/>
          </a:bodyPr>
          <a:p>
            <a:pPr algn="ctr">
              <a:defRPr lang="ja-JP" altLang="en-US"/>
            </a:pPr>
            <a:r>
              <a:rPr lang="ja-JP" altLang="en-US" sz="700" b="1">
                <a:solidFill>
                  <a:schemeClr val="tx2">
                    <a:lumMod val="50000"/>
                  </a:schemeClr>
                </a:solidFill>
                <a:latin typeface="メイリオ"/>
                <a:ea typeface="メイリオ"/>
              </a:rPr>
              <a:t>令和２年４月改訂</a:t>
            </a:r>
            <a:endParaRPr lang="ja-JP" altLang="en-US" sz="700" b="1">
              <a:solidFill>
                <a:schemeClr val="tx2">
                  <a:lumMod val="50000"/>
                </a:schemeClr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700" b="1">
                <a:solidFill>
                  <a:schemeClr val="tx2">
                    <a:lumMod val="50000"/>
                  </a:schemeClr>
                </a:solidFill>
                <a:latin typeface="メイリオ"/>
                <a:ea typeface="メイリオ"/>
              </a:rPr>
              <a:t>（</a:t>
            </a:r>
            <a:r>
              <a:rPr lang="ja-JP" altLang="en-US" sz="700" b="1">
                <a:solidFill>
                  <a:schemeClr val="tx2">
                    <a:lumMod val="50000"/>
                  </a:schemeClr>
                </a:solidFill>
                <a:latin typeface="メイリオ"/>
                <a:ea typeface="メイリオ"/>
              </a:rPr>
              <a:t>平成</a:t>
            </a:r>
            <a:r>
              <a:rPr lang="ja-JP" altLang="en-US" sz="700" b="1">
                <a:solidFill>
                  <a:schemeClr val="tx2">
                    <a:lumMod val="50000"/>
                  </a:schemeClr>
                </a:solidFill>
                <a:latin typeface="メイリオ"/>
                <a:ea typeface="メイリオ"/>
              </a:rPr>
              <a:t>27</a:t>
            </a:r>
            <a:r>
              <a:rPr lang="ja-JP" altLang="en-US" sz="700" b="1">
                <a:solidFill>
                  <a:schemeClr val="tx2">
                    <a:lumMod val="50000"/>
                  </a:schemeClr>
                </a:solidFill>
                <a:latin typeface="メイリオ"/>
                <a:ea typeface="メイリオ"/>
              </a:rPr>
              <a:t>年</a:t>
            </a:r>
            <a:r>
              <a:rPr lang="ja-JP" altLang="en-US" sz="700" b="1">
                <a:solidFill>
                  <a:schemeClr val="tx2">
                    <a:lumMod val="50000"/>
                  </a:schemeClr>
                </a:solidFill>
                <a:latin typeface="メイリオ"/>
                <a:ea typeface="メイリオ"/>
              </a:rPr>
              <a:t>10月</a:t>
            </a:r>
            <a:r>
              <a:rPr lang="ja-JP" altLang="en-US" sz="700" b="1">
                <a:solidFill>
                  <a:schemeClr val="tx2">
                    <a:lumMod val="50000"/>
                  </a:schemeClr>
                </a:solidFill>
                <a:latin typeface="メイリオ"/>
                <a:ea typeface="メイリオ"/>
              </a:rPr>
              <a:t>発行</a:t>
            </a:r>
            <a:r>
              <a:rPr lang="ja-JP" altLang="en-US" sz="700" b="1">
                <a:solidFill>
                  <a:schemeClr val="tx2">
                    <a:lumMod val="50000"/>
                  </a:schemeClr>
                </a:solidFill>
                <a:latin typeface="メイリオ"/>
                <a:ea typeface="メイリオ"/>
              </a:rPr>
              <a:t>）</a:t>
            </a:r>
            <a:endParaRPr lang="ja-JP" altLang="en-US" b="1">
              <a:solidFill>
                <a:schemeClr val="tx2">
                  <a:lumMod val="50000"/>
                </a:schemeClr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61657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図 1" descr="スライド本番-0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4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図 1" descr="スライド本番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1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図 1" descr="さしかえ02-0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5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図 2" descr="さしかえ-0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4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図 1" descr="スライド本番-0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8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図 1" descr="スライド本番-07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4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図 2" descr="スライド本番-0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5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図 1" descr="スライド本番-09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6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994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19</TotalTime>
  <Words>0</Words>
  <Application>JUST Focus</Application>
  <Paragraphs>0</Paragraph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ホワイト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</vt:vector>
  </TitlesOfParts>
  <Company>南の風社</Company>
  <LinksUpToDate>false</LinksUpToDate>
  <SharedDoc>false</SharedDoc>
  <HyperlinksChanged>false</HyperlinksChanged>
  <AppVersion>4.1.2</AppVersion>
  <PresentationFormat>ユーザー設定</PresentationFormat>
  <Slides>17</Slides>
  <Notes>2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寺山 亜希</dc:creator>
  <cp:lastModifiedBy>364207</cp:lastModifiedBy>
  <cp:lastPrinted>2015-10-02T01:36:25Z</cp:lastPrinted>
  <dcterms:created xsi:type="dcterms:W3CDTF">2015-09-19T02:06:58Z</dcterms:created>
  <dcterms:modified xsi:type="dcterms:W3CDTF">2020-05-12T06:05:12Z</dcterms:modified>
  <cp:revision>10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